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91" r:id="rId4"/>
    <p:sldMasterId id="2147483710" r:id="rId5"/>
    <p:sldMasterId id="2147483727" r:id="rId6"/>
    <p:sldMasterId id="2147483752" r:id="rId7"/>
  </p:sldMasterIdLst>
  <p:notesMasterIdLst>
    <p:notesMasterId r:id="rId27"/>
  </p:notesMasterIdLst>
  <p:handoutMasterIdLst>
    <p:handoutMasterId r:id="rId28"/>
  </p:handoutMasterIdLst>
  <p:sldIdLst>
    <p:sldId id="1134" r:id="rId8"/>
    <p:sldId id="257" r:id="rId9"/>
    <p:sldId id="258" r:id="rId10"/>
    <p:sldId id="260" r:id="rId11"/>
    <p:sldId id="1137" r:id="rId12"/>
    <p:sldId id="1203" r:id="rId13"/>
    <p:sldId id="1192" r:id="rId14"/>
    <p:sldId id="1209" r:id="rId15"/>
    <p:sldId id="1193" r:id="rId16"/>
    <p:sldId id="1204" r:id="rId17"/>
    <p:sldId id="1194" r:id="rId18"/>
    <p:sldId id="1207" r:id="rId19"/>
    <p:sldId id="1205" r:id="rId20"/>
    <p:sldId id="1206" r:id="rId21"/>
    <p:sldId id="1208" r:id="rId22"/>
    <p:sldId id="1210" r:id="rId23"/>
    <p:sldId id="1211" r:id="rId24"/>
    <p:sldId id="1201" r:id="rId25"/>
    <p:sldId id="263"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5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C"/>
    <a:srgbClr val="FFC7CE"/>
    <a:srgbClr val="E0585B"/>
    <a:srgbClr val="AFABAB"/>
    <a:srgbClr val="000000"/>
    <a:srgbClr val="E3EBF9"/>
    <a:srgbClr val="FFFFBF"/>
    <a:srgbClr val="D73027"/>
    <a:srgbClr val="002060"/>
    <a:srgbClr val="5FA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26D3F-755C-4741-8C70-EEF8552408E0}" v="1386" dt="2023-12-07T14:00:2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snapToGrid="0">
      <p:cViewPr varScale="1">
        <p:scale>
          <a:sx n="57" d="100"/>
          <a:sy n="57" d="100"/>
        </p:scale>
        <p:origin x="268"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330"/>
    </p:cViewPr>
  </p:sorterViewPr>
  <p:notesViewPr>
    <p:cSldViewPr snapToGrid="0">
      <p:cViewPr varScale="1">
        <p:scale>
          <a:sx n="77" d="100"/>
          <a:sy n="77" d="100"/>
        </p:scale>
        <p:origin x="4080"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ws-svr01\WhiteSpace\Clients\01.%20Current%20Projects\Seafish\P2047%20-%20Seafish%20Levy%20Uplift%20Stakeholder%20Survey\Analysis\Plan%20for%20analysis\Charts%20for%20final%20p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explosion val="3"/>
          <c:dPt>
            <c:idx val="0"/>
            <c:bubble3D val="0"/>
            <c:spPr>
              <a:solidFill>
                <a:srgbClr val="00B050"/>
              </a:solidFill>
              <a:ln w="19050">
                <a:solidFill>
                  <a:schemeClr val="lt1"/>
                </a:solidFill>
              </a:ln>
              <a:effectLst/>
            </c:spPr>
            <c:extLst>
              <c:ext xmlns:c16="http://schemas.microsoft.com/office/drawing/2014/chart" uri="{C3380CC4-5D6E-409C-BE32-E72D297353CC}">
                <c16:uniqueId val="{00000001-9653-4BC3-A6F4-3F456215929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653-4BC3-A6F4-3F456215929E}"/>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9653-4BC3-A6F4-3F456215929E}"/>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9653-4BC3-A6F4-3F456215929E}"/>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6 - Levy Payers'!$B$2:$B$5</c:f>
              <c:strCache>
                <c:ptCount val="4"/>
                <c:pt idx="0">
                  <c:v>Yes</c:v>
                </c:pt>
                <c:pt idx="1">
                  <c:v>No, but have previously</c:v>
                </c:pt>
                <c:pt idx="2">
                  <c:v>No, never have</c:v>
                </c:pt>
                <c:pt idx="3">
                  <c:v>Unsure</c:v>
                </c:pt>
              </c:strCache>
            </c:strRef>
          </c:cat>
          <c:val>
            <c:numRef>
              <c:f>'Slide 6 - Levy Payers'!$D$2:$D$5</c:f>
              <c:numCache>
                <c:formatCode>0%</c:formatCode>
                <c:ptCount val="4"/>
                <c:pt idx="0">
                  <c:v>0.69791666666666663</c:v>
                </c:pt>
                <c:pt idx="1">
                  <c:v>3.125E-2</c:v>
                </c:pt>
                <c:pt idx="2">
                  <c:v>0.22916666666666666</c:v>
                </c:pt>
                <c:pt idx="3">
                  <c:v>4.1666666666666664E-2</c:v>
                </c:pt>
              </c:numCache>
            </c:numRef>
          </c:val>
          <c:extLst>
            <c:ext xmlns:c16="http://schemas.microsoft.com/office/drawing/2014/chart" uri="{C3380CC4-5D6E-409C-BE32-E72D297353CC}">
              <c16:uniqueId val="{00000008-9653-4BC3-A6F4-3F456215929E}"/>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spPr>
                  <a:solidFill>
                    <a:srgbClr val="C00000"/>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A-9653-4BC3-A6F4-3F45621592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9653-4BC3-A6F4-3F456215929E}"/>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E-9653-4BC3-A6F4-3F456215929E}"/>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10-9653-4BC3-A6F4-3F456215929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'Slide 6 - Levy Payers'!$B$2:$B$5</c15:sqref>
                        </c15:formulaRef>
                      </c:ext>
                    </c:extLst>
                    <c:strCache>
                      <c:ptCount val="4"/>
                      <c:pt idx="0">
                        <c:v>Yes</c:v>
                      </c:pt>
                      <c:pt idx="1">
                        <c:v>No, but have previously</c:v>
                      </c:pt>
                      <c:pt idx="2">
                        <c:v>No, never have</c:v>
                      </c:pt>
                      <c:pt idx="3">
                        <c:v>Unsure</c:v>
                      </c:pt>
                    </c:strCache>
                  </c:strRef>
                </c:cat>
                <c:val>
                  <c:numRef>
                    <c:extLst>
                      <c:ext uri="{02D57815-91ED-43cb-92C2-25804820EDAC}">
                        <c15:formulaRef>
                          <c15:sqref>'Slide 6 - Levy Payers'!$C$2:$C$5</c15:sqref>
                        </c15:formulaRef>
                      </c:ext>
                    </c:extLst>
                    <c:numCache>
                      <c:formatCode>General</c:formatCode>
                      <c:ptCount val="4"/>
                      <c:pt idx="0">
                        <c:v>67</c:v>
                      </c:pt>
                      <c:pt idx="1">
                        <c:v>3</c:v>
                      </c:pt>
                      <c:pt idx="2">
                        <c:v>22</c:v>
                      </c:pt>
                      <c:pt idx="3">
                        <c:v>4</c:v>
                      </c:pt>
                    </c:numCache>
                  </c:numRef>
                </c:val>
                <c:extLst>
                  <c:ext xmlns:c16="http://schemas.microsoft.com/office/drawing/2014/chart" uri="{C3380CC4-5D6E-409C-BE32-E72D297353CC}">
                    <c16:uniqueId val="{00000011-9653-4BC3-A6F4-3F456215929E}"/>
                  </c:ext>
                </c:extLst>
              </c15:ser>
            </c15:filteredPieSeries>
          </c:ext>
        </c:extLst>
      </c:pieChart>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ayout>
        <c:manualLayout>
          <c:xMode val="edge"/>
          <c:yMode val="edge"/>
          <c:x val="1.9902881440246574E-3"/>
          <c:y val="0.59709727504028742"/>
          <c:w val="0.99800971185597531"/>
          <c:h val="0.365518055683205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74612548370707E-2"/>
          <c:y val="1.4967145348187655E-2"/>
          <c:w val="0.88902846097478894"/>
          <c:h val="0.74781915728607706"/>
        </c:manualLayout>
      </c:layout>
      <c:barChart>
        <c:barDir val="bar"/>
        <c:grouping val="percentStacked"/>
        <c:varyColors val="0"/>
        <c:ser>
          <c:idx val="0"/>
          <c:order val="0"/>
          <c:tx>
            <c:strRef>
              <c:f>Sheet1!$B$1</c:f>
              <c:strCache>
                <c:ptCount val="1"/>
                <c:pt idx="0">
                  <c:v>Extremely Supportive / Supportive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Phased base rate increases for whelks, pelagic species and cockles &amp; mussels</c:v>
                </c:pt>
                <c:pt idx="1">
                  <c:v>An annual automatic inflationary adjustment to the levy (capped at 2%)</c:v>
                </c:pt>
                <c:pt idx="2">
                  <c:v>Single base levy rate being set at 0.350p/kg for Category 2</c:v>
                </c:pt>
                <c:pt idx="3">
                  <c:v>Streamlining product states for finfish</c:v>
                </c:pt>
                <c:pt idx="4">
                  <c:v>Single base levy rate being set at 1p/kg for Category 1</c:v>
                </c:pt>
                <c:pt idx="5">
                  <c:v>Grouping of all seafood species (besides fishmeal) into Category 1</c:v>
                </c:pt>
                <c:pt idx="6">
                  <c:v>Including all canned, bottled, and pouched products in the levy</c:v>
                </c:pt>
              </c:strCache>
            </c:strRef>
          </c:cat>
          <c:val>
            <c:numRef>
              <c:f>Sheet1!$B$2:$B$8</c:f>
              <c:numCache>
                <c:formatCode>0%</c:formatCode>
                <c:ptCount val="7"/>
                <c:pt idx="0">
                  <c:v>0.2441860465116279</c:v>
                </c:pt>
                <c:pt idx="1">
                  <c:v>0.27777777777777779</c:v>
                </c:pt>
                <c:pt idx="2">
                  <c:v>0.2839506172839506</c:v>
                </c:pt>
                <c:pt idx="3">
                  <c:v>0.35714285714285715</c:v>
                </c:pt>
                <c:pt idx="4">
                  <c:v>0.34782608695652173</c:v>
                </c:pt>
                <c:pt idx="5">
                  <c:v>0.39560439560439559</c:v>
                </c:pt>
                <c:pt idx="6">
                  <c:v>0.45454545454545453</c:v>
                </c:pt>
              </c:numCache>
            </c:numRef>
          </c:val>
          <c:extLst>
            <c:ext xmlns:c16="http://schemas.microsoft.com/office/drawing/2014/chart" uri="{C3380CC4-5D6E-409C-BE32-E72D297353CC}">
              <c16:uniqueId val="{00000000-1908-45E3-9F4C-3252442B5847}"/>
            </c:ext>
          </c:extLst>
        </c:ser>
        <c:ser>
          <c:idx val="1"/>
          <c:order val="1"/>
          <c:tx>
            <c:strRef>
              <c:f>Sheet1!$C$1</c:f>
              <c:strCache>
                <c:ptCount val="1"/>
                <c:pt idx="0">
                  <c:v>Neutral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Phased base rate increases for whelks, pelagic species and cockles &amp; mussels</c:v>
                </c:pt>
                <c:pt idx="1">
                  <c:v>An annual automatic inflationary adjustment to the levy (capped at 2%)</c:v>
                </c:pt>
                <c:pt idx="2">
                  <c:v>Single base levy rate being set at 0.350p/kg for Category 2</c:v>
                </c:pt>
                <c:pt idx="3">
                  <c:v>Streamlining product states for finfish</c:v>
                </c:pt>
                <c:pt idx="4">
                  <c:v>Single base levy rate being set at 1p/kg for Category 1</c:v>
                </c:pt>
                <c:pt idx="5">
                  <c:v>Grouping of all seafood species (besides fishmeal) into Category 1</c:v>
                </c:pt>
                <c:pt idx="6">
                  <c:v>Including all canned, bottled, and pouched products in the levy</c:v>
                </c:pt>
              </c:strCache>
            </c:strRef>
          </c:cat>
          <c:val>
            <c:numRef>
              <c:f>Sheet1!$C$2:$C$8</c:f>
              <c:numCache>
                <c:formatCode>0%</c:formatCode>
                <c:ptCount val="7"/>
                <c:pt idx="0">
                  <c:v>0.36046511627906974</c:v>
                </c:pt>
                <c:pt idx="1">
                  <c:v>0.23333333333333334</c:v>
                </c:pt>
                <c:pt idx="2">
                  <c:v>0.39506172839506171</c:v>
                </c:pt>
                <c:pt idx="3">
                  <c:v>0.34523809523809523</c:v>
                </c:pt>
                <c:pt idx="4">
                  <c:v>0.18478260869565216</c:v>
                </c:pt>
                <c:pt idx="5">
                  <c:v>0.2087912087912088</c:v>
                </c:pt>
                <c:pt idx="6">
                  <c:v>0.27272727272727271</c:v>
                </c:pt>
              </c:numCache>
            </c:numRef>
          </c:val>
          <c:extLst>
            <c:ext xmlns:c16="http://schemas.microsoft.com/office/drawing/2014/chart" uri="{C3380CC4-5D6E-409C-BE32-E72D297353CC}">
              <c16:uniqueId val="{00000001-1908-45E3-9F4C-3252442B5847}"/>
            </c:ext>
          </c:extLst>
        </c:ser>
        <c:ser>
          <c:idx val="2"/>
          <c:order val="2"/>
          <c:tx>
            <c:strRef>
              <c:f>Sheet1!$D$1</c:f>
              <c:strCache>
                <c:ptCount val="1"/>
                <c:pt idx="0">
                  <c:v>Unsupportive / Extremely Unsuportive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Phased base rate increases for whelks, pelagic species and cockles &amp; mussels</c:v>
                </c:pt>
                <c:pt idx="1">
                  <c:v>An annual automatic inflationary adjustment to the levy (capped at 2%)</c:v>
                </c:pt>
                <c:pt idx="2">
                  <c:v>Single base levy rate being set at 0.350p/kg for Category 2</c:v>
                </c:pt>
                <c:pt idx="3">
                  <c:v>Streamlining product states for finfish</c:v>
                </c:pt>
                <c:pt idx="4">
                  <c:v>Single base levy rate being set at 1p/kg for Category 1</c:v>
                </c:pt>
                <c:pt idx="5">
                  <c:v>Grouping of all seafood species (besides fishmeal) into Category 1</c:v>
                </c:pt>
                <c:pt idx="6">
                  <c:v>Including all canned, bottled, and pouched products in the levy</c:v>
                </c:pt>
              </c:strCache>
            </c:strRef>
          </c:cat>
          <c:val>
            <c:numRef>
              <c:f>Sheet1!$D$2:$D$8</c:f>
              <c:numCache>
                <c:formatCode>0%</c:formatCode>
                <c:ptCount val="7"/>
                <c:pt idx="0">
                  <c:v>0.39534883720930231</c:v>
                </c:pt>
                <c:pt idx="1">
                  <c:v>0.48888888888888887</c:v>
                </c:pt>
                <c:pt idx="2">
                  <c:v>0.32098765432098764</c:v>
                </c:pt>
                <c:pt idx="3">
                  <c:v>0.29761904761904762</c:v>
                </c:pt>
                <c:pt idx="4">
                  <c:v>0.46739130434782611</c:v>
                </c:pt>
                <c:pt idx="5">
                  <c:v>0.39560439560439559</c:v>
                </c:pt>
                <c:pt idx="6">
                  <c:v>0.27272727272727271</c:v>
                </c:pt>
              </c:numCache>
            </c:numRef>
          </c:val>
          <c:extLst>
            <c:ext xmlns:c16="http://schemas.microsoft.com/office/drawing/2014/chart" uri="{C3380CC4-5D6E-409C-BE32-E72D297353CC}">
              <c16:uniqueId val="{00000002-1908-45E3-9F4C-3252442B5847}"/>
            </c:ext>
          </c:extLst>
        </c:ser>
        <c:dLbls>
          <c:dLblPos val="ctr"/>
          <c:showLegendKey val="0"/>
          <c:showVal val="1"/>
          <c:showCatName val="0"/>
          <c:showSerName val="0"/>
          <c:showPercent val="0"/>
          <c:showBubbleSize val="0"/>
        </c:dLbls>
        <c:gapWidth val="150"/>
        <c:overlap val="100"/>
        <c:axId val="1999804672"/>
        <c:axId val="1958961488"/>
      </c:barChart>
      <c:catAx>
        <c:axId val="1999804672"/>
        <c:scaling>
          <c:orientation val="minMax"/>
        </c:scaling>
        <c:delete val="1"/>
        <c:axPos val="l"/>
        <c:numFmt formatCode="General" sourceLinked="1"/>
        <c:majorTickMark val="none"/>
        <c:minorTickMark val="none"/>
        <c:tickLblPos val="nextTo"/>
        <c:crossAx val="1958961488"/>
        <c:crosses val="autoZero"/>
        <c:auto val="1"/>
        <c:lblAlgn val="ctr"/>
        <c:lblOffset val="100"/>
        <c:noMultiLvlLbl val="0"/>
      </c:catAx>
      <c:valAx>
        <c:axId val="195896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80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Extremely Supportive / Supportive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list the individual species on which levy is due and their country of origin </c:v>
                </c:pt>
                <c:pt idx="1">
                  <c:v>Implement a de minimis threshold</c:v>
                </c:pt>
                <c:pt idx="2">
                  <c:v>Amend the definition of "wholesale merchant" </c:v>
                </c:pt>
                <c:pt idx="3">
                  <c:v>levy is due on all seafood domestically landed into the UK</c:v>
                </c:pt>
                <c:pt idx="4">
                  <c:v>all importers/wholesalers are required to comply </c:v>
                </c:pt>
                <c:pt idx="5">
                  <c:v>make and submit returns online</c:v>
                </c:pt>
              </c:strCache>
            </c:strRef>
          </c:cat>
          <c:val>
            <c:numRef>
              <c:f>Sheet1!$B$2:$B$7</c:f>
              <c:numCache>
                <c:formatCode>0%</c:formatCode>
                <c:ptCount val="6"/>
                <c:pt idx="0">
                  <c:v>0.48314606741573035</c:v>
                </c:pt>
                <c:pt idx="1">
                  <c:v>0.50602409638554213</c:v>
                </c:pt>
                <c:pt idx="2">
                  <c:v>0.5357142857142857</c:v>
                </c:pt>
                <c:pt idx="3">
                  <c:v>0.5444444444444444</c:v>
                </c:pt>
                <c:pt idx="4">
                  <c:v>0.62790697674418605</c:v>
                </c:pt>
                <c:pt idx="5">
                  <c:v>0.72222222222222221</c:v>
                </c:pt>
              </c:numCache>
            </c:numRef>
          </c:val>
          <c:extLst>
            <c:ext xmlns:c16="http://schemas.microsoft.com/office/drawing/2014/chart" uri="{C3380CC4-5D6E-409C-BE32-E72D297353CC}">
              <c16:uniqueId val="{00000000-4628-4FED-AC89-E683D64E06E5}"/>
            </c:ext>
          </c:extLst>
        </c:ser>
        <c:ser>
          <c:idx val="1"/>
          <c:order val="1"/>
          <c:tx>
            <c:strRef>
              <c:f>Sheet1!$C$1</c:f>
              <c:strCache>
                <c:ptCount val="1"/>
                <c:pt idx="0">
                  <c:v>Neutral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list the individual species on which levy is due and their country of origin </c:v>
                </c:pt>
                <c:pt idx="1">
                  <c:v>Implement a de minimis threshold</c:v>
                </c:pt>
                <c:pt idx="2">
                  <c:v>Amend the definition of "wholesale merchant" </c:v>
                </c:pt>
                <c:pt idx="3">
                  <c:v>levy is due on all seafood domestically landed into the UK</c:v>
                </c:pt>
                <c:pt idx="4">
                  <c:v>all importers/wholesalers are required to comply </c:v>
                </c:pt>
                <c:pt idx="5">
                  <c:v>make and submit returns online</c:v>
                </c:pt>
              </c:strCache>
            </c:strRef>
          </c:cat>
          <c:val>
            <c:numRef>
              <c:f>Sheet1!$C$2:$C$7</c:f>
              <c:numCache>
                <c:formatCode>0%</c:formatCode>
                <c:ptCount val="6"/>
                <c:pt idx="0">
                  <c:v>0.23595505617977527</c:v>
                </c:pt>
                <c:pt idx="1">
                  <c:v>0.3253012048192771</c:v>
                </c:pt>
                <c:pt idx="2">
                  <c:v>0.32142857142857145</c:v>
                </c:pt>
                <c:pt idx="3">
                  <c:v>0.2</c:v>
                </c:pt>
                <c:pt idx="4">
                  <c:v>0.2558139534883721</c:v>
                </c:pt>
                <c:pt idx="5">
                  <c:v>0.17777777777777778</c:v>
                </c:pt>
              </c:numCache>
            </c:numRef>
          </c:val>
          <c:extLst>
            <c:ext xmlns:c16="http://schemas.microsoft.com/office/drawing/2014/chart" uri="{C3380CC4-5D6E-409C-BE32-E72D297353CC}">
              <c16:uniqueId val="{00000001-4628-4FED-AC89-E683D64E06E5}"/>
            </c:ext>
          </c:extLst>
        </c:ser>
        <c:ser>
          <c:idx val="2"/>
          <c:order val="2"/>
          <c:tx>
            <c:strRef>
              <c:f>Sheet1!$D$1</c:f>
              <c:strCache>
                <c:ptCount val="1"/>
                <c:pt idx="0">
                  <c:v>Unsupportive / Extremely Unsuportive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list the individual species on which levy is due and their country of origin </c:v>
                </c:pt>
                <c:pt idx="1">
                  <c:v>Implement a de minimis threshold</c:v>
                </c:pt>
                <c:pt idx="2">
                  <c:v>Amend the definition of "wholesale merchant" </c:v>
                </c:pt>
                <c:pt idx="3">
                  <c:v>levy is due on all seafood domestically landed into the UK</c:v>
                </c:pt>
                <c:pt idx="4">
                  <c:v>all importers/wholesalers are required to comply </c:v>
                </c:pt>
                <c:pt idx="5">
                  <c:v>make and submit returns online</c:v>
                </c:pt>
              </c:strCache>
            </c:strRef>
          </c:cat>
          <c:val>
            <c:numRef>
              <c:f>Sheet1!$D$2:$D$7</c:f>
              <c:numCache>
                <c:formatCode>0%</c:formatCode>
                <c:ptCount val="6"/>
                <c:pt idx="0">
                  <c:v>0.2808988764044944</c:v>
                </c:pt>
                <c:pt idx="1">
                  <c:v>0.16867469879518071</c:v>
                </c:pt>
                <c:pt idx="2">
                  <c:v>0.14285714285714285</c:v>
                </c:pt>
                <c:pt idx="3">
                  <c:v>0.25555555555555554</c:v>
                </c:pt>
                <c:pt idx="4">
                  <c:v>0.11627906976744186</c:v>
                </c:pt>
                <c:pt idx="5">
                  <c:v>0.1</c:v>
                </c:pt>
              </c:numCache>
            </c:numRef>
          </c:val>
          <c:extLst>
            <c:ext xmlns:c16="http://schemas.microsoft.com/office/drawing/2014/chart" uri="{C3380CC4-5D6E-409C-BE32-E72D297353CC}">
              <c16:uniqueId val="{00000002-4628-4FED-AC89-E683D64E06E5}"/>
            </c:ext>
          </c:extLst>
        </c:ser>
        <c:dLbls>
          <c:dLblPos val="ctr"/>
          <c:showLegendKey val="0"/>
          <c:showVal val="1"/>
          <c:showCatName val="0"/>
          <c:showSerName val="0"/>
          <c:showPercent val="0"/>
          <c:showBubbleSize val="0"/>
        </c:dLbls>
        <c:gapWidth val="150"/>
        <c:overlap val="100"/>
        <c:axId val="1999804672"/>
        <c:axId val="1958961488"/>
      </c:barChart>
      <c:catAx>
        <c:axId val="1999804672"/>
        <c:scaling>
          <c:orientation val="minMax"/>
        </c:scaling>
        <c:delete val="1"/>
        <c:axPos val="l"/>
        <c:numFmt formatCode="General" sourceLinked="1"/>
        <c:majorTickMark val="none"/>
        <c:minorTickMark val="none"/>
        <c:tickLblPos val="nextTo"/>
        <c:crossAx val="1958961488"/>
        <c:crosses val="autoZero"/>
        <c:auto val="1"/>
        <c:lblAlgn val="ctr"/>
        <c:lblOffset val="100"/>
        <c:noMultiLvlLbl val="0"/>
      </c:catAx>
      <c:valAx>
        <c:axId val="195896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80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Extremely Supportive / Supportive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v>
                </c:pt>
              </c:strCache>
            </c:strRef>
          </c:cat>
          <c:val>
            <c:numRef>
              <c:f>Sheet1!$B$3</c:f>
              <c:numCache>
                <c:formatCode>0%</c:formatCode>
                <c:ptCount val="1"/>
                <c:pt idx="0">
                  <c:v>0.33</c:v>
                </c:pt>
              </c:numCache>
            </c:numRef>
          </c:val>
          <c:extLst>
            <c:ext xmlns:c16="http://schemas.microsoft.com/office/drawing/2014/chart" uri="{C3380CC4-5D6E-409C-BE32-E72D297353CC}">
              <c16:uniqueId val="{00000000-FAF1-4A00-8B99-F7E781630A90}"/>
            </c:ext>
          </c:extLst>
        </c:ser>
        <c:ser>
          <c:idx val="1"/>
          <c:order val="1"/>
          <c:tx>
            <c:strRef>
              <c:f>Sheet1!$C$1</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v>
                </c:pt>
              </c:strCache>
            </c:strRef>
          </c:cat>
          <c:val>
            <c:numRef>
              <c:f>Sheet1!$C$3</c:f>
              <c:numCache>
                <c:formatCode>0%</c:formatCode>
                <c:ptCount val="1"/>
                <c:pt idx="0">
                  <c:v>0.22</c:v>
                </c:pt>
              </c:numCache>
            </c:numRef>
          </c:val>
          <c:extLst>
            <c:ext xmlns:c16="http://schemas.microsoft.com/office/drawing/2014/chart" uri="{C3380CC4-5D6E-409C-BE32-E72D297353CC}">
              <c16:uniqueId val="{00000001-FAF1-4A00-8B99-F7E781630A90}"/>
            </c:ext>
          </c:extLst>
        </c:ser>
        <c:ser>
          <c:idx val="2"/>
          <c:order val="2"/>
          <c:tx>
            <c:strRef>
              <c:f>Sheet1!$D$1</c:f>
              <c:strCache>
                <c:ptCount val="1"/>
                <c:pt idx="0">
                  <c:v>Unsupportive / Extremely Unsuportive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c:v>
                </c:pt>
              </c:strCache>
            </c:strRef>
          </c:cat>
          <c:val>
            <c:numRef>
              <c:f>Sheet1!$D$3</c:f>
              <c:numCache>
                <c:formatCode>0%</c:formatCode>
                <c:ptCount val="1"/>
                <c:pt idx="0">
                  <c:v>0.45</c:v>
                </c:pt>
              </c:numCache>
            </c:numRef>
          </c:val>
          <c:extLst>
            <c:ext xmlns:c16="http://schemas.microsoft.com/office/drawing/2014/chart" uri="{C3380CC4-5D6E-409C-BE32-E72D297353CC}">
              <c16:uniqueId val="{00000002-FAF1-4A00-8B99-F7E781630A90}"/>
            </c:ext>
          </c:extLst>
        </c:ser>
        <c:dLbls>
          <c:dLblPos val="ctr"/>
          <c:showLegendKey val="0"/>
          <c:showVal val="1"/>
          <c:showCatName val="0"/>
          <c:showSerName val="0"/>
          <c:showPercent val="0"/>
          <c:showBubbleSize val="0"/>
        </c:dLbls>
        <c:gapWidth val="150"/>
        <c:overlap val="100"/>
        <c:axId val="1999804672"/>
        <c:axId val="1958961488"/>
      </c:barChart>
      <c:catAx>
        <c:axId val="1999804672"/>
        <c:scaling>
          <c:orientation val="minMax"/>
        </c:scaling>
        <c:delete val="1"/>
        <c:axPos val="l"/>
        <c:numFmt formatCode="General" sourceLinked="1"/>
        <c:majorTickMark val="none"/>
        <c:minorTickMark val="none"/>
        <c:tickLblPos val="nextTo"/>
        <c:crossAx val="1958961488"/>
        <c:crosses val="autoZero"/>
        <c:auto val="1"/>
        <c:lblAlgn val="ctr"/>
        <c:lblOffset val="100"/>
        <c:noMultiLvlLbl val="0"/>
      </c:catAx>
      <c:valAx>
        <c:axId val="1958961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8046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Respondents who listed this in their top 3 priorities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Data, insight and innovation</c:v>
                </c:pt>
                <c:pt idx="1">
                  <c:v>Climate change</c:v>
                </c:pt>
                <c:pt idx="2">
                  <c:v>Responding to reputational changes</c:v>
                </c:pt>
                <c:pt idx="3">
                  <c:v>International trade</c:v>
                </c:pt>
                <c:pt idx="4">
                  <c:v>Supply chain resilience</c:v>
                </c:pt>
                <c:pt idx="5">
                  <c:v>Safe and skilled workforce</c:v>
                </c:pt>
                <c:pt idx="6">
                  <c:v>Fisheries management</c:v>
                </c:pt>
              </c:strCache>
            </c:strRef>
          </c:cat>
          <c:val>
            <c:numRef>
              <c:f>Sheet1!$B$2:$B$8</c:f>
              <c:numCache>
                <c:formatCode>0%</c:formatCode>
                <c:ptCount val="7"/>
                <c:pt idx="0">
                  <c:v>0.21</c:v>
                </c:pt>
                <c:pt idx="1">
                  <c:v>0.24</c:v>
                </c:pt>
                <c:pt idx="2">
                  <c:v>0.31</c:v>
                </c:pt>
                <c:pt idx="3">
                  <c:v>0.36</c:v>
                </c:pt>
                <c:pt idx="4">
                  <c:v>0.38</c:v>
                </c:pt>
                <c:pt idx="5">
                  <c:v>0.47</c:v>
                </c:pt>
                <c:pt idx="6">
                  <c:v>0.5</c:v>
                </c:pt>
              </c:numCache>
            </c:numRef>
          </c:val>
          <c:extLst>
            <c:ext xmlns:c16="http://schemas.microsoft.com/office/drawing/2014/chart" uri="{C3380CC4-5D6E-409C-BE32-E72D297353CC}">
              <c16:uniqueId val="{00000000-31F0-412B-967C-EE7396333258}"/>
            </c:ext>
          </c:extLst>
        </c:ser>
        <c:dLbls>
          <c:showLegendKey val="0"/>
          <c:showVal val="0"/>
          <c:showCatName val="0"/>
          <c:showSerName val="0"/>
          <c:showPercent val="0"/>
          <c:showBubbleSize val="0"/>
        </c:dLbls>
        <c:gapWidth val="182"/>
        <c:axId val="146060191"/>
        <c:axId val="166431103"/>
      </c:barChart>
      <c:catAx>
        <c:axId val="146060191"/>
        <c:scaling>
          <c:orientation val="minMax"/>
        </c:scaling>
        <c:delete val="1"/>
        <c:axPos val="l"/>
        <c:numFmt formatCode="General" sourceLinked="1"/>
        <c:majorTickMark val="none"/>
        <c:minorTickMark val="none"/>
        <c:tickLblPos val="nextTo"/>
        <c:crossAx val="166431103"/>
        <c:crosses val="autoZero"/>
        <c:auto val="1"/>
        <c:lblAlgn val="ctr"/>
        <c:lblOffset val="100"/>
        <c:noMultiLvlLbl val="0"/>
      </c:catAx>
      <c:valAx>
        <c:axId val="1664311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060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0" tIns="45715" rIns="91430" bIns="45715" rtlCol="0"/>
          <a:lstStyle>
            <a:lvl1pPr algn="l">
              <a:defRPr sz="1200"/>
            </a:lvl1pPr>
          </a:lstStyle>
          <a:p>
            <a:endParaRPr lang="en-GB"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30" tIns="45715" rIns="91430" bIns="45715" rtlCol="0"/>
          <a:lstStyle>
            <a:lvl1pPr algn="r">
              <a:defRPr sz="1200"/>
            </a:lvl1pPr>
          </a:lstStyle>
          <a:p>
            <a:fld id="{95799A58-7B9B-4116-A1C1-2B8B78672628}" type="datetimeFigureOut">
              <a:rPr lang="en-GB" smtClean="0"/>
              <a:t>07/12/2023</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30" tIns="45715" rIns="91430"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0" tIns="45715" rIns="91430" bIns="45715" rtlCol="0" anchor="b"/>
          <a:lstStyle>
            <a:lvl1pPr algn="r">
              <a:defRPr sz="1200"/>
            </a:lvl1pPr>
          </a:lstStyle>
          <a:p>
            <a:fld id="{CF4732F9-A50A-49B9-B4FD-C8FA011D0F8E}" type="slidenum">
              <a:rPr lang="en-GB" smtClean="0"/>
              <a:t>‹#›</a:t>
            </a:fld>
            <a:endParaRPr lang="en-GB" dirty="0"/>
          </a:p>
        </p:txBody>
      </p:sp>
    </p:spTree>
    <p:extLst>
      <p:ext uri="{BB962C8B-B14F-4D97-AF65-F5344CB8AC3E}">
        <p14:creationId xmlns:p14="http://schemas.microsoft.com/office/powerpoint/2010/main" val="112063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695" tIns="45848" rIns="91695" bIns="45848" rtlCol="0"/>
          <a:lstStyle>
            <a:lvl1pPr algn="l">
              <a:defRPr sz="1200"/>
            </a:lvl1pPr>
          </a:lstStyle>
          <a:p>
            <a:endParaRPr lang="en-GB" dirty="0"/>
          </a:p>
        </p:txBody>
      </p:sp>
      <p:sp>
        <p:nvSpPr>
          <p:cNvPr id="3" name="Date Placeholder 2"/>
          <p:cNvSpPr>
            <a:spLocks noGrp="1"/>
          </p:cNvSpPr>
          <p:nvPr>
            <p:ph type="dt" idx="1"/>
          </p:nvPr>
        </p:nvSpPr>
        <p:spPr>
          <a:xfrm>
            <a:off x="3850443" y="0"/>
            <a:ext cx="2945660" cy="498055"/>
          </a:xfrm>
          <a:prstGeom prst="rect">
            <a:avLst/>
          </a:prstGeom>
        </p:spPr>
        <p:txBody>
          <a:bodyPr vert="horz" lIns="91695" tIns="45848" rIns="91695" bIns="45848" rtlCol="0"/>
          <a:lstStyle>
            <a:lvl1pPr algn="r">
              <a:defRPr sz="1200"/>
            </a:lvl1pPr>
          </a:lstStyle>
          <a:p>
            <a:fld id="{E7F1D918-8766-4F2A-AD5C-D6B940776F93}" type="datetimeFigureOut">
              <a:rPr lang="en-GB" smtClean="0"/>
              <a:pPr/>
              <a:t>07/12/2023</a:t>
            </a:fld>
            <a:endParaRPr lang="en-GB"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695" tIns="45848" rIns="91695" bIns="45848"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695" tIns="45848" rIns="91695" bIns="458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4"/>
          </a:xfrm>
          <a:prstGeom prst="rect">
            <a:avLst/>
          </a:prstGeom>
        </p:spPr>
        <p:txBody>
          <a:bodyPr vert="horz" lIns="91695" tIns="45848" rIns="91695" bIns="4584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1695" tIns="45848" rIns="91695" bIns="45848" rtlCol="0" anchor="b"/>
          <a:lstStyle>
            <a:lvl1pPr algn="r">
              <a:defRPr sz="1200"/>
            </a:lvl1pPr>
          </a:lstStyle>
          <a:p>
            <a:fld id="{8D71C789-C3D4-473B-AC60-FD458F81AC99}" type="slidenum">
              <a:rPr lang="en-GB" smtClean="0"/>
              <a:pPr/>
              <a:t>‹#›</a:t>
            </a:fld>
            <a:endParaRPr lang="en-GB" dirty="0"/>
          </a:p>
        </p:txBody>
      </p:sp>
    </p:spTree>
    <p:extLst>
      <p:ext uri="{BB962C8B-B14F-4D97-AF65-F5344CB8AC3E}">
        <p14:creationId xmlns:p14="http://schemas.microsoft.com/office/powerpoint/2010/main" val="13979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71C789-C3D4-473B-AC60-FD458F81AC99}" type="slidenum">
              <a:rPr lang="en-GB" smtClean="0"/>
              <a:pPr/>
              <a:t>1</a:t>
            </a:fld>
            <a:endParaRPr lang="en-GB" dirty="0"/>
          </a:p>
        </p:txBody>
      </p:sp>
    </p:spTree>
    <p:extLst>
      <p:ext uri="{BB962C8B-B14F-4D97-AF65-F5344CB8AC3E}">
        <p14:creationId xmlns:p14="http://schemas.microsoft.com/office/powerpoint/2010/main" val="342885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71C789-C3D4-473B-AC60-FD458F81AC99}" type="slidenum">
              <a:rPr lang="en-GB" smtClean="0"/>
              <a:pPr/>
              <a:t>10</a:t>
            </a:fld>
            <a:endParaRPr lang="en-GB" dirty="0"/>
          </a:p>
        </p:txBody>
      </p:sp>
    </p:spTree>
    <p:extLst>
      <p:ext uri="{BB962C8B-B14F-4D97-AF65-F5344CB8AC3E}">
        <p14:creationId xmlns:p14="http://schemas.microsoft.com/office/powerpoint/2010/main" val="252948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1C789-C3D4-473B-AC60-FD458F81AC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004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ixed Logo, Blue Bor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5C6799-4764-413E-986E-A05C8E01E4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304" y="541540"/>
            <a:ext cx="2236183" cy="930943"/>
          </a:xfrm>
          <a:prstGeom prst="rect">
            <a:avLst/>
          </a:prstGeom>
        </p:spPr>
      </p:pic>
    </p:spTree>
    <p:extLst>
      <p:ext uri="{BB962C8B-B14F-4D97-AF65-F5344CB8AC3E}">
        <p14:creationId xmlns:p14="http://schemas.microsoft.com/office/powerpoint/2010/main" val="364418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ue border, title divider, page number, grey thir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7BD804B-1AC3-4689-AF35-5C59D88FDF8D}"/>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0476C98C-3310-482A-95CF-76FD68D4E233}"/>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403CC6A-68FB-4204-96E4-81A44D21221C}"/>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B1A04E-D529-4076-8B3C-A2BBB7070B55}"/>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E93B8139-6930-460E-83A3-07C579A34EFD}"/>
              </a:ext>
            </a:extLst>
          </p:cNvPr>
          <p:cNvSpPr>
            <a:spLocks noGrp="1"/>
          </p:cNvSpPr>
          <p:nvPr>
            <p:ph type="title"/>
          </p:nvPr>
        </p:nvSpPr>
        <p:spPr>
          <a:xfrm>
            <a:off x="711200" y="446494"/>
            <a:ext cx="6041292" cy="574838"/>
          </a:xfrm>
          <a:prstGeom prst="rect">
            <a:avLst/>
          </a:prstGeom>
        </p:spPr>
        <p:txBody>
          <a:bodyPr anchor="ctr">
            <a:norm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24717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tail Slide: Page Number &amp; Signpostin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hasCustomPrompt="1"/>
          </p:nvPr>
        </p:nvSpPr>
        <p:spPr>
          <a:xfrm>
            <a:off x="711200" y="446494"/>
            <a:ext cx="9890664"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GB" dirty="0"/>
              <a:t>Slide title here – 2 lines max, summarise slide point (don’t introduce the content!)</a:t>
            </a:r>
          </a:p>
        </p:txBody>
      </p:sp>
      <p:sp>
        <p:nvSpPr>
          <p:cNvPr id="10" name="Text Placeholder 9">
            <a:extLst>
              <a:ext uri="{FF2B5EF4-FFF2-40B4-BE49-F238E27FC236}">
                <a16:creationId xmlns:a16="http://schemas.microsoft.com/office/drawing/2014/main" id="{7269E146-E13F-5CD5-AB00-2333DC307376}"/>
              </a:ext>
            </a:extLst>
          </p:cNvPr>
          <p:cNvSpPr>
            <a:spLocks noGrp="1"/>
          </p:cNvSpPr>
          <p:nvPr>
            <p:ph type="body" sz="quarter" idx="11" hasCustomPrompt="1"/>
          </p:nvPr>
        </p:nvSpPr>
        <p:spPr>
          <a:xfrm>
            <a:off x="1287262" y="6155230"/>
            <a:ext cx="5752730" cy="422519"/>
          </a:xfrm>
          <a:prstGeom prst="rect">
            <a:avLst/>
          </a:prstGeom>
        </p:spPr>
        <p:txBody>
          <a:bodyPr anchor="ctr"/>
          <a:lstStyle>
            <a:lvl1pPr marL="0" indent="0">
              <a:lnSpc>
                <a:spcPct val="100000"/>
              </a:lnSpc>
              <a:spcBef>
                <a:spcPts val="0"/>
              </a:spcBef>
              <a:buNone/>
              <a:defRPr sz="1000"/>
            </a:lvl1pPr>
          </a:lstStyle>
          <a:p>
            <a:pPr lvl="0"/>
            <a:r>
              <a:rPr lang="en-GB" dirty="0"/>
              <a:t>Source: </a:t>
            </a:r>
          </a:p>
        </p:txBody>
      </p:sp>
      <p:sp>
        <p:nvSpPr>
          <p:cNvPr id="17" name="Text Placeholder 16">
            <a:extLst>
              <a:ext uri="{FF2B5EF4-FFF2-40B4-BE49-F238E27FC236}">
                <a16:creationId xmlns:a16="http://schemas.microsoft.com/office/drawing/2014/main" id="{8346BEB4-E48A-AB66-74F7-93A620D172EF}"/>
              </a:ext>
            </a:extLst>
          </p:cNvPr>
          <p:cNvSpPr>
            <a:spLocks noGrp="1"/>
          </p:cNvSpPr>
          <p:nvPr>
            <p:ph type="body" sz="quarter" idx="13" hasCustomPrompt="1"/>
          </p:nvPr>
        </p:nvSpPr>
        <p:spPr>
          <a:xfrm>
            <a:off x="10636368" y="446657"/>
            <a:ext cx="1196915" cy="574675"/>
          </a:xfrm>
          <a:prstGeom prst="roundRect">
            <a:avLst/>
          </a:prstGeom>
          <a:solidFill>
            <a:srgbClr val="89AAE8"/>
          </a:solidFill>
          <a:ln>
            <a:solidFill>
              <a:srgbClr val="143680"/>
            </a:solidFill>
          </a:ln>
        </p:spPr>
        <p:txBody>
          <a:bodyPr lIns="36000" rIns="36000" anchor="ctr"/>
          <a:lstStyle>
            <a:lvl1pPr marL="0" indent="0" algn="ctr">
              <a:buNone/>
              <a:defRPr sz="1100" b="1">
                <a:solidFill>
                  <a:schemeClr val="bg1"/>
                </a:solidFill>
              </a:defRPr>
            </a:lvl1pPr>
          </a:lstStyle>
          <a:p>
            <a:pPr lvl="0"/>
            <a:r>
              <a:rPr lang="en-GB" dirty="0"/>
              <a:t>Add signposting here</a:t>
            </a:r>
          </a:p>
        </p:txBody>
      </p:sp>
    </p:spTree>
    <p:extLst>
      <p:ext uri="{BB962C8B-B14F-4D97-AF65-F5344CB8AC3E}">
        <p14:creationId xmlns:p14="http://schemas.microsoft.com/office/powerpoint/2010/main" val="2576859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or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2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order, Page Number">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731783D-1FA6-4652-BC05-69E8F23F11C2}"/>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schemeClr val="bg1"/>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F11307D5-BA19-44CB-AFAA-41200EC396E5}"/>
              </a:ext>
            </a:extLst>
          </p:cNvPr>
          <p:cNvCxnSpPr>
            <a:cxnSpLocks/>
          </p:cNvCxnSpPr>
          <p:nvPr userDrawn="1"/>
        </p:nvCxnSpPr>
        <p:spPr>
          <a:xfrm>
            <a:off x="715250" y="6095853"/>
            <a:ext cx="2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2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65160B-4C59-DB66-549D-3E508FBF20F3}"/>
              </a:ext>
            </a:extLst>
          </p:cNvPr>
          <p:cNvSpPr>
            <a:spLocks noGrp="1"/>
          </p:cNvSpPr>
          <p:nvPr>
            <p:ph type="pic" sz="quarter" idx="15" hasCustomPrompt="1"/>
          </p:nvPr>
        </p:nvSpPr>
        <p:spPr>
          <a:xfrm>
            <a:off x="723900" y="4813300"/>
            <a:ext cx="3322638" cy="1320800"/>
          </a:xfrm>
          <a:prstGeom prst="rect">
            <a:avLst/>
          </a:prstGeom>
        </p:spPr>
        <p:txBody>
          <a:bodyPr/>
          <a:lstStyle>
            <a:lvl1pPr>
              <a:defRPr/>
            </a:lvl1pPr>
          </a:lstStyle>
          <a:p>
            <a:r>
              <a:rPr lang="en-GB"/>
              <a:t>Insert Client </a:t>
            </a:r>
            <a:r>
              <a:rPr lang="en-GB" dirty="0"/>
              <a:t>Logo</a:t>
            </a:r>
          </a:p>
        </p:txBody>
      </p:sp>
      <p:sp>
        <p:nvSpPr>
          <p:cNvPr id="14" name="Picture Placeholder 13">
            <a:extLst>
              <a:ext uri="{FF2B5EF4-FFF2-40B4-BE49-F238E27FC236}">
                <a16:creationId xmlns:a16="http://schemas.microsoft.com/office/drawing/2014/main" id="{84825716-8FC8-F674-D58B-9769A4EE20B4}"/>
              </a:ext>
            </a:extLst>
          </p:cNvPr>
          <p:cNvSpPr>
            <a:spLocks noGrp="1"/>
          </p:cNvSpPr>
          <p:nvPr>
            <p:ph type="pic" sz="quarter" idx="12" hasCustomPrompt="1"/>
          </p:nvPr>
        </p:nvSpPr>
        <p:spPr>
          <a:xfrm>
            <a:off x="5133135" y="176213"/>
            <a:ext cx="6868365" cy="6497637"/>
          </a:xfrm>
          <a:prstGeom prst="rect">
            <a:avLst/>
          </a:prstGeom>
        </p:spPr>
        <p:txBody>
          <a:bodyPr/>
          <a:lstStyle>
            <a:lvl1pPr>
              <a:defRPr/>
            </a:lvl1pPr>
          </a:lstStyle>
          <a:p>
            <a:r>
              <a:rPr lang="en-GB"/>
              <a:t>Add client </a:t>
            </a:r>
            <a:r>
              <a:rPr lang="en-GB" dirty="0"/>
              <a:t>picture here</a:t>
            </a:r>
          </a:p>
          <a:p>
            <a:r>
              <a:rPr lang="en-GB" dirty="0"/>
              <a:t>B&amp;W / faded colour</a:t>
            </a:r>
          </a:p>
        </p:txBody>
      </p:sp>
      <p:pic>
        <p:nvPicPr>
          <p:cNvPr id="4" name="Picture 3">
            <a:extLst>
              <a:ext uri="{FF2B5EF4-FFF2-40B4-BE49-F238E27FC236}">
                <a16:creationId xmlns:a16="http://schemas.microsoft.com/office/drawing/2014/main" id="{8BAA0E3C-D1B4-81FA-06EA-5470054F49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304" y="541540"/>
            <a:ext cx="2236183" cy="930943"/>
          </a:xfrm>
          <a:prstGeom prst="rect">
            <a:avLst/>
          </a:prstGeom>
        </p:spPr>
      </p:pic>
      <p:sp>
        <p:nvSpPr>
          <p:cNvPr id="9" name="Text Placeholder 8">
            <a:extLst>
              <a:ext uri="{FF2B5EF4-FFF2-40B4-BE49-F238E27FC236}">
                <a16:creationId xmlns:a16="http://schemas.microsoft.com/office/drawing/2014/main" id="{2BD62B78-6168-8098-5B4F-9D66EDC5A033}"/>
              </a:ext>
            </a:extLst>
          </p:cNvPr>
          <p:cNvSpPr>
            <a:spLocks noGrp="1"/>
          </p:cNvSpPr>
          <p:nvPr>
            <p:ph type="body" sz="quarter" idx="11" hasCustomPrompt="1"/>
          </p:nvPr>
        </p:nvSpPr>
        <p:spPr>
          <a:xfrm>
            <a:off x="724304" y="2398126"/>
            <a:ext cx="7200533" cy="914400"/>
          </a:xfrm>
          <a:prstGeom prst="rect">
            <a:avLst/>
          </a:prstGeom>
        </p:spPr>
        <p:txBody>
          <a:bodyPr lIns="0" rIns="0"/>
          <a:lstStyle>
            <a:lvl1pPr marL="0" indent="0">
              <a:buNone/>
              <a:defRPr sz="4800" b="1" spc="-150">
                <a:solidFill>
                  <a:schemeClr val="tx2"/>
                </a:solidFill>
              </a:defRPr>
            </a:lvl1pPr>
          </a:lstStyle>
          <a:p>
            <a:pPr lvl="0"/>
            <a:r>
              <a:rPr lang="en-GB" dirty="0"/>
              <a:t>Insert Project Name</a:t>
            </a:r>
          </a:p>
        </p:txBody>
      </p:sp>
      <p:sp>
        <p:nvSpPr>
          <p:cNvPr id="17" name="Text Placeholder 16">
            <a:extLst>
              <a:ext uri="{FF2B5EF4-FFF2-40B4-BE49-F238E27FC236}">
                <a16:creationId xmlns:a16="http://schemas.microsoft.com/office/drawing/2014/main" id="{31284BDB-C066-558E-187F-1BD8BA46B671}"/>
              </a:ext>
            </a:extLst>
          </p:cNvPr>
          <p:cNvSpPr>
            <a:spLocks noGrp="1"/>
          </p:cNvSpPr>
          <p:nvPr>
            <p:ph type="body" sz="quarter" idx="13" hasCustomPrompt="1"/>
          </p:nvPr>
        </p:nvSpPr>
        <p:spPr>
          <a:xfrm>
            <a:off x="723900" y="4019888"/>
            <a:ext cx="3467100" cy="436562"/>
          </a:xfrm>
          <a:prstGeom prst="rect">
            <a:avLst/>
          </a:prstGeom>
        </p:spPr>
        <p:txBody>
          <a:bodyPr lIns="0" rIns="0"/>
          <a:lstStyle>
            <a:lvl1pPr marL="0" indent="0">
              <a:buNone/>
              <a:defRPr sz="1600" b="1" spc="300">
                <a:solidFill>
                  <a:schemeClr val="tx1">
                    <a:lumMod val="50000"/>
                    <a:lumOff val="50000"/>
                  </a:schemeClr>
                </a:solidFill>
              </a:defRPr>
            </a:lvl1pPr>
          </a:lstStyle>
          <a:p>
            <a:pPr lvl="0"/>
            <a:r>
              <a:rPr lang="en-GB" dirty="0"/>
              <a:t>PRESENTATION</a:t>
            </a:r>
          </a:p>
        </p:txBody>
      </p:sp>
      <p:sp>
        <p:nvSpPr>
          <p:cNvPr id="18" name="Text Placeholder 16">
            <a:extLst>
              <a:ext uri="{FF2B5EF4-FFF2-40B4-BE49-F238E27FC236}">
                <a16:creationId xmlns:a16="http://schemas.microsoft.com/office/drawing/2014/main" id="{265DC31C-F93D-DCC9-EF21-70CF4E2E5252}"/>
              </a:ext>
            </a:extLst>
          </p:cNvPr>
          <p:cNvSpPr>
            <a:spLocks noGrp="1"/>
          </p:cNvSpPr>
          <p:nvPr>
            <p:ph type="body" sz="quarter" idx="14" hasCustomPrompt="1"/>
          </p:nvPr>
        </p:nvSpPr>
        <p:spPr>
          <a:xfrm>
            <a:off x="7924837" y="5696824"/>
            <a:ext cx="3898900" cy="436562"/>
          </a:xfrm>
          <a:prstGeom prst="rect">
            <a:avLst/>
          </a:prstGeom>
        </p:spPr>
        <p:txBody>
          <a:bodyPr lIns="0" rIns="0" anchor="ctr"/>
          <a:lstStyle>
            <a:lvl1pPr marL="0" indent="0" algn="r">
              <a:buNone/>
              <a:defRPr sz="1600" b="1" spc="0">
                <a:solidFill>
                  <a:schemeClr val="tx2"/>
                </a:solidFill>
              </a:defRPr>
            </a:lvl1pPr>
          </a:lstStyle>
          <a:p>
            <a:pPr lvl="0"/>
            <a:r>
              <a:rPr lang="en-GB" dirty="0"/>
              <a:t>Date | www.whitespacestrategy.com</a:t>
            </a:r>
          </a:p>
        </p:txBody>
      </p:sp>
    </p:spTree>
    <p:extLst>
      <p:ext uri="{BB962C8B-B14F-4D97-AF65-F5344CB8AC3E}">
        <p14:creationId xmlns:p14="http://schemas.microsoft.com/office/powerpoint/2010/main" val="76099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3BBEC32-1759-478D-B725-F531EA9EF413}"/>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19F68001-58C4-169D-D298-509A189910CB}"/>
              </a:ext>
            </a:extLst>
          </p:cNvPr>
          <p:cNvSpPr/>
          <p:nvPr userDrawn="1"/>
        </p:nvSpPr>
        <p:spPr>
          <a:xfrm>
            <a:off x="258618" y="674400"/>
            <a:ext cx="11674764" cy="55092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This report was commissioned by Seafish, </a:t>
            </a:r>
            <a:r>
              <a:rPr lang="en-GB" sz="1600" dirty="0">
                <a:solidFill>
                  <a:srgbClr val="002060"/>
                </a:solidFill>
                <a:latin typeface="Century Gothic" panose="020B0502020202020204" pitchFamily="34" charset="0"/>
                <a:ea typeface="Calibri" panose="020F0502020204030204" pitchFamily="34" charset="0"/>
              </a:rPr>
              <a:t>to assess views from industry around planned changes to the seafood levy.</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Liberation"/>
              </a:rPr>
              <a:t> </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Any observations, analyses, comments, conclusions and recommendations are those of the authors, and are made in good faith based on information collated during research, information reported to us and the information we had access to. We cannot, however, give any warranties or guarantees as to the accuracy or appropriateness of the content thereof, and the information in this report.</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The report has been based on primary and secondary research. Projected market and financial information and conclusions contained in the report are not guaranteed by White Space Strategy Limited (‘White Space’). White Space has accepted all such research, financial information and information provided in interviews, by external companies or by Seafish</a:t>
            </a:r>
            <a:r>
              <a:rPr lang="en-GB" sz="1600" dirty="0">
                <a:solidFill>
                  <a:srgbClr val="002060"/>
                </a:solidFill>
                <a:latin typeface="Century Gothic" panose="020B0502020202020204" pitchFamily="34" charset="0"/>
                <a:ea typeface="Calibri" panose="020F0502020204030204" pitchFamily="34" charset="0"/>
              </a:rPr>
              <a:t> </a:t>
            </a: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without making further enquiries as to its completeness or accuracy.</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Liberation"/>
              </a:rPr>
              <a:t> </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Information and conclusions contained in the Report were given to address the specific circumstances existing at the date of the Report and the specific needs of Seafish at that time.</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Liberation"/>
              </a:rPr>
              <a:t> </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Any strategic, operational, financial, investment or other decisions that Seafish or other third parties may make as a consequence of having access to this information are made entirely at the risk of those individuals or organisations making those decisions, and White Space Strategy Limited cannot be held liable for any losses, costs, expenses or damages, direct or indirect, that may be sustained in the course of making</a:t>
            </a:r>
            <a:r>
              <a:rPr lang="en-GB" sz="1600" dirty="0">
                <a:solidFill>
                  <a:srgbClr val="002060"/>
                </a:solidFill>
                <a:latin typeface="Century Gothic" panose="020B0502020202020204" pitchFamily="34" charset="0"/>
                <a:ea typeface="Calibri" panose="020F0502020204030204" pitchFamily="34" charset="0"/>
              </a:rPr>
              <a:t>,</a:t>
            </a: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 or as a result of making, such decisions.</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Times New Roman" panose="02020603050405020304" pitchFamily="18" charset="0"/>
                <a:cs typeface="Liberation"/>
              </a:rPr>
              <a:t> </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This report is strictly confidential.</a:t>
            </a:r>
            <a:endParaRPr kumimoji="0" lang="en-GB" sz="1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17311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Picture 32" descr="A picture containing indoor, window, white, appliance&#10;&#10;Description automatically generated">
            <a:extLst>
              <a:ext uri="{FF2B5EF4-FFF2-40B4-BE49-F238E27FC236}">
                <a16:creationId xmlns:a16="http://schemas.microsoft.com/office/drawing/2014/main" id="{9F0A83F2-FC10-2937-D690-91BDD6E31F6D}"/>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11742" t="77" r="21125" b="-77"/>
          <a:stretch/>
        </p:blipFill>
        <p:spPr>
          <a:xfrm>
            <a:off x="5432667" y="181352"/>
            <a:ext cx="6578325" cy="6512746"/>
          </a:xfrm>
          <a:prstGeom prst="rect">
            <a:avLst/>
          </a:prstGeom>
          <a:noFill/>
        </p:spPr>
      </p:pic>
      <p:sp>
        <p:nvSpPr>
          <p:cNvPr id="23" name="TextBox 22">
            <a:extLst>
              <a:ext uri="{FF2B5EF4-FFF2-40B4-BE49-F238E27FC236}">
                <a16:creationId xmlns:a16="http://schemas.microsoft.com/office/drawing/2014/main" id="{C3A8959D-6403-E0FF-5F36-D555BC2A4924}"/>
              </a:ext>
            </a:extLst>
          </p:cNvPr>
          <p:cNvSpPr txBox="1"/>
          <p:nvPr userDrawn="1"/>
        </p:nvSpPr>
        <p:spPr>
          <a:xfrm>
            <a:off x="658448" y="534350"/>
            <a:ext cx="6096000" cy="369332"/>
          </a:xfrm>
          <a:prstGeom prst="rect">
            <a:avLst/>
          </a:prstGeom>
          <a:noFill/>
        </p:spPr>
        <p:txBody>
          <a:bodyPr wrap="square">
            <a:spAutoFit/>
          </a:bodyPr>
          <a:lstStyle/>
          <a:p>
            <a:r>
              <a:rPr lang="en-US" sz="1800" b="1" kern="1200" spc="300" dirty="0">
                <a:solidFill>
                  <a:srgbClr val="18407F"/>
                </a:solidFill>
                <a:latin typeface="Century Gothic" panose="020B0502020202020204" pitchFamily="34" charset="0"/>
                <a:ea typeface="+mn-ea"/>
                <a:cs typeface="+mn-cs"/>
              </a:rPr>
              <a:t>Contents</a:t>
            </a:r>
            <a:endParaRPr lang="en-GB" sz="1800" b="1" kern="1200" spc="300" dirty="0">
              <a:solidFill>
                <a:srgbClr val="18407F"/>
              </a:solidFill>
              <a:latin typeface="Century Gothic" panose="020B0502020202020204" pitchFamily="34" charset="0"/>
              <a:ea typeface="+mn-ea"/>
              <a:cs typeface="+mn-cs"/>
            </a:endParaRPr>
          </a:p>
        </p:txBody>
      </p:sp>
      <p:sp>
        <p:nvSpPr>
          <p:cNvPr id="31" name="Text Placeholder 30">
            <a:extLst>
              <a:ext uri="{FF2B5EF4-FFF2-40B4-BE49-F238E27FC236}">
                <a16:creationId xmlns:a16="http://schemas.microsoft.com/office/drawing/2014/main" id="{0EF33437-8F0D-F7CD-0B8D-5EADCDA5BFDC}"/>
              </a:ext>
            </a:extLst>
          </p:cNvPr>
          <p:cNvSpPr>
            <a:spLocks noGrp="1"/>
          </p:cNvSpPr>
          <p:nvPr>
            <p:ph type="body" sz="quarter" idx="10"/>
          </p:nvPr>
        </p:nvSpPr>
        <p:spPr>
          <a:xfrm>
            <a:off x="715963" y="1433325"/>
            <a:ext cx="4392612" cy="4297363"/>
          </a:xfrm>
          <a:prstGeom prst="rect">
            <a:avLst/>
          </a:prstGeom>
        </p:spPr>
        <p:txBody>
          <a:bodyPr/>
          <a:lstStyle>
            <a:lvl1pPr marL="355600" indent="-355600">
              <a:lnSpc>
                <a:spcPct val="100000"/>
              </a:lnSpc>
              <a:spcBef>
                <a:spcPts val="600"/>
              </a:spcBef>
              <a:spcAft>
                <a:spcPts val="1200"/>
              </a:spcAft>
              <a:buFont typeface="+mj-lt"/>
              <a:buAutoNum type="arabicPeriod"/>
              <a:defRPr sz="2000" b="1">
                <a:solidFill>
                  <a:schemeClr val="tx2"/>
                </a:solidFill>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p:txBody>
      </p:sp>
    </p:spTree>
    <p:extLst>
      <p:ext uri="{BB962C8B-B14F-4D97-AF65-F5344CB8AC3E}">
        <p14:creationId xmlns:p14="http://schemas.microsoft.com/office/powerpoint/2010/main" val="376187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xt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679ABA6-6E55-34EC-2ACE-04EDCBFF1F6B}"/>
              </a:ext>
            </a:extLst>
          </p:cNvPr>
          <p:cNvSpPr>
            <a:spLocks noGrp="1"/>
          </p:cNvSpPr>
          <p:nvPr>
            <p:ph type="body" sz="quarter" idx="10" hasCustomPrompt="1"/>
          </p:nvPr>
        </p:nvSpPr>
        <p:spPr>
          <a:xfrm>
            <a:off x="711323" y="1326741"/>
            <a:ext cx="6240462" cy="574838"/>
          </a:xfrm>
          <a:prstGeom prst="rect">
            <a:avLst/>
          </a:prstGeom>
        </p:spPr>
        <p:txBody>
          <a:bodyPr anchor="ctr"/>
          <a:lstStyle>
            <a:lvl1pPr marL="0" indent="0">
              <a:buNone/>
              <a:defRPr sz="1800" b="1">
                <a:solidFill>
                  <a:schemeClr val="accent1"/>
                </a:solidFill>
              </a:defRPr>
            </a:lvl1pPr>
          </a:lstStyle>
          <a:p>
            <a:pPr lvl="0"/>
            <a:r>
              <a:rPr lang="en-GB" b="1" dirty="0"/>
              <a:t>Background + what client wants us to support with</a:t>
            </a:r>
            <a:endParaRPr lang="en-GB" dirty="0"/>
          </a:p>
        </p:txBody>
      </p:sp>
      <p:sp>
        <p:nvSpPr>
          <p:cNvPr id="2" name="Content Placeholder 3">
            <a:extLst>
              <a:ext uri="{FF2B5EF4-FFF2-40B4-BE49-F238E27FC236}">
                <a16:creationId xmlns:a16="http://schemas.microsoft.com/office/drawing/2014/main" id="{67BD804B-1AC3-4689-AF35-5C59D88FDF8D}"/>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0476C98C-3310-482A-95CF-76FD68D4E233}"/>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403CC6A-68FB-4204-96E4-81A44D21221C}"/>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B1A04E-D529-4076-8B3C-A2BBB7070B55}"/>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E93B8139-6930-460E-83A3-07C579A34EFD}"/>
              </a:ext>
            </a:extLst>
          </p:cNvPr>
          <p:cNvSpPr>
            <a:spLocks noGrp="1"/>
          </p:cNvSpPr>
          <p:nvPr>
            <p:ph type="title" hasCustomPrompt="1"/>
          </p:nvPr>
        </p:nvSpPr>
        <p:spPr>
          <a:xfrm>
            <a:off x="711200" y="446494"/>
            <a:ext cx="6240585"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What client is trying to achieve</a:t>
            </a:r>
            <a:endParaRPr lang="en-GB" dirty="0"/>
          </a:p>
        </p:txBody>
      </p:sp>
      <p:sp>
        <p:nvSpPr>
          <p:cNvPr id="13" name="Text Placeholder 12">
            <a:extLst>
              <a:ext uri="{FF2B5EF4-FFF2-40B4-BE49-F238E27FC236}">
                <a16:creationId xmlns:a16="http://schemas.microsoft.com/office/drawing/2014/main" id="{5F4FD2E9-0CEC-892B-114F-248BF3D47627}"/>
              </a:ext>
            </a:extLst>
          </p:cNvPr>
          <p:cNvSpPr>
            <a:spLocks noGrp="1"/>
          </p:cNvSpPr>
          <p:nvPr>
            <p:ph type="body" sz="quarter" idx="11" hasCustomPrompt="1"/>
          </p:nvPr>
        </p:nvSpPr>
        <p:spPr>
          <a:xfrm>
            <a:off x="7797799" y="1326741"/>
            <a:ext cx="3939931" cy="574838"/>
          </a:xfrm>
          <a:prstGeom prst="rect">
            <a:avLst/>
          </a:prstGeom>
        </p:spPr>
        <p:txBody>
          <a:bodyPr anchor="ctr"/>
          <a:lstStyle>
            <a:lvl1pPr marL="0" indent="0">
              <a:buNone/>
              <a:defRPr lang="en-GB" sz="1800" b="1" kern="1200" dirty="0">
                <a:solidFill>
                  <a:schemeClr val="tx2"/>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dirty="0"/>
              <a:t>Key Questions:</a:t>
            </a:r>
          </a:p>
        </p:txBody>
      </p:sp>
      <p:sp>
        <p:nvSpPr>
          <p:cNvPr id="15" name="Text Placeholder 14">
            <a:extLst>
              <a:ext uri="{FF2B5EF4-FFF2-40B4-BE49-F238E27FC236}">
                <a16:creationId xmlns:a16="http://schemas.microsoft.com/office/drawing/2014/main" id="{25666E73-95CD-7211-625A-4A2A317AF345}"/>
              </a:ext>
            </a:extLst>
          </p:cNvPr>
          <p:cNvSpPr>
            <a:spLocks noGrp="1"/>
          </p:cNvSpPr>
          <p:nvPr>
            <p:ph type="body" sz="quarter" idx="12"/>
          </p:nvPr>
        </p:nvSpPr>
        <p:spPr>
          <a:xfrm>
            <a:off x="711200" y="2074531"/>
            <a:ext cx="6240463" cy="3629680"/>
          </a:xfrm>
          <a:prstGeom prst="rect">
            <a:avLst/>
          </a:prstGeom>
        </p:spPr>
        <p:txBody>
          <a:bodyPr/>
          <a:lstStyle>
            <a:lvl1pPr marL="176213" indent="-176213">
              <a:buClr>
                <a:schemeClr val="tx2"/>
              </a:buClr>
              <a:defRPr sz="14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1075F624-075A-EB18-3D25-E5737EDAA48C}"/>
              </a:ext>
            </a:extLst>
          </p:cNvPr>
          <p:cNvSpPr>
            <a:spLocks noGrp="1"/>
          </p:cNvSpPr>
          <p:nvPr>
            <p:ph type="body" sz="quarter" idx="13"/>
          </p:nvPr>
        </p:nvSpPr>
        <p:spPr>
          <a:xfrm>
            <a:off x="7797799" y="2074863"/>
            <a:ext cx="3939931" cy="3629025"/>
          </a:xfrm>
          <a:prstGeom prst="rect">
            <a:avLst/>
          </a:prstGeom>
        </p:spPr>
        <p:txBody>
          <a:bodyPr/>
          <a:lstStyle>
            <a:lvl1pPr marL="176213" indent="-176213">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7567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tail Slide: Page Number &amp; Signpostin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hasCustomPrompt="1"/>
          </p:nvPr>
        </p:nvSpPr>
        <p:spPr>
          <a:xfrm>
            <a:off x="711200" y="446494"/>
            <a:ext cx="9890664"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GB" dirty="0"/>
              <a:t>Slide title here – 2 lines max, summarise slide point (don’t introduce the content!)</a:t>
            </a:r>
          </a:p>
        </p:txBody>
      </p:sp>
      <p:sp>
        <p:nvSpPr>
          <p:cNvPr id="10" name="Text Placeholder 9">
            <a:extLst>
              <a:ext uri="{FF2B5EF4-FFF2-40B4-BE49-F238E27FC236}">
                <a16:creationId xmlns:a16="http://schemas.microsoft.com/office/drawing/2014/main" id="{7269E146-E13F-5CD5-AB00-2333DC307376}"/>
              </a:ext>
            </a:extLst>
          </p:cNvPr>
          <p:cNvSpPr>
            <a:spLocks noGrp="1"/>
          </p:cNvSpPr>
          <p:nvPr>
            <p:ph type="body" sz="quarter" idx="11" hasCustomPrompt="1"/>
          </p:nvPr>
        </p:nvSpPr>
        <p:spPr>
          <a:xfrm>
            <a:off x="1287262" y="6155230"/>
            <a:ext cx="5752730" cy="422519"/>
          </a:xfrm>
          <a:prstGeom prst="rect">
            <a:avLst/>
          </a:prstGeom>
        </p:spPr>
        <p:txBody>
          <a:bodyPr anchor="ctr"/>
          <a:lstStyle>
            <a:lvl1pPr marL="0" indent="0">
              <a:lnSpc>
                <a:spcPct val="100000"/>
              </a:lnSpc>
              <a:spcBef>
                <a:spcPts val="0"/>
              </a:spcBef>
              <a:buNone/>
              <a:defRPr sz="1000"/>
            </a:lvl1pPr>
          </a:lstStyle>
          <a:p>
            <a:pPr lvl="0"/>
            <a:r>
              <a:rPr lang="en-GB" dirty="0"/>
              <a:t>Source: </a:t>
            </a:r>
          </a:p>
        </p:txBody>
      </p:sp>
      <p:sp>
        <p:nvSpPr>
          <p:cNvPr id="17" name="Text Placeholder 16">
            <a:extLst>
              <a:ext uri="{FF2B5EF4-FFF2-40B4-BE49-F238E27FC236}">
                <a16:creationId xmlns:a16="http://schemas.microsoft.com/office/drawing/2014/main" id="{8346BEB4-E48A-AB66-74F7-93A620D172EF}"/>
              </a:ext>
            </a:extLst>
          </p:cNvPr>
          <p:cNvSpPr>
            <a:spLocks noGrp="1"/>
          </p:cNvSpPr>
          <p:nvPr>
            <p:ph type="body" sz="quarter" idx="13" hasCustomPrompt="1"/>
          </p:nvPr>
        </p:nvSpPr>
        <p:spPr>
          <a:xfrm>
            <a:off x="10636368" y="446657"/>
            <a:ext cx="1196915" cy="574675"/>
          </a:xfrm>
          <a:prstGeom prst="roundRect">
            <a:avLst/>
          </a:prstGeom>
          <a:solidFill>
            <a:srgbClr val="89AAE8"/>
          </a:solidFill>
          <a:ln>
            <a:solidFill>
              <a:srgbClr val="143680"/>
            </a:solidFill>
          </a:ln>
        </p:spPr>
        <p:txBody>
          <a:bodyPr lIns="36000" rIns="36000" anchor="ctr"/>
          <a:lstStyle>
            <a:lvl1pPr marL="0" indent="0" algn="ctr">
              <a:buNone/>
              <a:defRPr sz="1100" b="1">
                <a:solidFill>
                  <a:schemeClr val="bg1"/>
                </a:solidFill>
              </a:defRPr>
            </a:lvl1pPr>
          </a:lstStyle>
          <a:p>
            <a:pPr lvl="0"/>
            <a:r>
              <a:rPr lang="en-GB" dirty="0"/>
              <a:t>Add signposting here</a:t>
            </a:r>
          </a:p>
        </p:txBody>
      </p:sp>
    </p:spTree>
    <p:extLst>
      <p:ext uri="{BB962C8B-B14F-4D97-AF65-F5344CB8AC3E}">
        <p14:creationId xmlns:p14="http://schemas.microsoft.com/office/powerpoint/2010/main" val="47160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tail Slide: No Page Number + Signpostin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hasCustomPrompt="1"/>
          </p:nvPr>
        </p:nvSpPr>
        <p:spPr>
          <a:xfrm>
            <a:off x="711200" y="446494"/>
            <a:ext cx="9890664"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GB" dirty="0"/>
              <a:t>Slide title here – 2 lines max, summarise slide point (don’t introduce the content!)</a:t>
            </a:r>
          </a:p>
        </p:txBody>
      </p:sp>
      <p:sp>
        <p:nvSpPr>
          <p:cNvPr id="2" name="Text Placeholder 16">
            <a:extLst>
              <a:ext uri="{FF2B5EF4-FFF2-40B4-BE49-F238E27FC236}">
                <a16:creationId xmlns:a16="http://schemas.microsoft.com/office/drawing/2014/main" id="{F29C570D-A6EB-C459-9CDB-EE983AC1C40F}"/>
              </a:ext>
            </a:extLst>
          </p:cNvPr>
          <p:cNvSpPr>
            <a:spLocks noGrp="1"/>
          </p:cNvSpPr>
          <p:nvPr>
            <p:ph type="body" sz="quarter" idx="13" hasCustomPrompt="1"/>
          </p:nvPr>
        </p:nvSpPr>
        <p:spPr>
          <a:xfrm>
            <a:off x="10636368" y="446657"/>
            <a:ext cx="1196915" cy="574675"/>
          </a:xfrm>
          <a:prstGeom prst="roundRect">
            <a:avLst/>
          </a:prstGeom>
          <a:solidFill>
            <a:srgbClr val="89AAE8"/>
          </a:solidFill>
          <a:ln>
            <a:solidFill>
              <a:srgbClr val="143680"/>
            </a:solidFill>
          </a:ln>
        </p:spPr>
        <p:txBody>
          <a:bodyPr lIns="36000" rIns="36000" anchor="ctr"/>
          <a:lstStyle>
            <a:lvl1pPr marL="0" indent="0" algn="ctr">
              <a:buNone/>
              <a:defRPr sz="1100" b="1">
                <a:solidFill>
                  <a:schemeClr val="bg1"/>
                </a:solidFill>
              </a:defRPr>
            </a:lvl1pPr>
          </a:lstStyle>
          <a:p>
            <a:pPr lvl="0"/>
            <a:r>
              <a:rPr lang="en-GB" dirty="0"/>
              <a:t>Add signposting here</a:t>
            </a:r>
          </a:p>
        </p:txBody>
      </p:sp>
      <p:sp>
        <p:nvSpPr>
          <p:cNvPr id="4" name="Text Placeholder 9">
            <a:extLst>
              <a:ext uri="{FF2B5EF4-FFF2-40B4-BE49-F238E27FC236}">
                <a16:creationId xmlns:a16="http://schemas.microsoft.com/office/drawing/2014/main" id="{3EC0CB4D-1687-81CC-4BDA-887C8AB6A7C2}"/>
              </a:ext>
            </a:extLst>
          </p:cNvPr>
          <p:cNvSpPr>
            <a:spLocks noGrp="1"/>
          </p:cNvSpPr>
          <p:nvPr>
            <p:ph type="body" sz="quarter" idx="11" hasCustomPrompt="1"/>
          </p:nvPr>
        </p:nvSpPr>
        <p:spPr>
          <a:xfrm>
            <a:off x="1287262" y="6155230"/>
            <a:ext cx="5752730" cy="422519"/>
          </a:xfrm>
          <a:prstGeom prst="rect">
            <a:avLst/>
          </a:prstGeom>
        </p:spPr>
        <p:txBody>
          <a:bodyPr anchor="ctr"/>
          <a:lstStyle>
            <a:lvl1pPr marL="0" indent="0">
              <a:lnSpc>
                <a:spcPct val="100000"/>
              </a:lnSpc>
              <a:spcBef>
                <a:spcPts val="0"/>
              </a:spcBef>
              <a:buNone/>
              <a:defRPr sz="1000"/>
            </a:lvl1pPr>
          </a:lstStyle>
          <a:p>
            <a:pPr lvl="0"/>
            <a:r>
              <a:rPr lang="en-GB" dirty="0"/>
              <a:t>Source: </a:t>
            </a:r>
          </a:p>
        </p:txBody>
      </p:sp>
    </p:spTree>
    <p:extLst>
      <p:ext uri="{BB962C8B-B14F-4D97-AF65-F5344CB8AC3E}">
        <p14:creationId xmlns:p14="http://schemas.microsoft.com/office/powerpoint/2010/main" val="182816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bor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890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tail Slide: Page Number, No Signpostin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p:nvPr>
        </p:nvSpPr>
        <p:spPr>
          <a:xfrm>
            <a:off x="711199" y="446494"/>
            <a:ext cx="10796439"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118690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order, title divi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52E881C-FDCB-4905-83E4-66DC0F563866}"/>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1">
            <a:extLst>
              <a:ext uri="{FF2B5EF4-FFF2-40B4-BE49-F238E27FC236}">
                <a16:creationId xmlns:a16="http://schemas.microsoft.com/office/drawing/2014/main" id="{88709643-2CF2-4007-BAE9-966C2E0E5861}"/>
              </a:ext>
            </a:extLst>
          </p:cNvPr>
          <p:cNvSpPr>
            <a:spLocks noGrp="1"/>
          </p:cNvSpPr>
          <p:nvPr>
            <p:ph type="title"/>
          </p:nvPr>
        </p:nvSpPr>
        <p:spPr>
          <a:xfrm>
            <a:off x="711200" y="446494"/>
            <a:ext cx="10769600"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370686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ue border, title divider, page number, grey thir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7BD804B-1AC3-4689-AF35-5C59D88FDF8D}"/>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0476C98C-3310-482A-95CF-76FD68D4E233}"/>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E403CC6A-68FB-4204-96E4-81A44D21221C}"/>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B1A04E-D529-4076-8B3C-A2BBB7070B55}"/>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E93B8139-6930-460E-83A3-07C579A34EFD}"/>
              </a:ext>
            </a:extLst>
          </p:cNvPr>
          <p:cNvSpPr>
            <a:spLocks noGrp="1"/>
          </p:cNvSpPr>
          <p:nvPr>
            <p:ph type="title"/>
          </p:nvPr>
        </p:nvSpPr>
        <p:spPr>
          <a:xfrm>
            <a:off x="711200" y="446494"/>
            <a:ext cx="6240585"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1353786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order, title divider, page number, grey half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94149B-C8A0-40F4-83D7-12D6694085B9}"/>
              </a:ext>
            </a:extLst>
          </p:cNvPr>
          <p:cNvSpPr/>
          <p:nvPr userDrawn="1"/>
        </p:nvSpPr>
        <p:spPr>
          <a:xfrm>
            <a:off x="6096000" y="187569"/>
            <a:ext cx="5908431"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174673AF-E615-48A4-98F6-0A34240DC97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472F59E6-5C7F-4A64-A9CE-FE729C2139EF}"/>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13DEE6-F99A-495E-9A64-56A048317C8C}"/>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A4123BE-FFB5-42CE-AAB3-FB0FBE241D4D}"/>
              </a:ext>
            </a:extLst>
          </p:cNvPr>
          <p:cNvGrpSpPr/>
          <p:nvPr userDrawn="1"/>
        </p:nvGrpSpPr>
        <p:grpSpPr>
          <a:xfrm>
            <a:off x="0" y="-1"/>
            <a:ext cx="12192001" cy="6858002"/>
            <a:chOff x="0" y="-1"/>
            <a:chExt cx="12192001" cy="6858002"/>
          </a:xfrm>
          <a:solidFill>
            <a:srgbClr val="18407F"/>
          </a:solidFill>
        </p:grpSpPr>
        <p:sp>
          <p:nvSpPr>
            <p:cNvPr id="11" name="Rectangle 10">
              <a:extLst>
                <a:ext uri="{FF2B5EF4-FFF2-40B4-BE49-F238E27FC236}">
                  <a16:creationId xmlns:a16="http://schemas.microsoft.com/office/drawing/2014/main" id="{29477B3F-F568-4CD0-AF02-D5094037B393}"/>
                </a:ext>
              </a:extLst>
            </p:cNvPr>
            <p:cNvSpPr/>
            <p:nvPr/>
          </p:nvSpPr>
          <p:spPr>
            <a:xfrm>
              <a:off x="0" y="-1"/>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3AF8F902-AE4E-4C60-98D6-10CEE55905A2}"/>
                </a:ext>
              </a:extLst>
            </p:cNvPr>
            <p:cNvSpPr/>
            <p:nvPr/>
          </p:nvSpPr>
          <p:spPr>
            <a:xfrm>
              <a:off x="12012000" y="0"/>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8009C4AD-E70B-4D52-968D-CE73D4CAA971}"/>
                </a:ext>
              </a:extLst>
            </p:cNvPr>
            <p:cNvSpPr/>
            <p:nvPr/>
          </p:nvSpPr>
          <p:spPr>
            <a:xfrm rot="16200000">
              <a:off x="6006001" y="-6005999"/>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4D0872EB-23D2-4E5B-A848-942A5B49181C}"/>
                </a:ext>
              </a:extLst>
            </p:cNvPr>
            <p:cNvSpPr/>
            <p:nvPr/>
          </p:nvSpPr>
          <p:spPr>
            <a:xfrm rot="16200000">
              <a:off x="6006000" y="672000"/>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grpSp>
      <p:sp>
        <p:nvSpPr>
          <p:cNvPr id="15" name="Title 11">
            <a:extLst>
              <a:ext uri="{FF2B5EF4-FFF2-40B4-BE49-F238E27FC236}">
                <a16:creationId xmlns:a16="http://schemas.microsoft.com/office/drawing/2014/main" id="{3371A8EC-261F-4164-86A9-EC4739AB92A2}"/>
              </a:ext>
            </a:extLst>
          </p:cNvPr>
          <p:cNvSpPr>
            <a:spLocks noGrp="1"/>
          </p:cNvSpPr>
          <p:nvPr>
            <p:ph type="title"/>
          </p:nvPr>
        </p:nvSpPr>
        <p:spPr>
          <a:xfrm>
            <a:off x="711200" y="446494"/>
            <a:ext cx="5103446"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48428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 border, title divider, grey thi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76C98C-3310-482A-95CF-76FD68D4E233}"/>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EB1A04E-D529-4076-8B3C-A2BBB7070B55}"/>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E93B8139-6930-460E-83A3-07C579A34EFD}"/>
              </a:ext>
            </a:extLst>
          </p:cNvPr>
          <p:cNvSpPr>
            <a:spLocks noGrp="1"/>
          </p:cNvSpPr>
          <p:nvPr>
            <p:ph type="title"/>
          </p:nvPr>
        </p:nvSpPr>
        <p:spPr>
          <a:xfrm>
            <a:off x="711200" y="446494"/>
            <a:ext cx="6041292"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354486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ue border, title divider, grey half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94149B-C8A0-40F4-83D7-12D6694085B9}"/>
              </a:ext>
            </a:extLst>
          </p:cNvPr>
          <p:cNvSpPr/>
          <p:nvPr userDrawn="1"/>
        </p:nvSpPr>
        <p:spPr>
          <a:xfrm>
            <a:off x="6096000" y="187569"/>
            <a:ext cx="5908431"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213DEE6-F99A-495E-9A64-56A048317C8C}"/>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A4123BE-FFB5-42CE-AAB3-FB0FBE241D4D}"/>
              </a:ext>
            </a:extLst>
          </p:cNvPr>
          <p:cNvGrpSpPr/>
          <p:nvPr userDrawn="1"/>
        </p:nvGrpSpPr>
        <p:grpSpPr>
          <a:xfrm>
            <a:off x="0" y="-1"/>
            <a:ext cx="12192001" cy="6858002"/>
            <a:chOff x="0" y="-1"/>
            <a:chExt cx="12192001" cy="6858002"/>
          </a:xfrm>
          <a:solidFill>
            <a:srgbClr val="18407F"/>
          </a:solidFill>
        </p:grpSpPr>
        <p:sp>
          <p:nvSpPr>
            <p:cNvPr id="11" name="Rectangle 10">
              <a:extLst>
                <a:ext uri="{FF2B5EF4-FFF2-40B4-BE49-F238E27FC236}">
                  <a16:creationId xmlns:a16="http://schemas.microsoft.com/office/drawing/2014/main" id="{29477B3F-F568-4CD0-AF02-D5094037B393}"/>
                </a:ext>
              </a:extLst>
            </p:cNvPr>
            <p:cNvSpPr/>
            <p:nvPr/>
          </p:nvSpPr>
          <p:spPr>
            <a:xfrm>
              <a:off x="0" y="-1"/>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3AF8F902-AE4E-4C60-98D6-10CEE55905A2}"/>
                </a:ext>
              </a:extLst>
            </p:cNvPr>
            <p:cNvSpPr/>
            <p:nvPr/>
          </p:nvSpPr>
          <p:spPr>
            <a:xfrm>
              <a:off x="12012000" y="0"/>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8009C4AD-E70B-4D52-968D-CE73D4CAA971}"/>
                </a:ext>
              </a:extLst>
            </p:cNvPr>
            <p:cNvSpPr/>
            <p:nvPr/>
          </p:nvSpPr>
          <p:spPr>
            <a:xfrm rot="16200000">
              <a:off x="6006001" y="-6005999"/>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4D0872EB-23D2-4E5B-A848-942A5B49181C}"/>
                </a:ext>
              </a:extLst>
            </p:cNvPr>
            <p:cNvSpPr/>
            <p:nvPr/>
          </p:nvSpPr>
          <p:spPr>
            <a:xfrm rot="16200000">
              <a:off x="6006000" y="672000"/>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grpSp>
      <p:sp>
        <p:nvSpPr>
          <p:cNvPr id="15" name="Title 11">
            <a:extLst>
              <a:ext uri="{FF2B5EF4-FFF2-40B4-BE49-F238E27FC236}">
                <a16:creationId xmlns:a16="http://schemas.microsoft.com/office/drawing/2014/main" id="{3371A8EC-261F-4164-86A9-EC4739AB92A2}"/>
              </a:ext>
            </a:extLst>
          </p:cNvPr>
          <p:cNvSpPr>
            <a:spLocks noGrp="1"/>
          </p:cNvSpPr>
          <p:nvPr>
            <p:ph type="title"/>
          </p:nvPr>
        </p:nvSpPr>
        <p:spPr>
          <a:xfrm>
            <a:off x="711200" y="446494"/>
            <a:ext cx="4798646"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296279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206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2CB9D0-0952-1C24-C830-99DFB76775A4}"/>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BD50A14-D316-06BD-3BEC-7798AA6CCB5B}"/>
              </a:ext>
            </a:extLst>
          </p:cNvPr>
          <p:cNvPicPr>
            <a:picLocks noChangeAspect="1"/>
          </p:cNvPicPr>
          <p:nvPr userDrawn="1"/>
        </p:nvPicPr>
        <p:blipFill rotWithShape="1">
          <a:blip r:embed="rId3"/>
          <a:srcRect l="25795" t="25276" r="31638" b="37067"/>
          <a:stretch/>
        </p:blipFill>
        <p:spPr>
          <a:xfrm>
            <a:off x="8367790" y="4308262"/>
            <a:ext cx="3108960" cy="2511553"/>
          </a:xfrm>
          <a:prstGeom prst="rect">
            <a:avLst/>
          </a:prstGeom>
        </p:spPr>
      </p:pic>
      <p:sp>
        <p:nvSpPr>
          <p:cNvPr id="2" name="Text Placeholder 2">
            <a:extLst>
              <a:ext uri="{FF2B5EF4-FFF2-40B4-BE49-F238E27FC236}">
                <a16:creationId xmlns:a16="http://schemas.microsoft.com/office/drawing/2014/main" id="{33B35624-2B5D-CCA6-E2AC-03A6384E65CF}"/>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237275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2060"/>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68E5B88-AF97-223B-E131-BFED867CBD19}"/>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C21864-E582-B021-D7B0-506E623E7621}"/>
              </a:ext>
            </a:extLst>
          </p:cNvPr>
          <p:cNvPicPr>
            <a:picLocks noChangeAspect="1"/>
          </p:cNvPicPr>
          <p:nvPr userDrawn="1"/>
        </p:nvPicPr>
        <p:blipFill rotWithShape="1">
          <a:blip r:embed="rId3"/>
          <a:srcRect l="23517" t="24728" r="25127" b="37615"/>
          <a:stretch/>
        </p:blipFill>
        <p:spPr>
          <a:xfrm>
            <a:off x="7734071" y="4309583"/>
            <a:ext cx="3750841" cy="2511553"/>
          </a:xfrm>
          <a:prstGeom prst="rect">
            <a:avLst/>
          </a:prstGeom>
        </p:spPr>
      </p:pic>
      <p:sp>
        <p:nvSpPr>
          <p:cNvPr id="3" name="Text Placeholder 2">
            <a:extLst>
              <a:ext uri="{FF2B5EF4-FFF2-40B4-BE49-F238E27FC236}">
                <a16:creationId xmlns:a16="http://schemas.microsoft.com/office/drawing/2014/main" id="{976385BC-8450-52A1-BB4C-3CC58168A7B7}"/>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1816969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002060"/>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BD0C5C6-33D8-E737-0F05-8D399E299DB7}"/>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7383CDB-C626-EEB4-5DE0-10D1A7028E33}"/>
              </a:ext>
            </a:extLst>
          </p:cNvPr>
          <p:cNvPicPr>
            <a:picLocks noChangeAspect="1"/>
          </p:cNvPicPr>
          <p:nvPr userDrawn="1"/>
        </p:nvPicPr>
        <p:blipFill rotWithShape="1">
          <a:blip r:embed="rId3"/>
          <a:srcRect l="26202" t="25140" r="24194" b="37288"/>
          <a:stretch/>
        </p:blipFill>
        <p:spPr>
          <a:xfrm>
            <a:off x="7897637" y="4338399"/>
            <a:ext cx="3622876" cy="2505919"/>
          </a:xfrm>
          <a:prstGeom prst="rect">
            <a:avLst/>
          </a:prstGeom>
        </p:spPr>
      </p:pic>
      <p:sp>
        <p:nvSpPr>
          <p:cNvPr id="2" name="Text Placeholder 2">
            <a:extLst>
              <a:ext uri="{FF2B5EF4-FFF2-40B4-BE49-F238E27FC236}">
                <a16:creationId xmlns:a16="http://schemas.microsoft.com/office/drawing/2014/main" id="{318825DF-9B55-DD10-FDAC-4D57024280A3}"/>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3206479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7A58859-954B-3F5A-99CC-771580318EF8}"/>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1F2794A-5ACE-C821-9344-319489BCBE8F}"/>
              </a:ext>
            </a:extLst>
          </p:cNvPr>
          <p:cNvPicPr>
            <a:picLocks noChangeAspect="1"/>
          </p:cNvPicPr>
          <p:nvPr userDrawn="1"/>
        </p:nvPicPr>
        <p:blipFill rotWithShape="1">
          <a:blip r:embed="rId3"/>
          <a:srcRect l="27222" t="25621" r="25859" b="37136"/>
          <a:stretch/>
        </p:blipFill>
        <p:spPr>
          <a:xfrm>
            <a:off x="7932304" y="4367470"/>
            <a:ext cx="3426800" cy="2483987"/>
          </a:xfrm>
          <a:prstGeom prst="rect">
            <a:avLst/>
          </a:prstGeom>
        </p:spPr>
      </p:pic>
      <p:sp>
        <p:nvSpPr>
          <p:cNvPr id="3" name="Text Placeholder 2">
            <a:extLst>
              <a:ext uri="{FF2B5EF4-FFF2-40B4-BE49-F238E27FC236}">
                <a16:creationId xmlns:a16="http://schemas.microsoft.com/office/drawing/2014/main" id="{C35F9947-21DF-2D9D-3F41-316E32A16FD9}"/>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111098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order, title divi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52E881C-FDCB-4905-83E4-66DC0F563866}"/>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1">
            <a:extLst>
              <a:ext uri="{FF2B5EF4-FFF2-40B4-BE49-F238E27FC236}">
                <a16:creationId xmlns:a16="http://schemas.microsoft.com/office/drawing/2014/main" id="{88709643-2CF2-4007-BAE9-966C2E0E5861}"/>
              </a:ext>
            </a:extLst>
          </p:cNvPr>
          <p:cNvSpPr>
            <a:spLocks noGrp="1"/>
          </p:cNvSpPr>
          <p:nvPr>
            <p:ph type="title"/>
          </p:nvPr>
        </p:nvSpPr>
        <p:spPr>
          <a:xfrm>
            <a:off x="711200" y="446494"/>
            <a:ext cx="10769600" cy="574838"/>
          </a:xfrm>
          <a:prstGeom prst="rect">
            <a:avLst/>
          </a:prstGeom>
        </p:spPr>
        <p:txBody>
          <a:bodyPr anchor="ctr">
            <a:norm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2786300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6D242CD-4DFF-1DB8-E98B-230A5246CD4F}"/>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FD596F-4F98-1775-2A77-0D27AAD094E3}"/>
              </a:ext>
            </a:extLst>
          </p:cNvPr>
          <p:cNvPicPr>
            <a:picLocks noChangeAspect="1"/>
          </p:cNvPicPr>
          <p:nvPr userDrawn="1"/>
        </p:nvPicPr>
        <p:blipFill rotWithShape="1">
          <a:blip r:embed="rId3"/>
          <a:srcRect l="25719" t="25621" r="25859" b="36780"/>
          <a:stretch/>
        </p:blipFill>
        <p:spPr>
          <a:xfrm>
            <a:off x="7798054" y="4350262"/>
            <a:ext cx="3536532" cy="2507738"/>
          </a:xfrm>
          <a:prstGeom prst="rect">
            <a:avLst/>
          </a:prstGeom>
        </p:spPr>
      </p:pic>
      <p:sp>
        <p:nvSpPr>
          <p:cNvPr id="2" name="Text Placeholder 2">
            <a:extLst>
              <a:ext uri="{FF2B5EF4-FFF2-40B4-BE49-F238E27FC236}">
                <a16:creationId xmlns:a16="http://schemas.microsoft.com/office/drawing/2014/main" id="{A46C9E19-2B0F-C611-54C4-AEBFB60D42CF}"/>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3406141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E2FDCD-64D7-01F7-108E-89AFB5420E0C}"/>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75ABA7-2FBD-333C-FF36-4947A78EDDAE}"/>
              </a:ext>
            </a:extLst>
          </p:cNvPr>
          <p:cNvPicPr>
            <a:picLocks noChangeAspect="1"/>
          </p:cNvPicPr>
          <p:nvPr userDrawn="1"/>
        </p:nvPicPr>
        <p:blipFill rotWithShape="1">
          <a:blip r:embed="rId3"/>
          <a:srcRect l="25882" t="22981" r="25859" b="36958"/>
          <a:stretch/>
        </p:blipFill>
        <p:spPr>
          <a:xfrm>
            <a:off x="7798054" y="4145210"/>
            <a:ext cx="3524656" cy="2671949"/>
          </a:xfrm>
          <a:prstGeom prst="rect">
            <a:avLst/>
          </a:prstGeom>
        </p:spPr>
      </p:pic>
      <p:sp>
        <p:nvSpPr>
          <p:cNvPr id="2" name="Text Placeholder 2">
            <a:extLst>
              <a:ext uri="{FF2B5EF4-FFF2-40B4-BE49-F238E27FC236}">
                <a16:creationId xmlns:a16="http://schemas.microsoft.com/office/drawing/2014/main" id="{C74D4734-CAE7-5423-FBBA-6059B80F05EE}"/>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2025679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45C057-45D4-A0DA-97FF-656D515F263B}"/>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1329FEB-BD68-E2E4-E9F3-1D04F966026C}"/>
              </a:ext>
            </a:extLst>
          </p:cNvPr>
          <p:cNvPicPr>
            <a:picLocks noChangeAspect="1"/>
          </p:cNvPicPr>
          <p:nvPr userDrawn="1"/>
        </p:nvPicPr>
        <p:blipFill rotWithShape="1">
          <a:blip r:embed="rId3"/>
          <a:srcRect l="25231" t="24761" r="25340" b="37136"/>
          <a:stretch/>
        </p:blipFill>
        <p:spPr>
          <a:xfrm>
            <a:off x="8080776" y="4316681"/>
            <a:ext cx="3610099" cy="2541319"/>
          </a:xfrm>
          <a:prstGeom prst="rect">
            <a:avLst/>
          </a:prstGeom>
        </p:spPr>
      </p:pic>
      <p:sp>
        <p:nvSpPr>
          <p:cNvPr id="3" name="Text Placeholder 2">
            <a:extLst>
              <a:ext uri="{FF2B5EF4-FFF2-40B4-BE49-F238E27FC236}">
                <a16:creationId xmlns:a16="http://schemas.microsoft.com/office/drawing/2014/main" id="{4B32263E-C493-4353-B1C7-717413456B06}"/>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3527697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8">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925C4D-BA2F-6BC1-21CA-1C07CDFB01B1}"/>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B85AA38-2C41-39FE-A06F-F93B52AF4BEE}"/>
              </a:ext>
            </a:extLst>
          </p:cNvPr>
          <p:cNvPicPr>
            <a:picLocks noChangeAspect="1"/>
          </p:cNvPicPr>
          <p:nvPr userDrawn="1"/>
        </p:nvPicPr>
        <p:blipFill rotWithShape="1">
          <a:blip r:embed="rId3"/>
          <a:srcRect l="25394" t="24227" r="25178" b="37492"/>
          <a:stretch/>
        </p:blipFill>
        <p:spPr>
          <a:xfrm>
            <a:off x="8080776" y="4288762"/>
            <a:ext cx="3610098" cy="2553195"/>
          </a:xfrm>
          <a:prstGeom prst="rect">
            <a:avLst/>
          </a:prstGeom>
        </p:spPr>
      </p:pic>
      <p:sp>
        <p:nvSpPr>
          <p:cNvPr id="3" name="Text Placeholder 2">
            <a:extLst>
              <a:ext uri="{FF2B5EF4-FFF2-40B4-BE49-F238E27FC236}">
                <a16:creationId xmlns:a16="http://schemas.microsoft.com/office/drawing/2014/main" id="{629C0AFB-275E-C737-2FAB-13274C53C95B}"/>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1644367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9">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9F6DCB7-3525-8505-4FCE-8463A97D5C7B}"/>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4BA96CC-F57F-A1A1-1B8A-03C5FE47F4E3}"/>
              </a:ext>
            </a:extLst>
          </p:cNvPr>
          <p:cNvPicPr>
            <a:picLocks noChangeAspect="1"/>
          </p:cNvPicPr>
          <p:nvPr userDrawn="1"/>
        </p:nvPicPr>
        <p:blipFill rotWithShape="1">
          <a:blip r:embed="rId3"/>
          <a:srcRect l="25394" t="25173" r="25665" b="37492"/>
          <a:stretch/>
        </p:blipFill>
        <p:spPr>
          <a:xfrm>
            <a:off x="8098589" y="4320320"/>
            <a:ext cx="3574472" cy="2490079"/>
          </a:xfrm>
          <a:prstGeom prst="rect">
            <a:avLst/>
          </a:prstGeom>
        </p:spPr>
      </p:pic>
      <p:sp>
        <p:nvSpPr>
          <p:cNvPr id="3" name="Text Placeholder 2">
            <a:extLst>
              <a:ext uri="{FF2B5EF4-FFF2-40B4-BE49-F238E27FC236}">
                <a16:creationId xmlns:a16="http://schemas.microsoft.com/office/drawing/2014/main" id="{2C506D76-03DC-CA0A-244F-9529D0C39DF3}"/>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2272439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0">
    <p:bg>
      <p:bgPr>
        <a:solidFill>
          <a:srgbClr val="002060"/>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937D76A-60E2-1F7F-AA87-E0BAB36D0003}"/>
              </a:ext>
            </a:extLst>
          </p:cNvPr>
          <p:cNvPicPr>
            <a:picLocks noChangeAspect="1" noChangeArrowheads="1"/>
          </p:cNvPicPr>
          <p:nvPr userDrawn="1"/>
        </p:nvPicPr>
        <p:blipFill rotWithShape="1">
          <a:blip r:embed="rId2" cstate="print">
            <a:alphaModFix amt="35000"/>
            <a:extLst>
              <a:ext uri="{28A0092B-C50C-407E-A947-70E740481C1C}">
                <a14:useLocalDpi xmlns:a14="http://schemas.microsoft.com/office/drawing/2010/main" val="0"/>
              </a:ext>
            </a:extLst>
          </a:blip>
          <a:srcRect l="25897" t="2050" r="1723" b="8152"/>
          <a:stretch/>
        </p:blipFill>
        <p:spPr bwMode="auto">
          <a:xfrm>
            <a:off x="4157932" y="186340"/>
            <a:ext cx="7847216" cy="6491367"/>
          </a:xfrm>
          <a:prstGeom prst="rect">
            <a:avLst/>
          </a:prstGeom>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C98A0E-7EB5-9DA3-F562-A9ACAB9D7B27}"/>
              </a:ext>
            </a:extLst>
          </p:cNvPr>
          <p:cNvPicPr>
            <a:picLocks noChangeAspect="1"/>
          </p:cNvPicPr>
          <p:nvPr userDrawn="1"/>
        </p:nvPicPr>
        <p:blipFill rotWithShape="1">
          <a:blip r:embed="rId3"/>
          <a:srcRect l="28808" t="24761" r="24690" b="38382"/>
          <a:stretch/>
        </p:blipFill>
        <p:spPr>
          <a:xfrm>
            <a:off x="8322945" y="4309807"/>
            <a:ext cx="3396343" cy="2458192"/>
          </a:xfrm>
          <a:prstGeom prst="rect">
            <a:avLst/>
          </a:prstGeom>
        </p:spPr>
      </p:pic>
      <p:sp>
        <p:nvSpPr>
          <p:cNvPr id="3" name="Text Placeholder 2">
            <a:extLst>
              <a:ext uri="{FF2B5EF4-FFF2-40B4-BE49-F238E27FC236}">
                <a16:creationId xmlns:a16="http://schemas.microsoft.com/office/drawing/2014/main" id="{07882DB8-3C56-9487-3921-47CE3ED69B5D}"/>
              </a:ext>
            </a:extLst>
          </p:cNvPr>
          <p:cNvSpPr>
            <a:spLocks noGrp="1"/>
          </p:cNvSpPr>
          <p:nvPr>
            <p:ph type="body" sz="quarter" idx="10" hasCustomPrompt="1"/>
          </p:nvPr>
        </p:nvSpPr>
        <p:spPr>
          <a:xfrm>
            <a:off x="669545" y="1917700"/>
            <a:ext cx="8144255" cy="2667000"/>
          </a:xfrm>
          <a:prstGeom prst="rect">
            <a:avLst/>
          </a:prstGeom>
        </p:spPr>
        <p:txBody>
          <a:bodyPr/>
          <a:lstStyle>
            <a:lvl1pPr marL="0" indent="0">
              <a:buNone/>
              <a:defRPr sz="5400" b="1" spc="-1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Section Title Here</a:t>
            </a:r>
          </a:p>
        </p:txBody>
      </p:sp>
    </p:spTree>
    <p:extLst>
      <p:ext uri="{BB962C8B-B14F-4D97-AF65-F5344CB8AC3E}">
        <p14:creationId xmlns:p14="http://schemas.microsoft.com/office/powerpoint/2010/main" val="1432764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B8506-0D74-84FB-2498-AE83939AF4E2}"/>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t="24565" r="10399" b="4132"/>
          <a:stretch/>
        </p:blipFill>
        <p:spPr>
          <a:xfrm>
            <a:off x="189626" y="176841"/>
            <a:ext cx="11818344" cy="6504318"/>
          </a:xfrm>
          <a:prstGeom prst="rect">
            <a:avLst/>
          </a:prstGeom>
        </p:spPr>
      </p:pic>
      <p:pic>
        <p:nvPicPr>
          <p:cNvPr id="7" name="Picture 6">
            <a:extLst>
              <a:ext uri="{FF2B5EF4-FFF2-40B4-BE49-F238E27FC236}">
                <a16:creationId xmlns:a16="http://schemas.microsoft.com/office/drawing/2014/main" id="{7B1CCC8C-02D1-4031-01CD-5B9DDC12AE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27522" y="2744793"/>
            <a:ext cx="3494233" cy="1454680"/>
          </a:xfrm>
          <a:prstGeom prst="rect">
            <a:avLst/>
          </a:prstGeom>
        </p:spPr>
      </p:pic>
      <p:pic>
        <p:nvPicPr>
          <p:cNvPr id="2" name="Picture 1" descr="Graphical user interface, text, application&#10;&#10;Description automatically generated">
            <a:extLst>
              <a:ext uri="{FF2B5EF4-FFF2-40B4-BE49-F238E27FC236}">
                <a16:creationId xmlns:a16="http://schemas.microsoft.com/office/drawing/2014/main" id="{3CDACD41-BC05-BECA-880F-05620F67D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94067" y="5129982"/>
            <a:ext cx="2318620" cy="1301836"/>
          </a:xfrm>
          <a:prstGeom prst="rect">
            <a:avLst/>
          </a:prstGeom>
        </p:spPr>
      </p:pic>
      <p:pic>
        <p:nvPicPr>
          <p:cNvPr id="3" name="Picture 2" descr="Text&#10;&#10;Description automatically generated">
            <a:extLst>
              <a:ext uri="{FF2B5EF4-FFF2-40B4-BE49-F238E27FC236}">
                <a16:creationId xmlns:a16="http://schemas.microsoft.com/office/drawing/2014/main" id="{E62CDF6E-12A5-AA0D-318C-A525DFA0B7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94067" y="2795856"/>
            <a:ext cx="3869836" cy="1021964"/>
          </a:xfrm>
          <a:prstGeom prst="rect">
            <a:avLst/>
          </a:prstGeom>
        </p:spPr>
      </p:pic>
      <p:pic>
        <p:nvPicPr>
          <p:cNvPr id="4" name="Picture 3" descr="Text&#10;&#10;Description automatically generated">
            <a:extLst>
              <a:ext uri="{FF2B5EF4-FFF2-40B4-BE49-F238E27FC236}">
                <a16:creationId xmlns:a16="http://schemas.microsoft.com/office/drawing/2014/main" id="{B996BD1E-61E9-891A-2E8E-EEC6A849C7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94067" y="3961216"/>
            <a:ext cx="3869836" cy="1025370"/>
          </a:xfrm>
          <a:prstGeom prst="rect">
            <a:avLst/>
          </a:prstGeom>
        </p:spPr>
      </p:pic>
    </p:spTree>
    <p:extLst>
      <p:ext uri="{BB962C8B-B14F-4D97-AF65-F5344CB8AC3E}">
        <p14:creationId xmlns:p14="http://schemas.microsoft.com/office/powerpoint/2010/main" val="14043827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etail Slide: Page Number &amp; Signposting">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hasCustomPrompt="1"/>
          </p:nvPr>
        </p:nvSpPr>
        <p:spPr>
          <a:xfrm>
            <a:off x="711200" y="446494"/>
            <a:ext cx="9890664" cy="574838"/>
          </a:xfrm>
          <a:prstGeom prst="rect">
            <a:avLst/>
          </a:prstGeom>
        </p:spPr>
        <p:txBody>
          <a:bodyPr anchor="ctr">
            <a:noAutofit/>
          </a:bodyPr>
          <a:lstStyle>
            <a:lvl1pPr>
              <a:defRPr lang="en-GB" sz="1800" b="1" kern="1200" spc="300" dirty="0">
                <a:solidFill>
                  <a:srgbClr val="18407F"/>
                </a:solidFill>
                <a:latin typeface="Century Gothic" panose="020B0502020202020204" pitchFamily="34" charset="0"/>
                <a:ea typeface="+mn-ea"/>
                <a:cs typeface="+mn-cs"/>
              </a:defRPr>
            </a:lvl1pPr>
          </a:lstStyle>
          <a:p>
            <a:r>
              <a:rPr lang="en-GB" dirty="0"/>
              <a:t>Slide title here – 2 lines max, summarise slide point (don’t introduce the content!)</a:t>
            </a:r>
          </a:p>
        </p:txBody>
      </p:sp>
      <p:sp>
        <p:nvSpPr>
          <p:cNvPr id="10" name="Text Placeholder 9">
            <a:extLst>
              <a:ext uri="{FF2B5EF4-FFF2-40B4-BE49-F238E27FC236}">
                <a16:creationId xmlns:a16="http://schemas.microsoft.com/office/drawing/2014/main" id="{7269E146-E13F-5CD5-AB00-2333DC307376}"/>
              </a:ext>
            </a:extLst>
          </p:cNvPr>
          <p:cNvSpPr>
            <a:spLocks noGrp="1"/>
          </p:cNvSpPr>
          <p:nvPr>
            <p:ph type="body" sz="quarter" idx="11" hasCustomPrompt="1"/>
          </p:nvPr>
        </p:nvSpPr>
        <p:spPr>
          <a:xfrm>
            <a:off x="1287262" y="6155230"/>
            <a:ext cx="5752730" cy="422519"/>
          </a:xfrm>
          <a:prstGeom prst="rect">
            <a:avLst/>
          </a:prstGeom>
        </p:spPr>
        <p:txBody>
          <a:bodyPr anchor="ctr"/>
          <a:lstStyle>
            <a:lvl1pPr marL="0" indent="0">
              <a:lnSpc>
                <a:spcPct val="100000"/>
              </a:lnSpc>
              <a:spcBef>
                <a:spcPts val="0"/>
              </a:spcBef>
              <a:buNone/>
              <a:defRPr sz="1000"/>
            </a:lvl1pPr>
          </a:lstStyle>
          <a:p>
            <a:pPr lvl="0"/>
            <a:r>
              <a:rPr lang="en-GB" dirty="0"/>
              <a:t>Source: </a:t>
            </a:r>
          </a:p>
        </p:txBody>
      </p:sp>
      <p:sp>
        <p:nvSpPr>
          <p:cNvPr id="17" name="Text Placeholder 16">
            <a:extLst>
              <a:ext uri="{FF2B5EF4-FFF2-40B4-BE49-F238E27FC236}">
                <a16:creationId xmlns:a16="http://schemas.microsoft.com/office/drawing/2014/main" id="{8346BEB4-E48A-AB66-74F7-93A620D172EF}"/>
              </a:ext>
            </a:extLst>
          </p:cNvPr>
          <p:cNvSpPr>
            <a:spLocks noGrp="1"/>
          </p:cNvSpPr>
          <p:nvPr>
            <p:ph type="body" sz="quarter" idx="13" hasCustomPrompt="1"/>
          </p:nvPr>
        </p:nvSpPr>
        <p:spPr>
          <a:xfrm>
            <a:off x="10636368" y="446657"/>
            <a:ext cx="1196915" cy="574675"/>
          </a:xfrm>
          <a:prstGeom prst="roundRect">
            <a:avLst/>
          </a:prstGeom>
          <a:solidFill>
            <a:srgbClr val="89AAE8"/>
          </a:solidFill>
          <a:ln>
            <a:solidFill>
              <a:srgbClr val="143680"/>
            </a:solidFill>
          </a:ln>
        </p:spPr>
        <p:txBody>
          <a:bodyPr lIns="36000" rIns="36000" anchor="ctr"/>
          <a:lstStyle>
            <a:lvl1pPr marL="0" indent="0" algn="ctr">
              <a:buNone/>
              <a:defRPr sz="1100" b="1">
                <a:solidFill>
                  <a:schemeClr val="bg1"/>
                </a:solidFill>
              </a:defRPr>
            </a:lvl1pPr>
          </a:lstStyle>
          <a:p>
            <a:pPr lvl="0"/>
            <a:r>
              <a:rPr lang="en-GB" dirty="0"/>
              <a:t>Add signposting here</a:t>
            </a:r>
          </a:p>
        </p:txBody>
      </p:sp>
    </p:spTree>
    <p:extLst>
      <p:ext uri="{BB962C8B-B14F-4D97-AF65-F5344CB8AC3E}">
        <p14:creationId xmlns:p14="http://schemas.microsoft.com/office/powerpoint/2010/main" val="4152435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ue border, title divi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52E881C-FDCB-4905-83E4-66DC0F563866}"/>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1">
            <a:extLst>
              <a:ext uri="{FF2B5EF4-FFF2-40B4-BE49-F238E27FC236}">
                <a16:creationId xmlns:a16="http://schemas.microsoft.com/office/drawing/2014/main" id="{88709643-2CF2-4007-BAE9-966C2E0E5861}"/>
              </a:ext>
            </a:extLst>
          </p:cNvPr>
          <p:cNvSpPr>
            <a:spLocks noGrp="1"/>
          </p:cNvSpPr>
          <p:nvPr>
            <p:ph type="title"/>
          </p:nvPr>
        </p:nvSpPr>
        <p:spPr>
          <a:xfrm>
            <a:off x="711200" y="446494"/>
            <a:ext cx="10769600" cy="574838"/>
          </a:xfrm>
          <a:prstGeom prst="rect">
            <a:avLst/>
          </a:prstGeom>
        </p:spPr>
        <p:txBody>
          <a:bodyPr anchor="ctr">
            <a:norm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276781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order, page number">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3BBEC32-1759-478D-B725-F531EA9EF413}"/>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3F6CD0BB-9B76-4119-AA36-F34AC5425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8708" y="6225966"/>
            <a:ext cx="1198548" cy="281048"/>
          </a:xfrm>
          <a:prstGeom prst="rect">
            <a:avLst/>
          </a:prstGeom>
        </p:spPr>
      </p:pic>
    </p:spTree>
    <p:extLst>
      <p:ext uri="{BB962C8B-B14F-4D97-AF65-F5344CB8AC3E}">
        <p14:creationId xmlns:p14="http://schemas.microsoft.com/office/powerpoint/2010/main" val="381615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rder, title divider, page number">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94B1F385-613D-404F-87CE-E1C72DB3D18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4" name="Straight Connector 3">
            <a:extLst>
              <a:ext uri="{FF2B5EF4-FFF2-40B4-BE49-F238E27FC236}">
                <a16:creationId xmlns:a16="http://schemas.microsoft.com/office/drawing/2014/main" id="{043C9A39-8E7D-492B-BC61-9D0CBBCD9184}"/>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047FD80-8B2A-4695-AB76-982C4DA794CF}"/>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BE43B3C8-CA46-4B46-A88C-AD4FFA22D061}"/>
              </a:ext>
            </a:extLst>
          </p:cNvPr>
          <p:cNvSpPr>
            <a:spLocks noGrp="1"/>
          </p:cNvSpPr>
          <p:nvPr>
            <p:ph type="title"/>
          </p:nvPr>
        </p:nvSpPr>
        <p:spPr>
          <a:xfrm>
            <a:off x="711200" y="446494"/>
            <a:ext cx="10769600" cy="574838"/>
          </a:xfrm>
          <a:prstGeom prst="rect">
            <a:avLst/>
          </a:prstGeom>
        </p:spPr>
        <p:txBody>
          <a:bodyPr anchor="ctr">
            <a:norm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12A0485A-A294-4AB5-8E93-64ACA21A5D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8708" y="6225966"/>
            <a:ext cx="1198548" cy="281048"/>
          </a:xfrm>
          <a:prstGeom prst="rect">
            <a:avLst/>
          </a:prstGeom>
        </p:spPr>
      </p:pic>
    </p:spTree>
    <p:extLst>
      <p:ext uri="{BB962C8B-B14F-4D97-AF65-F5344CB8AC3E}">
        <p14:creationId xmlns:p14="http://schemas.microsoft.com/office/powerpoint/2010/main" val="181118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order, title divider, page number, grey half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94149B-C8A0-40F4-83D7-12D6694085B9}"/>
              </a:ext>
            </a:extLst>
          </p:cNvPr>
          <p:cNvSpPr/>
          <p:nvPr userDrawn="1"/>
        </p:nvSpPr>
        <p:spPr>
          <a:xfrm>
            <a:off x="6096000" y="187569"/>
            <a:ext cx="5908431"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174673AF-E615-48A4-98F6-0A34240DC978}"/>
              </a:ext>
            </a:extLst>
          </p:cNvPr>
          <p:cNvSpPr txBox="1">
            <a:spLocks/>
          </p:cNvSpPr>
          <p:nvPr userDrawn="1"/>
        </p:nvSpPr>
        <p:spPr>
          <a:xfrm>
            <a:off x="715251" y="6268806"/>
            <a:ext cx="452646" cy="195368"/>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p</a:t>
            </a:r>
            <a:fld id="{BDDCD843-4FFD-438F-81DB-1DDAE2EA4463}" type="slidenum">
              <a:rPr kumimoji="0" lang="en-GB" sz="10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cxnSp>
        <p:nvCxnSpPr>
          <p:cNvPr id="8" name="Straight Connector 7">
            <a:extLst>
              <a:ext uri="{FF2B5EF4-FFF2-40B4-BE49-F238E27FC236}">
                <a16:creationId xmlns:a16="http://schemas.microsoft.com/office/drawing/2014/main" id="{472F59E6-5C7F-4A64-A9CE-FE729C2139EF}"/>
              </a:ext>
            </a:extLst>
          </p:cNvPr>
          <p:cNvCxnSpPr>
            <a:cxnSpLocks/>
          </p:cNvCxnSpPr>
          <p:nvPr userDrawn="1"/>
        </p:nvCxnSpPr>
        <p:spPr>
          <a:xfrm>
            <a:off x="715250" y="6095853"/>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13DEE6-F99A-495E-9A64-56A048317C8C}"/>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A4123BE-FFB5-42CE-AAB3-FB0FBE241D4D}"/>
              </a:ext>
            </a:extLst>
          </p:cNvPr>
          <p:cNvGrpSpPr/>
          <p:nvPr userDrawn="1"/>
        </p:nvGrpSpPr>
        <p:grpSpPr>
          <a:xfrm>
            <a:off x="0" y="-1"/>
            <a:ext cx="12192001" cy="6858002"/>
            <a:chOff x="0" y="-1"/>
            <a:chExt cx="12192001" cy="6858002"/>
          </a:xfrm>
          <a:solidFill>
            <a:srgbClr val="18407F"/>
          </a:solidFill>
        </p:grpSpPr>
        <p:sp>
          <p:nvSpPr>
            <p:cNvPr id="11" name="Rectangle 10">
              <a:extLst>
                <a:ext uri="{FF2B5EF4-FFF2-40B4-BE49-F238E27FC236}">
                  <a16:creationId xmlns:a16="http://schemas.microsoft.com/office/drawing/2014/main" id="{29477B3F-F568-4CD0-AF02-D5094037B393}"/>
                </a:ext>
              </a:extLst>
            </p:cNvPr>
            <p:cNvSpPr/>
            <p:nvPr/>
          </p:nvSpPr>
          <p:spPr>
            <a:xfrm>
              <a:off x="0" y="-1"/>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3AF8F902-AE4E-4C60-98D6-10CEE55905A2}"/>
                </a:ext>
              </a:extLst>
            </p:cNvPr>
            <p:cNvSpPr/>
            <p:nvPr/>
          </p:nvSpPr>
          <p:spPr>
            <a:xfrm>
              <a:off x="12012000" y="0"/>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8009C4AD-E70B-4D52-968D-CE73D4CAA971}"/>
                </a:ext>
              </a:extLst>
            </p:cNvPr>
            <p:cNvSpPr/>
            <p:nvPr/>
          </p:nvSpPr>
          <p:spPr>
            <a:xfrm rot="16200000">
              <a:off x="6006001" y="-6005999"/>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4D0872EB-23D2-4E5B-A848-942A5B49181C}"/>
                </a:ext>
              </a:extLst>
            </p:cNvPr>
            <p:cNvSpPr/>
            <p:nvPr/>
          </p:nvSpPr>
          <p:spPr>
            <a:xfrm rot="16200000">
              <a:off x="6006000" y="672000"/>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grpSp>
      <p:sp>
        <p:nvSpPr>
          <p:cNvPr id="15" name="Title 11">
            <a:extLst>
              <a:ext uri="{FF2B5EF4-FFF2-40B4-BE49-F238E27FC236}">
                <a16:creationId xmlns:a16="http://schemas.microsoft.com/office/drawing/2014/main" id="{3371A8EC-261F-4164-86A9-EC4739AB92A2}"/>
              </a:ext>
            </a:extLst>
          </p:cNvPr>
          <p:cNvSpPr>
            <a:spLocks noGrp="1"/>
          </p:cNvSpPr>
          <p:nvPr>
            <p:ph type="title"/>
          </p:nvPr>
        </p:nvSpPr>
        <p:spPr>
          <a:xfrm>
            <a:off x="711200" y="446494"/>
            <a:ext cx="4798646" cy="574838"/>
          </a:xfrm>
          <a:prstGeom prst="rect">
            <a:avLst/>
          </a:prstGeom>
        </p:spPr>
        <p:txBody>
          <a:bodyPr anchor="ctr">
            <a:no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156888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ue border, title divider, grey thi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76C98C-3310-482A-95CF-76FD68D4E233}"/>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5EB1A04E-D529-4076-8B3C-A2BBB7070B55}"/>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1">
            <a:extLst>
              <a:ext uri="{FF2B5EF4-FFF2-40B4-BE49-F238E27FC236}">
                <a16:creationId xmlns:a16="http://schemas.microsoft.com/office/drawing/2014/main" id="{E93B8139-6930-460E-83A3-07C579A34EFD}"/>
              </a:ext>
            </a:extLst>
          </p:cNvPr>
          <p:cNvSpPr>
            <a:spLocks noGrp="1"/>
          </p:cNvSpPr>
          <p:nvPr>
            <p:ph type="title"/>
          </p:nvPr>
        </p:nvSpPr>
        <p:spPr>
          <a:xfrm>
            <a:off x="711200" y="446494"/>
            <a:ext cx="6041292" cy="574838"/>
          </a:xfrm>
          <a:prstGeom prst="rect">
            <a:avLst/>
          </a:prstGeom>
        </p:spPr>
        <p:txBody>
          <a:bodyPr anchor="ctr">
            <a:norm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150246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ue border, title divider, grey half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94149B-C8A0-40F4-83D7-12D6694085B9}"/>
              </a:ext>
            </a:extLst>
          </p:cNvPr>
          <p:cNvSpPr/>
          <p:nvPr userDrawn="1"/>
        </p:nvSpPr>
        <p:spPr>
          <a:xfrm>
            <a:off x="6096000" y="187569"/>
            <a:ext cx="5908431"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213DEE6-F99A-495E-9A64-56A048317C8C}"/>
              </a:ext>
            </a:extLst>
          </p:cNvPr>
          <p:cNvCxnSpPr>
            <a:cxnSpLocks/>
          </p:cNvCxnSpPr>
          <p:nvPr userDrawn="1"/>
        </p:nvCxnSpPr>
        <p:spPr>
          <a:xfrm>
            <a:off x="715251" y="1153788"/>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A4123BE-FFB5-42CE-AAB3-FB0FBE241D4D}"/>
              </a:ext>
            </a:extLst>
          </p:cNvPr>
          <p:cNvGrpSpPr/>
          <p:nvPr userDrawn="1"/>
        </p:nvGrpSpPr>
        <p:grpSpPr>
          <a:xfrm>
            <a:off x="0" y="-1"/>
            <a:ext cx="12192001" cy="6858002"/>
            <a:chOff x="0" y="-1"/>
            <a:chExt cx="12192001" cy="6858002"/>
          </a:xfrm>
          <a:solidFill>
            <a:srgbClr val="18407F"/>
          </a:solidFill>
        </p:grpSpPr>
        <p:sp>
          <p:nvSpPr>
            <p:cNvPr id="11" name="Rectangle 10">
              <a:extLst>
                <a:ext uri="{FF2B5EF4-FFF2-40B4-BE49-F238E27FC236}">
                  <a16:creationId xmlns:a16="http://schemas.microsoft.com/office/drawing/2014/main" id="{29477B3F-F568-4CD0-AF02-D5094037B393}"/>
                </a:ext>
              </a:extLst>
            </p:cNvPr>
            <p:cNvSpPr/>
            <p:nvPr/>
          </p:nvSpPr>
          <p:spPr>
            <a:xfrm>
              <a:off x="0" y="-1"/>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3AF8F902-AE4E-4C60-98D6-10CEE55905A2}"/>
                </a:ext>
              </a:extLst>
            </p:cNvPr>
            <p:cNvSpPr/>
            <p:nvPr/>
          </p:nvSpPr>
          <p:spPr>
            <a:xfrm>
              <a:off x="12012000" y="0"/>
              <a:ext cx="180000" cy="6858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8009C4AD-E70B-4D52-968D-CE73D4CAA971}"/>
                </a:ext>
              </a:extLst>
            </p:cNvPr>
            <p:cNvSpPr/>
            <p:nvPr/>
          </p:nvSpPr>
          <p:spPr>
            <a:xfrm rot="16200000">
              <a:off x="6006001" y="-6005999"/>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4D0872EB-23D2-4E5B-A848-942A5B49181C}"/>
                </a:ext>
              </a:extLst>
            </p:cNvPr>
            <p:cNvSpPr/>
            <p:nvPr/>
          </p:nvSpPr>
          <p:spPr>
            <a:xfrm rot="16200000">
              <a:off x="6006000" y="672000"/>
              <a:ext cx="180000" cy="121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grpSp>
      <p:sp>
        <p:nvSpPr>
          <p:cNvPr id="15" name="Title 11">
            <a:extLst>
              <a:ext uri="{FF2B5EF4-FFF2-40B4-BE49-F238E27FC236}">
                <a16:creationId xmlns:a16="http://schemas.microsoft.com/office/drawing/2014/main" id="{3371A8EC-261F-4164-86A9-EC4739AB92A2}"/>
              </a:ext>
            </a:extLst>
          </p:cNvPr>
          <p:cNvSpPr>
            <a:spLocks noGrp="1"/>
          </p:cNvSpPr>
          <p:nvPr>
            <p:ph type="title"/>
          </p:nvPr>
        </p:nvSpPr>
        <p:spPr>
          <a:xfrm>
            <a:off x="711200" y="446494"/>
            <a:ext cx="4798646" cy="574838"/>
          </a:xfrm>
          <a:prstGeom prst="rect">
            <a:avLst/>
          </a:prstGeom>
        </p:spPr>
        <p:txBody>
          <a:bodyPr anchor="ctr">
            <a:noAutofit/>
          </a:bodyPr>
          <a:lstStyle>
            <a:lvl1pPr>
              <a:defRPr lang="en-GB" sz="2000" b="1" kern="1200" spc="300" dirty="0">
                <a:solidFill>
                  <a:srgbClr val="18407F"/>
                </a:solidFill>
                <a:latin typeface="Century Gothic" panose="020B0502020202020204" pitchFamily="34" charset="0"/>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8300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rder, grey thir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2D99F-00B1-4155-8AE0-6DF190BA5D25}"/>
              </a:ext>
            </a:extLst>
          </p:cNvPr>
          <p:cNvSpPr/>
          <p:nvPr userDrawn="1"/>
        </p:nvSpPr>
        <p:spPr>
          <a:xfrm>
            <a:off x="7420708" y="187569"/>
            <a:ext cx="4583723" cy="6482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10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A764DC1-562F-4A76-8E30-807D5E5384EB}"/>
              </a:ext>
            </a:extLst>
          </p:cNvPr>
          <p:cNvSpPr/>
          <p:nvPr userDrawn="1"/>
        </p:nvSpPr>
        <p:spPr>
          <a:xfrm rot="16200000">
            <a:off x="2666999" y="-2667000"/>
            <a:ext cx="6858002" cy="12192001"/>
          </a:xfrm>
          <a:custGeom>
            <a:avLst/>
            <a:gdLst>
              <a:gd name="connsiteX0" fmla="*/ 6678000 w 6858002"/>
              <a:gd name="connsiteY0" fmla="*/ 180000 h 12192001"/>
              <a:gd name="connsiteX1" fmla="*/ 180001 w 6858002"/>
              <a:gd name="connsiteY1" fmla="*/ 180000 h 12192001"/>
              <a:gd name="connsiteX2" fmla="*/ 180001 w 6858002"/>
              <a:gd name="connsiteY2" fmla="*/ 12012000 h 12192001"/>
              <a:gd name="connsiteX3" fmla="*/ 6678000 w 6858002"/>
              <a:gd name="connsiteY3" fmla="*/ 12012000 h 12192001"/>
              <a:gd name="connsiteX4" fmla="*/ 6858002 w 6858002"/>
              <a:gd name="connsiteY4" fmla="*/ 1 h 12192001"/>
              <a:gd name="connsiteX5" fmla="*/ 6858002 w 6858002"/>
              <a:gd name="connsiteY5" fmla="*/ 180000 h 12192001"/>
              <a:gd name="connsiteX6" fmla="*/ 6858000 w 6858002"/>
              <a:gd name="connsiteY6" fmla="*/ 180000 h 12192001"/>
              <a:gd name="connsiteX7" fmla="*/ 6858000 w 6858002"/>
              <a:gd name="connsiteY7" fmla="*/ 12012000 h 12192001"/>
              <a:gd name="connsiteX8" fmla="*/ 6858001 w 6858002"/>
              <a:gd name="connsiteY8" fmla="*/ 12012000 h 12192001"/>
              <a:gd name="connsiteX9" fmla="*/ 6858001 w 6858002"/>
              <a:gd name="connsiteY9" fmla="*/ 12192000 h 12192001"/>
              <a:gd name="connsiteX10" fmla="*/ 6858000 w 6858002"/>
              <a:gd name="connsiteY10" fmla="*/ 12192000 h 12192001"/>
              <a:gd name="connsiteX11" fmla="*/ 6858000 w 6858002"/>
              <a:gd name="connsiteY11" fmla="*/ 12192001 h 12192001"/>
              <a:gd name="connsiteX12" fmla="*/ 6678000 w 6858002"/>
              <a:gd name="connsiteY12" fmla="*/ 12192001 h 12192001"/>
              <a:gd name="connsiteX13" fmla="*/ 6678000 w 6858002"/>
              <a:gd name="connsiteY13" fmla="*/ 12192000 h 12192001"/>
              <a:gd name="connsiteX14" fmla="*/ 180001 w 6858002"/>
              <a:gd name="connsiteY14" fmla="*/ 12192000 h 12192001"/>
              <a:gd name="connsiteX15" fmla="*/ 1 w 6858002"/>
              <a:gd name="connsiteY15" fmla="*/ 12192000 h 12192001"/>
              <a:gd name="connsiteX16" fmla="*/ 0 w 6858002"/>
              <a:gd name="connsiteY16" fmla="*/ 12192000 h 12192001"/>
              <a:gd name="connsiteX17" fmla="*/ 0 w 6858002"/>
              <a:gd name="connsiteY17" fmla="*/ 12012000 h 12192001"/>
              <a:gd name="connsiteX18" fmla="*/ 1 w 6858002"/>
              <a:gd name="connsiteY18" fmla="*/ 12012000 h 12192001"/>
              <a:gd name="connsiteX19" fmla="*/ 1 w 6858002"/>
              <a:gd name="connsiteY19" fmla="*/ 180000 h 12192001"/>
              <a:gd name="connsiteX20" fmla="*/ 1 w 6858002"/>
              <a:gd name="connsiteY20" fmla="*/ 1 h 12192001"/>
              <a:gd name="connsiteX21" fmla="*/ 1 w 6858002"/>
              <a:gd name="connsiteY21" fmla="*/ 0 h 12192001"/>
              <a:gd name="connsiteX22" fmla="*/ 180001 w 6858002"/>
              <a:gd name="connsiteY22" fmla="*/ 0 h 12192001"/>
              <a:gd name="connsiteX23" fmla="*/ 180001 w 6858002"/>
              <a:gd name="connsiteY23" fmla="*/ 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12192001">
                <a:moveTo>
                  <a:pt x="6678000" y="180000"/>
                </a:moveTo>
                <a:lnTo>
                  <a:pt x="180001" y="180000"/>
                </a:lnTo>
                <a:lnTo>
                  <a:pt x="180001" y="12012000"/>
                </a:lnTo>
                <a:lnTo>
                  <a:pt x="6678000" y="12012000"/>
                </a:lnTo>
                <a:close/>
                <a:moveTo>
                  <a:pt x="6858002" y="1"/>
                </a:moveTo>
                <a:lnTo>
                  <a:pt x="6858002" y="180000"/>
                </a:lnTo>
                <a:lnTo>
                  <a:pt x="6858000" y="180000"/>
                </a:lnTo>
                <a:lnTo>
                  <a:pt x="6858000" y="12012000"/>
                </a:lnTo>
                <a:lnTo>
                  <a:pt x="6858001" y="12012000"/>
                </a:lnTo>
                <a:lnTo>
                  <a:pt x="6858001" y="12192000"/>
                </a:lnTo>
                <a:lnTo>
                  <a:pt x="6858000" y="12192000"/>
                </a:lnTo>
                <a:lnTo>
                  <a:pt x="6858000" y="12192001"/>
                </a:lnTo>
                <a:lnTo>
                  <a:pt x="6678000" y="12192001"/>
                </a:lnTo>
                <a:lnTo>
                  <a:pt x="6678000" y="12192000"/>
                </a:lnTo>
                <a:lnTo>
                  <a:pt x="180001" y="12192000"/>
                </a:lnTo>
                <a:lnTo>
                  <a:pt x="1" y="12192000"/>
                </a:lnTo>
                <a:lnTo>
                  <a:pt x="0" y="12192000"/>
                </a:lnTo>
                <a:lnTo>
                  <a:pt x="0" y="12012000"/>
                </a:lnTo>
                <a:lnTo>
                  <a:pt x="1" y="12012000"/>
                </a:lnTo>
                <a:lnTo>
                  <a:pt x="1" y="180000"/>
                </a:lnTo>
                <a:lnTo>
                  <a:pt x="1" y="1"/>
                </a:lnTo>
                <a:lnTo>
                  <a:pt x="1" y="0"/>
                </a:lnTo>
                <a:lnTo>
                  <a:pt x="180001" y="0"/>
                </a:lnTo>
                <a:lnTo>
                  <a:pt x="180001" y="1"/>
                </a:lnTo>
                <a:close/>
              </a:path>
            </a:pathLst>
          </a:custGeom>
          <a:solidFill>
            <a:srgbClr val="184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1141359227"/>
      </p:ext>
    </p:extLst>
  </p:cSld>
  <p:clrMap bg1="lt1" tx1="dk1" bg2="lt2" tx2="dk2" accent1="accent1" accent2="accent2" accent3="accent3" accent4="accent4" accent5="accent5" accent6="accent6" hlink="hlink" folHlink="folHlink"/>
  <p:sldLayoutIdLst>
    <p:sldLayoutId id="2147483704" r:id="rId1"/>
    <p:sldLayoutId id="2147483693" r:id="rId2"/>
    <p:sldLayoutId id="2147483707" r:id="rId3"/>
    <p:sldLayoutId id="2147483695" r:id="rId4"/>
    <p:sldLayoutId id="2147483694" r:id="rId5"/>
    <p:sldLayoutId id="2147483702" r:id="rId6"/>
    <p:sldLayoutId id="2147483724" r:id="rId7"/>
    <p:sldLayoutId id="2147483725" r:id="rId8"/>
    <p:sldLayoutId id="2147483705" r:id="rId9"/>
    <p:sldLayoutId id="2147483726"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C07C774-22B8-473E-A267-C84EC7AFC1C4}"/>
              </a:ext>
            </a:extLst>
          </p:cNvPr>
          <p:cNvGrpSpPr/>
          <p:nvPr userDrawn="1"/>
        </p:nvGrpSpPr>
        <p:grpSpPr>
          <a:xfrm>
            <a:off x="-1" y="0"/>
            <a:ext cx="12192001" cy="6858002"/>
            <a:chOff x="0" y="-1"/>
            <a:chExt cx="12192001" cy="6858002"/>
          </a:xfrm>
          <a:solidFill>
            <a:srgbClr val="18407F"/>
          </a:solidFill>
        </p:grpSpPr>
        <p:sp>
          <p:nvSpPr>
            <p:cNvPr id="8" name="Rectangle 7">
              <a:extLst>
                <a:ext uri="{FF2B5EF4-FFF2-40B4-BE49-F238E27FC236}">
                  <a16:creationId xmlns:a16="http://schemas.microsoft.com/office/drawing/2014/main" id="{AE23B9FB-4FA5-4146-824C-E974EDCC0D66}"/>
                </a:ext>
              </a:extLst>
            </p:cNvPr>
            <p:cNvSpPr/>
            <p:nvPr/>
          </p:nvSpPr>
          <p:spPr>
            <a:xfrm>
              <a:off x="0" y="-1"/>
              <a:ext cx="180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2A3981E-0034-4202-81BE-8046986A4163}"/>
                </a:ext>
              </a:extLst>
            </p:cNvPr>
            <p:cNvSpPr/>
            <p:nvPr/>
          </p:nvSpPr>
          <p:spPr>
            <a:xfrm>
              <a:off x="12012000" y="0"/>
              <a:ext cx="180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A81B13A-C8FF-4711-A958-0B54AC6D8AB3}"/>
                </a:ext>
              </a:extLst>
            </p:cNvPr>
            <p:cNvSpPr/>
            <p:nvPr/>
          </p:nvSpPr>
          <p:spPr>
            <a:xfrm rot="16200000">
              <a:off x="6006001" y="-6005999"/>
              <a:ext cx="18000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1920346-4E58-44A9-9B44-C97C0460B039}"/>
                </a:ext>
              </a:extLst>
            </p:cNvPr>
            <p:cNvSpPr/>
            <p:nvPr/>
          </p:nvSpPr>
          <p:spPr>
            <a:xfrm rot="16200000">
              <a:off x="6006000" y="672000"/>
              <a:ext cx="18000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67667585"/>
      </p:ext>
    </p:extLst>
  </p:cSld>
  <p:clrMap bg1="lt1" tx1="dk1" bg2="lt2" tx2="dk2" accent1="accent1" accent2="accent2" accent3="accent3" accent4="accent4" accent5="accent5" accent6="accent6" hlink="hlink" folHlink="folHlink"/>
  <p:sldLayoutIdLst>
    <p:sldLayoutId id="2147483723" r:id="rId1"/>
    <p:sldLayoutId id="21474837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FA764DC1-562F-4A76-8E30-807D5E5384EB}"/>
              </a:ext>
            </a:extLst>
          </p:cNvPr>
          <p:cNvSpPr/>
          <p:nvPr userDrawn="1"/>
        </p:nvSpPr>
        <p:spPr>
          <a:xfrm rot="16200000">
            <a:off x="2666999" y="-2667000"/>
            <a:ext cx="6858002" cy="12192001"/>
          </a:xfrm>
          <a:custGeom>
            <a:avLst/>
            <a:gdLst>
              <a:gd name="connsiteX0" fmla="*/ 6678000 w 6858002"/>
              <a:gd name="connsiteY0" fmla="*/ 180000 h 12192001"/>
              <a:gd name="connsiteX1" fmla="*/ 180001 w 6858002"/>
              <a:gd name="connsiteY1" fmla="*/ 180000 h 12192001"/>
              <a:gd name="connsiteX2" fmla="*/ 180001 w 6858002"/>
              <a:gd name="connsiteY2" fmla="*/ 12012000 h 12192001"/>
              <a:gd name="connsiteX3" fmla="*/ 6678000 w 6858002"/>
              <a:gd name="connsiteY3" fmla="*/ 12012000 h 12192001"/>
              <a:gd name="connsiteX4" fmla="*/ 6858002 w 6858002"/>
              <a:gd name="connsiteY4" fmla="*/ 1 h 12192001"/>
              <a:gd name="connsiteX5" fmla="*/ 6858002 w 6858002"/>
              <a:gd name="connsiteY5" fmla="*/ 180000 h 12192001"/>
              <a:gd name="connsiteX6" fmla="*/ 6858000 w 6858002"/>
              <a:gd name="connsiteY6" fmla="*/ 180000 h 12192001"/>
              <a:gd name="connsiteX7" fmla="*/ 6858000 w 6858002"/>
              <a:gd name="connsiteY7" fmla="*/ 12012000 h 12192001"/>
              <a:gd name="connsiteX8" fmla="*/ 6858001 w 6858002"/>
              <a:gd name="connsiteY8" fmla="*/ 12012000 h 12192001"/>
              <a:gd name="connsiteX9" fmla="*/ 6858001 w 6858002"/>
              <a:gd name="connsiteY9" fmla="*/ 12192000 h 12192001"/>
              <a:gd name="connsiteX10" fmla="*/ 6858000 w 6858002"/>
              <a:gd name="connsiteY10" fmla="*/ 12192000 h 12192001"/>
              <a:gd name="connsiteX11" fmla="*/ 6858000 w 6858002"/>
              <a:gd name="connsiteY11" fmla="*/ 12192001 h 12192001"/>
              <a:gd name="connsiteX12" fmla="*/ 6678000 w 6858002"/>
              <a:gd name="connsiteY12" fmla="*/ 12192001 h 12192001"/>
              <a:gd name="connsiteX13" fmla="*/ 6678000 w 6858002"/>
              <a:gd name="connsiteY13" fmla="*/ 12192000 h 12192001"/>
              <a:gd name="connsiteX14" fmla="*/ 180001 w 6858002"/>
              <a:gd name="connsiteY14" fmla="*/ 12192000 h 12192001"/>
              <a:gd name="connsiteX15" fmla="*/ 1 w 6858002"/>
              <a:gd name="connsiteY15" fmla="*/ 12192000 h 12192001"/>
              <a:gd name="connsiteX16" fmla="*/ 0 w 6858002"/>
              <a:gd name="connsiteY16" fmla="*/ 12192000 h 12192001"/>
              <a:gd name="connsiteX17" fmla="*/ 0 w 6858002"/>
              <a:gd name="connsiteY17" fmla="*/ 12012000 h 12192001"/>
              <a:gd name="connsiteX18" fmla="*/ 1 w 6858002"/>
              <a:gd name="connsiteY18" fmla="*/ 12012000 h 12192001"/>
              <a:gd name="connsiteX19" fmla="*/ 1 w 6858002"/>
              <a:gd name="connsiteY19" fmla="*/ 180000 h 12192001"/>
              <a:gd name="connsiteX20" fmla="*/ 1 w 6858002"/>
              <a:gd name="connsiteY20" fmla="*/ 1 h 12192001"/>
              <a:gd name="connsiteX21" fmla="*/ 1 w 6858002"/>
              <a:gd name="connsiteY21" fmla="*/ 0 h 12192001"/>
              <a:gd name="connsiteX22" fmla="*/ 180001 w 6858002"/>
              <a:gd name="connsiteY22" fmla="*/ 0 h 12192001"/>
              <a:gd name="connsiteX23" fmla="*/ 180001 w 6858002"/>
              <a:gd name="connsiteY23" fmla="*/ 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8002" h="12192001">
                <a:moveTo>
                  <a:pt x="6678000" y="180000"/>
                </a:moveTo>
                <a:lnTo>
                  <a:pt x="180001" y="180000"/>
                </a:lnTo>
                <a:lnTo>
                  <a:pt x="180001" y="12012000"/>
                </a:lnTo>
                <a:lnTo>
                  <a:pt x="6678000" y="12012000"/>
                </a:lnTo>
                <a:close/>
                <a:moveTo>
                  <a:pt x="6858002" y="1"/>
                </a:moveTo>
                <a:lnTo>
                  <a:pt x="6858002" y="180000"/>
                </a:lnTo>
                <a:lnTo>
                  <a:pt x="6858000" y="180000"/>
                </a:lnTo>
                <a:lnTo>
                  <a:pt x="6858000" y="12012000"/>
                </a:lnTo>
                <a:lnTo>
                  <a:pt x="6858001" y="12012000"/>
                </a:lnTo>
                <a:lnTo>
                  <a:pt x="6858001" y="12192000"/>
                </a:lnTo>
                <a:lnTo>
                  <a:pt x="6858000" y="12192000"/>
                </a:lnTo>
                <a:lnTo>
                  <a:pt x="6858000" y="12192001"/>
                </a:lnTo>
                <a:lnTo>
                  <a:pt x="6678000" y="12192001"/>
                </a:lnTo>
                <a:lnTo>
                  <a:pt x="6678000" y="12192000"/>
                </a:lnTo>
                <a:lnTo>
                  <a:pt x="180001" y="12192000"/>
                </a:lnTo>
                <a:lnTo>
                  <a:pt x="1" y="12192000"/>
                </a:lnTo>
                <a:lnTo>
                  <a:pt x="0" y="12192000"/>
                </a:lnTo>
                <a:lnTo>
                  <a:pt x="0" y="12012000"/>
                </a:lnTo>
                <a:lnTo>
                  <a:pt x="1" y="12012000"/>
                </a:lnTo>
                <a:lnTo>
                  <a:pt x="1" y="180000"/>
                </a:lnTo>
                <a:lnTo>
                  <a:pt x="1" y="1"/>
                </a:lnTo>
                <a:lnTo>
                  <a:pt x="1" y="0"/>
                </a:lnTo>
                <a:lnTo>
                  <a:pt x="180001" y="0"/>
                </a:lnTo>
                <a:lnTo>
                  <a:pt x="180001" y="1"/>
                </a:lnTo>
                <a:close/>
              </a:path>
            </a:pathLst>
          </a:custGeom>
          <a:solidFill>
            <a:srgbClr val="184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6500349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E9F5BD6-BF4F-C8C8-D8E6-CCF1CA1448A4}"/>
              </a:ext>
            </a:extLst>
          </p:cNvPr>
          <p:cNvSpPr/>
          <p:nvPr/>
        </p:nvSpPr>
        <p:spPr>
          <a:xfrm rot="16200000">
            <a:off x="2666998" y="-2666999"/>
            <a:ext cx="6858002" cy="12192001"/>
          </a:xfrm>
          <a:custGeom>
            <a:avLst/>
            <a:gdLst>
              <a:gd name="connsiteX0" fmla="*/ 6678000 w 6858002"/>
              <a:gd name="connsiteY0" fmla="*/ 180001 h 12192001"/>
              <a:gd name="connsiteX1" fmla="*/ 180001 w 6858002"/>
              <a:gd name="connsiteY1" fmla="*/ 180001 h 12192001"/>
              <a:gd name="connsiteX2" fmla="*/ 180001 w 6858002"/>
              <a:gd name="connsiteY2" fmla="*/ 12012000 h 12192001"/>
              <a:gd name="connsiteX3" fmla="*/ 6678000 w 6858002"/>
              <a:gd name="connsiteY3" fmla="*/ 12012000 h 12192001"/>
              <a:gd name="connsiteX4" fmla="*/ 6858002 w 6858002"/>
              <a:gd name="connsiteY4" fmla="*/ 0 h 12192001"/>
              <a:gd name="connsiteX5" fmla="*/ 6858002 w 6858002"/>
              <a:gd name="connsiteY5" fmla="*/ 180001 h 12192001"/>
              <a:gd name="connsiteX6" fmla="*/ 6858000 w 6858002"/>
              <a:gd name="connsiteY6" fmla="*/ 180001 h 12192001"/>
              <a:gd name="connsiteX7" fmla="*/ 6858000 w 6858002"/>
              <a:gd name="connsiteY7" fmla="*/ 12012000 h 12192001"/>
              <a:gd name="connsiteX8" fmla="*/ 6858001 w 6858002"/>
              <a:gd name="connsiteY8" fmla="*/ 12012000 h 12192001"/>
              <a:gd name="connsiteX9" fmla="*/ 6858001 w 6858002"/>
              <a:gd name="connsiteY9" fmla="*/ 12192000 h 12192001"/>
              <a:gd name="connsiteX10" fmla="*/ 6858000 w 6858002"/>
              <a:gd name="connsiteY10" fmla="*/ 12192000 h 12192001"/>
              <a:gd name="connsiteX11" fmla="*/ 6858000 w 6858002"/>
              <a:gd name="connsiteY11" fmla="*/ 12192001 h 12192001"/>
              <a:gd name="connsiteX12" fmla="*/ 6678000 w 6858002"/>
              <a:gd name="connsiteY12" fmla="*/ 12192001 h 12192001"/>
              <a:gd name="connsiteX13" fmla="*/ 6678000 w 6858002"/>
              <a:gd name="connsiteY13" fmla="*/ 12192000 h 12192001"/>
              <a:gd name="connsiteX14" fmla="*/ 180001 w 6858002"/>
              <a:gd name="connsiteY14" fmla="*/ 12192000 h 12192001"/>
              <a:gd name="connsiteX15" fmla="*/ 1 w 6858002"/>
              <a:gd name="connsiteY15" fmla="*/ 12192000 h 12192001"/>
              <a:gd name="connsiteX16" fmla="*/ 0 w 6858002"/>
              <a:gd name="connsiteY16" fmla="*/ 12192000 h 12192001"/>
              <a:gd name="connsiteX17" fmla="*/ 0 w 6858002"/>
              <a:gd name="connsiteY17" fmla="*/ 12012000 h 12192001"/>
              <a:gd name="connsiteX18" fmla="*/ 1 w 6858002"/>
              <a:gd name="connsiteY18" fmla="*/ 12012000 h 12192001"/>
              <a:gd name="connsiteX19" fmla="*/ 1 w 6858002"/>
              <a:gd name="connsiteY19" fmla="*/ 180001 h 12192001"/>
              <a:gd name="connsiteX20" fmla="*/ 1 w 6858002"/>
              <a:gd name="connsiteY20" fmla="*/ 0 h 12192001"/>
              <a:gd name="connsiteX21" fmla="*/ 180001 w 6858002"/>
              <a:gd name="connsiteY21"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2" h="12192001">
                <a:moveTo>
                  <a:pt x="6678000" y="180001"/>
                </a:moveTo>
                <a:lnTo>
                  <a:pt x="180001" y="180001"/>
                </a:lnTo>
                <a:lnTo>
                  <a:pt x="180001" y="12012000"/>
                </a:lnTo>
                <a:lnTo>
                  <a:pt x="6678000" y="12012000"/>
                </a:lnTo>
                <a:close/>
                <a:moveTo>
                  <a:pt x="6858002" y="0"/>
                </a:moveTo>
                <a:lnTo>
                  <a:pt x="6858002" y="180001"/>
                </a:lnTo>
                <a:lnTo>
                  <a:pt x="6858000" y="180001"/>
                </a:lnTo>
                <a:lnTo>
                  <a:pt x="6858000" y="12012000"/>
                </a:lnTo>
                <a:lnTo>
                  <a:pt x="6858001" y="12012000"/>
                </a:lnTo>
                <a:lnTo>
                  <a:pt x="6858001" y="12192000"/>
                </a:lnTo>
                <a:lnTo>
                  <a:pt x="6858000" y="12192000"/>
                </a:lnTo>
                <a:lnTo>
                  <a:pt x="6858000" y="12192001"/>
                </a:lnTo>
                <a:lnTo>
                  <a:pt x="6678000" y="12192001"/>
                </a:lnTo>
                <a:lnTo>
                  <a:pt x="6678000" y="12192000"/>
                </a:lnTo>
                <a:lnTo>
                  <a:pt x="180001" y="12192000"/>
                </a:lnTo>
                <a:lnTo>
                  <a:pt x="1" y="12192000"/>
                </a:lnTo>
                <a:lnTo>
                  <a:pt x="0" y="12192000"/>
                </a:lnTo>
                <a:lnTo>
                  <a:pt x="0" y="12012000"/>
                </a:lnTo>
                <a:lnTo>
                  <a:pt x="1" y="12012000"/>
                </a:lnTo>
                <a:lnTo>
                  <a:pt x="1" y="180001"/>
                </a:lnTo>
                <a:lnTo>
                  <a:pt x="1" y="0"/>
                </a:lnTo>
                <a:lnTo>
                  <a:pt x="18000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20891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36A8FA0-2417-4B54-A87A-7A3F06806F5F}"/>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33229" r="10610" b="4869"/>
          <a:stretch/>
        </p:blipFill>
        <p:spPr bwMode="auto">
          <a:xfrm>
            <a:off x="6248400" y="166950"/>
            <a:ext cx="5763883" cy="6524100"/>
          </a:xfrm>
          <a:prstGeom prst="rect">
            <a:avLst/>
          </a:prstGeom>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9E0FB9AC-375C-7B49-BD85-495173812649}"/>
              </a:ext>
              <a:ext uri="{C183D7F6-B498-43B3-948B-1728B52AA6E4}">
                <adec:decorative xmlns:adec="http://schemas.microsoft.com/office/drawing/2017/decorative" val="1"/>
              </a:ext>
            </a:extLst>
          </p:cNvPr>
          <p:cNvSpPr txBox="1">
            <a:spLocks noGrp="1"/>
          </p:cNvSpPr>
          <p:nvPr>
            <p:ph type="title" idx="4294967295"/>
          </p:nvPr>
        </p:nvSpPr>
        <p:spPr>
          <a:xfrm>
            <a:off x="688090" y="2575409"/>
            <a:ext cx="7767933" cy="9381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800" b="1" i="0" u="none" strike="noStrike" kern="1200" cap="none" spc="-150" normalizeH="0" baseline="0" noProof="0" dirty="0">
                <a:ln>
                  <a:noFill/>
                </a:ln>
                <a:solidFill>
                  <a:srgbClr val="18407F"/>
                </a:solidFill>
                <a:effectLst/>
                <a:uLnTx/>
                <a:uFillTx/>
                <a:latin typeface="Century Gothic" panose="020B0502020202020204" pitchFamily="34" charset="0"/>
                <a:ea typeface="Verdana" panose="020B0604030504040204" pitchFamily="34" charset="0"/>
                <a:cs typeface="Arial" panose="020B0604020202020204" pitchFamily="34" charset="0"/>
              </a:rPr>
              <a:t>Levy Review Stakeholder Survey Analysis</a:t>
            </a:r>
          </a:p>
        </p:txBody>
      </p:sp>
      <p:sp>
        <p:nvSpPr>
          <p:cNvPr id="17" name="Rectangle 16">
            <a:extLst>
              <a:ext uri="{FF2B5EF4-FFF2-40B4-BE49-F238E27FC236}">
                <a16:creationId xmlns:a16="http://schemas.microsoft.com/office/drawing/2014/main" id="{84204240-7056-0140-9C78-4081BB51DB26}"/>
              </a:ext>
              <a:ext uri="{C183D7F6-B498-43B3-948B-1728B52AA6E4}">
                <adec:decorative xmlns:adec="http://schemas.microsoft.com/office/drawing/2017/decorative" val="1"/>
              </a:ext>
            </a:extLst>
          </p:cNvPr>
          <p:cNvSpPr/>
          <p:nvPr/>
        </p:nvSpPr>
        <p:spPr>
          <a:xfrm>
            <a:off x="7724085" y="5945371"/>
            <a:ext cx="3600345" cy="215444"/>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fld id="{E237C495-FA53-49FE-9F0D-BADDDF1A6954}" type="datetime6">
              <a:rPr lang="en-US" sz="1400" b="1" smtClean="0">
                <a:solidFill>
                  <a:srgbClr val="18407F"/>
                </a:solidFill>
                <a:latin typeface="Century Gothic" panose="020B0502020202020204" pitchFamily="34" charset="0"/>
              </a:rPr>
              <a:t>December 23</a:t>
            </a:fld>
            <a:r>
              <a:rPr lang="en-US" sz="1400" b="1" dirty="0">
                <a:solidFill>
                  <a:srgbClr val="18407F"/>
                </a:solidFill>
                <a:latin typeface="Century Gothic" panose="020B0502020202020204" pitchFamily="34" charset="0"/>
              </a:rPr>
              <a:t>  </a:t>
            </a:r>
            <a:r>
              <a:rPr kumimoji="0" lang="en-US" sz="14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n-ea"/>
                <a:cs typeface="+mn-cs"/>
              </a:rPr>
              <a:t>|  </a:t>
            </a:r>
            <a:r>
              <a:rPr kumimoji="0" lang="en-US" sz="1400" b="1" i="0" u="none" strike="noStrike" kern="1200" cap="none" spc="0" normalizeH="0" baseline="0" noProof="0" dirty="0">
                <a:ln>
                  <a:noFill/>
                </a:ln>
                <a:solidFill>
                  <a:srgbClr val="18407F"/>
                </a:solidFill>
                <a:effectLst/>
                <a:uLnTx/>
                <a:uFillTx/>
                <a:latin typeface="Century Gothic" panose="020B0502020202020204" pitchFamily="34" charset="0"/>
                <a:ea typeface="+mn-ea"/>
                <a:cs typeface="+mn-cs"/>
              </a:rPr>
              <a:t>www.whitespacestrategy.com</a:t>
            </a:r>
          </a:p>
        </p:txBody>
      </p:sp>
      <p:cxnSp>
        <p:nvCxnSpPr>
          <p:cNvPr id="16" name="Straight Connector 15">
            <a:extLst>
              <a:ext uri="{FF2B5EF4-FFF2-40B4-BE49-F238E27FC236}">
                <a16:creationId xmlns:a16="http://schemas.microsoft.com/office/drawing/2014/main" id="{0F9FB3F4-CA48-2847-95D2-2BA6AF8C2A44}"/>
              </a:ext>
              <a:ext uri="{C183D7F6-B498-43B3-948B-1728B52AA6E4}">
                <adec:decorative xmlns:adec="http://schemas.microsoft.com/office/drawing/2017/decorative" val="1"/>
              </a:ext>
            </a:extLst>
          </p:cNvPr>
          <p:cNvCxnSpPr>
            <a:cxnSpLocks/>
          </p:cNvCxnSpPr>
          <p:nvPr/>
        </p:nvCxnSpPr>
        <p:spPr>
          <a:xfrm>
            <a:off x="715251" y="4764241"/>
            <a:ext cx="2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77A40B57-A52D-B442-B47A-645E1AF4505E}"/>
              </a:ext>
              <a:ext uri="{C183D7F6-B498-43B3-948B-1728B52AA6E4}">
                <adec:decorative xmlns:adec="http://schemas.microsoft.com/office/drawing/2017/decorative" val="1"/>
              </a:ext>
            </a:extLst>
          </p:cNvPr>
          <p:cNvSpPr txBox="1">
            <a:spLocks/>
          </p:cNvSpPr>
          <p:nvPr/>
        </p:nvSpPr>
        <p:spPr>
          <a:xfrm>
            <a:off x="724303" y="4278510"/>
            <a:ext cx="3708211" cy="309600"/>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b="1" spc="300" dirty="0">
                <a:solidFill>
                  <a:schemeClr val="bg1">
                    <a:lumMod val="50000"/>
                  </a:schemeClr>
                </a:solidFill>
                <a:latin typeface="Century Gothic" panose="020B0502020202020204" pitchFamily="34" charset="0"/>
              </a:rPr>
              <a:t>SURVEY REPORT</a:t>
            </a:r>
            <a:endParaRPr kumimoji="0" lang="en-GB" sz="1600" b="1" i="0" u="none" strike="noStrike" kern="1200" cap="none" spc="300" normalizeH="0" baseline="0" noProof="0" dirty="0">
              <a:ln>
                <a:noFill/>
              </a:ln>
              <a:solidFill>
                <a:schemeClr val="bg1">
                  <a:lumMod val="50000"/>
                </a:schemeClr>
              </a:solidFill>
              <a:effectLst/>
              <a:uLnTx/>
              <a:uFillTx/>
              <a:latin typeface="Century Gothic" panose="020B0502020202020204" pitchFamily="34" charset="0"/>
              <a:ea typeface="+mn-ea"/>
              <a:cs typeface="+mn-cs"/>
            </a:endParaRPr>
          </a:p>
        </p:txBody>
      </p:sp>
      <p:sp>
        <p:nvSpPr>
          <p:cNvPr id="2" name="AutoShape 2">
            <a:extLst>
              <a:ext uri="{FF2B5EF4-FFF2-40B4-BE49-F238E27FC236}">
                <a16:creationId xmlns:a16="http://schemas.microsoft.com/office/drawing/2014/main" id="{02DC7791-7D33-4DC9-B330-ACE7AEAF53B8}"/>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28" name="Picture 4">
            <a:extLst>
              <a:ext uri="{FF2B5EF4-FFF2-40B4-BE49-F238E27FC236}">
                <a16:creationId xmlns:a16="http://schemas.microsoft.com/office/drawing/2014/main" id="{866AE127-F47D-446B-B318-266EE11D6B59}"/>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451" b="25451"/>
          <a:stretch/>
        </p:blipFill>
        <p:spPr bwMode="auto">
          <a:xfrm>
            <a:off x="688090" y="5040900"/>
            <a:ext cx="3523960" cy="115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42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F1941-A87C-2751-19A3-446E8A10E97E}"/>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Q7: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How would you describe your level of support for each of the following proposed changes to the current levy?</a:t>
            </a:r>
            <a:endParaRPr lang="en-GB" dirty="0"/>
          </a:p>
        </p:txBody>
      </p:sp>
      <p:sp>
        <p:nvSpPr>
          <p:cNvPr id="7" name="Text Placeholder 6">
            <a:extLst>
              <a:ext uri="{FF2B5EF4-FFF2-40B4-BE49-F238E27FC236}">
                <a16:creationId xmlns:a16="http://schemas.microsoft.com/office/drawing/2014/main" id="{BFDEE6BA-1D89-D6D6-49A5-7AC5B160C0FE}"/>
              </a:ext>
            </a:extLst>
          </p:cNvPr>
          <p:cNvSpPr>
            <a:spLocks noGrp="1"/>
          </p:cNvSpPr>
          <p:nvPr>
            <p:ph type="body" sz="quarter" idx="11"/>
          </p:nvPr>
        </p:nvSpPr>
        <p:spPr/>
        <p:txBody>
          <a:bodyPr/>
          <a:lstStyle/>
          <a:p>
            <a:r>
              <a:rPr lang="en-GB" dirty="0"/>
              <a:t>Source: White Space Survey, Q7</a:t>
            </a:r>
          </a:p>
        </p:txBody>
      </p:sp>
      <p:sp>
        <p:nvSpPr>
          <p:cNvPr id="8" name="Text Placeholder 7">
            <a:extLst>
              <a:ext uri="{FF2B5EF4-FFF2-40B4-BE49-F238E27FC236}">
                <a16:creationId xmlns:a16="http://schemas.microsoft.com/office/drawing/2014/main" id="{F3A8ECF3-7130-9EEB-9E19-617DCBD1A593}"/>
              </a:ext>
            </a:extLst>
          </p:cNvPr>
          <p:cNvSpPr>
            <a:spLocks noGrp="1"/>
          </p:cNvSpPr>
          <p:nvPr>
            <p:ph type="body" sz="quarter" idx="13"/>
          </p:nvPr>
        </p:nvSpPr>
        <p:spPr/>
        <p:txBody>
          <a:bodyPr/>
          <a:lstStyle/>
          <a:p>
            <a:r>
              <a:rPr lang="en-GB" dirty="0"/>
              <a:t>Proposed Changes - Support</a:t>
            </a:r>
          </a:p>
        </p:txBody>
      </p:sp>
      <p:graphicFrame>
        <p:nvGraphicFramePr>
          <p:cNvPr id="2" name="Chart 1" descr="Bar chart showing percentage of responses split by three categories:&#10;1. Extremely supportive/supportive&#10;2 Neutral&#10;3. Unsupportive / Extremely Supportive">
            <a:extLst>
              <a:ext uri="{FF2B5EF4-FFF2-40B4-BE49-F238E27FC236}">
                <a16:creationId xmlns:a16="http://schemas.microsoft.com/office/drawing/2014/main" id="{D01A7B3C-303E-041E-EA15-EF61C672BFD5}"/>
              </a:ext>
            </a:extLst>
          </p:cNvPr>
          <p:cNvGraphicFramePr/>
          <p:nvPr>
            <p:extLst>
              <p:ext uri="{D42A27DB-BD31-4B8C-83A1-F6EECF244321}">
                <p14:modId xmlns:p14="http://schemas.microsoft.com/office/powerpoint/2010/main" val="2038936269"/>
              </p:ext>
            </p:extLst>
          </p:nvPr>
        </p:nvGraphicFramePr>
        <p:xfrm>
          <a:off x="3168073" y="1499257"/>
          <a:ext cx="4408384" cy="4242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99CBF389-E400-21DD-C2E1-A3A53B195BD6}"/>
              </a:ext>
            </a:extLst>
          </p:cNvPr>
          <p:cNvGraphicFramePr>
            <a:graphicFrameLocks noGrp="1"/>
          </p:cNvGraphicFramePr>
          <p:nvPr>
            <p:extLst>
              <p:ext uri="{D42A27DB-BD31-4B8C-83A1-F6EECF244321}">
                <p14:modId xmlns:p14="http://schemas.microsoft.com/office/powerpoint/2010/main" val="2826194814"/>
              </p:ext>
            </p:extLst>
          </p:nvPr>
        </p:nvGraphicFramePr>
        <p:xfrm>
          <a:off x="554930" y="1588653"/>
          <a:ext cx="2714744" cy="3112655"/>
        </p:xfrm>
        <a:graphic>
          <a:graphicData uri="http://schemas.openxmlformats.org/drawingml/2006/table">
            <a:tbl>
              <a:tblPr firstRow="1">
                <a:tableStyleId>{5C22544A-7EE6-4342-B048-85BDC9FD1C3A}</a:tableStyleId>
              </a:tblPr>
              <a:tblGrid>
                <a:gridCol w="2714744">
                  <a:extLst>
                    <a:ext uri="{9D8B030D-6E8A-4147-A177-3AD203B41FA5}">
                      <a16:colId xmlns:a16="http://schemas.microsoft.com/office/drawing/2014/main" val="2935222616"/>
                    </a:ext>
                  </a:extLst>
                </a:gridCol>
              </a:tblGrid>
              <a:tr h="444665">
                <a:tc>
                  <a:txBody>
                    <a:bodyPr/>
                    <a:lstStyle/>
                    <a:p>
                      <a:pPr algn="l" fontAlgn="b"/>
                      <a:r>
                        <a:rPr lang="en-GB" sz="1100" b="0" i="0" u="none" strike="noStrike" dirty="0">
                          <a:solidFill>
                            <a:srgbClr val="000000"/>
                          </a:solidFill>
                          <a:effectLst/>
                          <a:latin typeface="+mn-lt"/>
                        </a:rPr>
                        <a:t>Including all canned, bottled, and pouched products in the levy</a:t>
                      </a:r>
                    </a:p>
                  </a:txBody>
                  <a:tcPr marL="9525" marR="9525" marT="9525" marB="0" anchor="ctr">
                    <a:noFill/>
                  </a:tcPr>
                </a:tc>
                <a:extLst>
                  <a:ext uri="{0D108BD9-81ED-4DB2-BD59-A6C34878D82A}">
                    <a16:rowId xmlns:a16="http://schemas.microsoft.com/office/drawing/2014/main" val="3510160411"/>
                  </a:ext>
                </a:extLst>
              </a:tr>
              <a:tr h="444665">
                <a:tc>
                  <a:txBody>
                    <a:bodyPr/>
                    <a:lstStyle/>
                    <a:p>
                      <a:pPr algn="l" fontAlgn="b"/>
                      <a:r>
                        <a:rPr lang="en-GB" sz="1100" b="0" i="0" u="none" strike="noStrike" dirty="0">
                          <a:solidFill>
                            <a:srgbClr val="000000"/>
                          </a:solidFill>
                          <a:effectLst/>
                          <a:latin typeface="+mn-lt"/>
                        </a:rPr>
                        <a:t>Grouping of all seafood species (besides fishmeal) into Category 1</a:t>
                      </a:r>
                    </a:p>
                  </a:txBody>
                  <a:tcPr marL="9525" marR="9525" marT="9525" marB="0" anchor="ctr">
                    <a:noFill/>
                  </a:tcPr>
                </a:tc>
                <a:extLst>
                  <a:ext uri="{0D108BD9-81ED-4DB2-BD59-A6C34878D82A}">
                    <a16:rowId xmlns:a16="http://schemas.microsoft.com/office/drawing/2014/main" val="1966254792"/>
                  </a:ext>
                </a:extLst>
              </a:tr>
              <a:tr h="444665">
                <a:tc>
                  <a:txBody>
                    <a:bodyPr/>
                    <a:lstStyle/>
                    <a:p>
                      <a:pPr algn="l" fontAlgn="b"/>
                      <a:r>
                        <a:rPr lang="en-GB" sz="1100" b="0" i="0" u="none" strike="noStrike" dirty="0">
                          <a:solidFill>
                            <a:srgbClr val="000000"/>
                          </a:solidFill>
                          <a:effectLst/>
                          <a:latin typeface="+mn-lt"/>
                        </a:rPr>
                        <a:t>Single base levy rate being set at 1p/kg for Category 1</a:t>
                      </a:r>
                    </a:p>
                  </a:txBody>
                  <a:tcPr marL="9525" marR="9525" marT="9525" marB="0" anchor="ctr">
                    <a:noFill/>
                  </a:tcPr>
                </a:tc>
                <a:extLst>
                  <a:ext uri="{0D108BD9-81ED-4DB2-BD59-A6C34878D82A}">
                    <a16:rowId xmlns:a16="http://schemas.microsoft.com/office/drawing/2014/main" val="3907416978"/>
                  </a:ext>
                </a:extLst>
              </a:tr>
              <a:tr h="444665">
                <a:tc>
                  <a:txBody>
                    <a:bodyPr/>
                    <a:lstStyle/>
                    <a:p>
                      <a:pPr algn="l" fontAlgn="b"/>
                      <a:r>
                        <a:rPr lang="en-GB" sz="1100" b="0" i="0" u="none" strike="noStrike" dirty="0">
                          <a:solidFill>
                            <a:srgbClr val="000000"/>
                          </a:solidFill>
                          <a:effectLst/>
                          <a:latin typeface="+mn-lt"/>
                        </a:rPr>
                        <a:t>Streamlining product states for finfish</a:t>
                      </a:r>
                    </a:p>
                  </a:txBody>
                  <a:tcPr marL="9525" marR="9525" marT="9525" marB="0" anchor="ctr">
                    <a:noFill/>
                  </a:tcPr>
                </a:tc>
                <a:extLst>
                  <a:ext uri="{0D108BD9-81ED-4DB2-BD59-A6C34878D82A}">
                    <a16:rowId xmlns:a16="http://schemas.microsoft.com/office/drawing/2014/main" val="1418591362"/>
                  </a:ext>
                </a:extLst>
              </a:tr>
              <a:tr h="444665">
                <a:tc>
                  <a:txBody>
                    <a:bodyPr/>
                    <a:lstStyle/>
                    <a:p>
                      <a:pPr algn="l" fontAlgn="b"/>
                      <a:r>
                        <a:rPr lang="en-GB" sz="1100" b="0" i="0" u="none" strike="noStrike" dirty="0">
                          <a:solidFill>
                            <a:srgbClr val="000000"/>
                          </a:solidFill>
                          <a:effectLst/>
                          <a:latin typeface="+mn-lt"/>
                        </a:rPr>
                        <a:t>Single base levy rate being set at 0.350p/kg for Category 2</a:t>
                      </a:r>
                    </a:p>
                  </a:txBody>
                  <a:tcPr marL="9525" marR="9525" marT="9525" marB="0" anchor="ctr">
                    <a:noFill/>
                  </a:tcPr>
                </a:tc>
                <a:extLst>
                  <a:ext uri="{0D108BD9-81ED-4DB2-BD59-A6C34878D82A}">
                    <a16:rowId xmlns:a16="http://schemas.microsoft.com/office/drawing/2014/main" val="2610584554"/>
                  </a:ext>
                </a:extLst>
              </a:tr>
              <a:tr h="444665">
                <a:tc>
                  <a:txBody>
                    <a:bodyPr/>
                    <a:lstStyle/>
                    <a:p>
                      <a:pPr algn="l" fontAlgn="b"/>
                      <a:r>
                        <a:rPr lang="en-GB" sz="1100" b="0" i="0" u="none" strike="noStrike" dirty="0">
                          <a:solidFill>
                            <a:srgbClr val="000000"/>
                          </a:solidFill>
                          <a:effectLst/>
                          <a:latin typeface="+mn-lt"/>
                        </a:rPr>
                        <a:t>An annual automatic inflationary adjustment to the levy (capped at 2%)</a:t>
                      </a:r>
                    </a:p>
                  </a:txBody>
                  <a:tcPr marL="9525" marR="9525" marT="9525" marB="0" anchor="ctr">
                    <a:noFill/>
                  </a:tcPr>
                </a:tc>
                <a:extLst>
                  <a:ext uri="{0D108BD9-81ED-4DB2-BD59-A6C34878D82A}">
                    <a16:rowId xmlns:a16="http://schemas.microsoft.com/office/drawing/2014/main" val="2930950195"/>
                  </a:ext>
                </a:extLst>
              </a:tr>
              <a:tr h="444665">
                <a:tc>
                  <a:txBody>
                    <a:bodyPr/>
                    <a:lstStyle/>
                    <a:p>
                      <a:pPr algn="l" fontAlgn="b"/>
                      <a:r>
                        <a:rPr lang="en-GB" sz="1100" b="0" i="0" u="none" strike="noStrike" dirty="0">
                          <a:solidFill>
                            <a:srgbClr val="000000"/>
                          </a:solidFill>
                          <a:effectLst/>
                          <a:latin typeface="+mn-lt"/>
                        </a:rPr>
                        <a:t>Phased base rate increases for whelks, pelagic species and cockles &amp; mussels</a:t>
                      </a:r>
                    </a:p>
                  </a:txBody>
                  <a:tcPr marL="9525" marR="9525" marT="9525" marB="0" anchor="ctr">
                    <a:noFill/>
                  </a:tcPr>
                </a:tc>
                <a:extLst>
                  <a:ext uri="{0D108BD9-81ED-4DB2-BD59-A6C34878D82A}">
                    <a16:rowId xmlns:a16="http://schemas.microsoft.com/office/drawing/2014/main" val="3919295612"/>
                  </a:ext>
                </a:extLst>
              </a:tr>
            </a:tbl>
          </a:graphicData>
        </a:graphic>
      </p:graphicFrame>
      <p:sp>
        <p:nvSpPr>
          <p:cNvPr id="5" name="Rectangle 4">
            <a:extLst>
              <a:ext uri="{FF2B5EF4-FFF2-40B4-BE49-F238E27FC236}">
                <a16:creationId xmlns:a16="http://schemas.microsoft.com/office/drawing/2014/main" id="{651997BC-E587-833F-F92D-446E70350349}"/>
              </a:ext>
            </a:extLst>
          </p:cNvPr>
          <p:cNvSpPr/>
          <p:nvPr/>
        </p:nvSpPr>
        <p:spPr>
          <a:xfrm>
            <a:off x="7953153" y="1378367"/>
            <a:ext cx="3880130" cy="115252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entury Gothic" panose="020F0302020204030204"/>
              </a:rPr>
              <a:t>Including canned, bottled and pouched products was broadly supported across organisation types, and was </a:t>
            </a:r>
            <a:r>
              <a:rPr lang="en-GB" sz="1400" b="1" dirty="0">
                <a:solidFill>
                  <a:prstClr val="black"/>
                </a:solidFill>
                <a:latin typeface="Century Gothic" panose="020F0302020204030204"/>
              </a:rPr>
              <a:t>favoured by large organisations </a:t>
            </a:r>
            <a:r>
              <a:rPr lang="en-GB" sz="1400" dirty="0">
                <a:solidFill>
                  <a:prstClr val="black"/>
                </a:solidFill>
                <a:latin typeface="Century Gothic" panose="020F0302020204030204"/>
              </a:rPr>
              <a:t>(70% supportive)</a:t>
            </a: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0852B178-13FC-1E7B-0FBB-3AA28F62D733}"/>
              </a:ext>
            </a:extLst>
          </p:cNvPr>
          <p:cNvSpPr/>
          <p:nvPr/>
        </p:nvSpPr>
        <p:spPr>
          <a:xfrm>
            <a:off x="7953153" y="3837615"/>
            <a:ext cx="3880130" cy="1586045"/>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mj-lt"/>
              </a:rPr>
              <a:t>28% of survey responses were from </a:t>
            </a:r>
            <a:r>
              <a:rPr lang="en-GB" sz="1400" b="1" dirty="0">
                <a:solidFill>
                  <a:schemeClr val="tx1"/>
                </a:solidFill>
                <a:latin typeface="+mj-lt"/>
              </a:rPr>
              <a:t>p</a:t>
            </a:r>
            <a:r>
              <a:rPr lang="en-GB" sz="1400" b="1" dirty="0">
                <a:solidFill>
                  <a:schemeClr val="tx1"/>
                </a:solidFill>
                <a:effectLst/>
                <a:latin typeface="+mj-lt"/>
              </a:rPr>
              <a:t>rocessing organisations</a:t>
            </a:r>
            <a:r>
              <a:rPr lang="en-GB" sz="1400" dirty="0">
                <a:solidFill>
                  <a:schemeClr val="tx1"/>
                </a:solidFill>
                <a:effectLst/>
                <a:latin typeface="+mj-lt"/>
              </a:rPr>
              <a:t>. These organisations were </a:t>
            </a:r>
            <a:r>
              <a:rPr lang="en-GB" sz="1400" b="1" dirty="0">
                <a:solidFill>
                  <a:schemeClr val="tx1"/>
                </a:solidFill>
                <a:effectLst/>
                <a:latin typeface="+mj-lt"/>
              </a:rPr>
              <a:t>especially critical of a single base levy rate at 1p/kg </a:t>
            </a:r>
            <a:r>
              <a:rPr lang="en-GB" sz="1400" dirty="0">
                <a:solidFill>
                  <a:schemeClr val="tx1"/>
                </a:solidFill>
                <a:effectLst/>
                <a:latin typeface="+mj-lt"/>
              </a:rPr>
              <a:t>for Category 1 (</a:t>
            </a:r>
            <a:r>
              <a:rPr lang="en-GB" sz="1400" dirty="0">
                <a:solidFill>
                  <a:schemeClr val="tx1"/>
                </a:solidFill>
                <a:latin typeface="+mj-lt"/>
              </a:rPr>
              <a:t>77</a:t>
            </a:r>
            <a:r>
              <a:rPr lang="en-GB" sz="1400" dirty="0">
                <a:solidFill>
                  <a:schemeClr val="tx1"/>
                </a:solidFill>
                <a:effectLst/>
                <a:latin typeface="+mj-lt"/>
              </a:rPr>
              <a:t>% unsupportive), and the proposed </a:t>
            </a:r>
            <a:r>
              <a:rPr lang="en-GB" sz="1400" b="1" dirty="0">
                <a:solidFill>
                  <a:schemeClr val="tx1"/>
                </a:solidFill>
                <a:effectLst/>
                <a:latin typeface="+mj-lt"/>
              </a:rPr>
              <a:t>inflationary adjustment </a:t>
            </a:r>
            <a:r>
              <a:rPr lang="en-GB" sz="1400" dirty="0">
                <a:solidFill>
                  <a:schemeClr val="tx1"/>
                </a:solidFill>
                <a:effectLst/>
                <a:latin typeface="+mj-lt"/>
              </a:rPr>
              <a:t>(</a:t>
            </a:r>
            <a:r>
              <a:rPr lang="en-GB" sz="1400" dirty="0">
                <a:solidFill>
                  <a:schemeClr val="tx1"/>
                </a:solidFill>
                <a:latin typeface="+mj-lt"/>
              </a:rPr>
              <a:t>72</a:t>
            </a:r>
            <a:r>
              <a:rPr lang="en-GB" sz="1400" dirty="0">
                <a:solidFill>
                  <a:schemeClr val="tx1"/>
                </a:solidFill>
                <a:effectLst/>
                <a:latin typeface="+mj-lt"/>
              </a:rPr>
              <a:t>% unsupportive)</a:t>
            </a:r>
            <a:endParaRPr kumimoji="0" lang="en-GB" sz="1100" b="0" i="0" u="none" strike="noStrike" kern="1200" cap="none" spc="0" normalizeH="0" baseline="0" noProof="0" dirty="0">
              <a:ln>
                <a:noFill/>
              </a:ln>
              <a:solidFill>
                <a:schemeClr val="tx1"/>
              </a:solidFill>
              <a:effectLst/>
              <a:uLnTx/>
              <a:uFillTx/>
              <a:latin typeface="+mj-lt"/>
              <a:ea typeface="+mn-ea"/>
              <a:cs typeface="+mn-cs"/>
            </a:endParaRPr>
          </a:p>
        </p:txBody>
      </p:sp>
      <p:sp>
        <p:nvSpPr>
          <p:cNvPr id="10" name="Rectangle 9">
            <a:extLst>
              <a:ext uri="{FF2B5EF4-FFF2-40B4-BE49-F238E27FC236}">
                <a16:creationId xmlns:a16="http://schemas.microsoft.com/office/drawing/2014/main" id="{90D0E8B3-36C8-ED9A-139E-0612A07A96A5}"/>
              </a:ext>
            </a:extLst>
          </p:cNvPr>
          <p:cNvSpPr/>
          <p:nvPr/>
        </p:nvSpPr>
        <p:spPr>
          <a:xfrm>
            <a:off x="7962646" y="2652626"/>
            <a:ext cx="3880130" cy="10632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entury Gothic" panose="020F0302020204030204"/>
                <a:ea typeface="+mn-ea"/>
                <a:cs typeface="+mn-cs"/>
              </a:rPr>
              <a:t>Questions with a high proportion of neutral responses (30-40%) could indicate a </a:t>
            </a:r>
            <a:r>
              <a:rPr kumimoji="0" lang="en-GB" sz="1400" b="1" i="0" u="none" strike="noStrike" kern="1200" cap="none" spc="0" normalizeH="0" baseline="0" noProof="0" dirty="0">
                <a:ln>
                  <a:noFill/>
                </a:ln>
                <a:solidFill>
                  <a:schemeClr val="tx1"/>
                </a:solidFill>
                <a:effectLst/>
                <a:uLnTx/>
                <a:uFillTx/>
                <a:latin typeface="Century Gothic" panose="020F0302020204030204"/>
                <a:ea typeface="+mn-ea"/>
                <a:cs typeface="+mn-cs"/>
              </a:rPr>
              <a:t>lack of relevance to broad parts of the seafood industry</a:t>
            </a:r>
          </a:p>
        </p:txBody>
      </p:sp>
      <p:sp>
        <p:nvSpPr>
          <p:cNvPr id="14" name="Rectangle 13">
            <a:extLst>
              <a:ext uri="{FF2B5EF4-FFF2-40B4-BE49-F238E27FC236}">
                <a16:creationId xmlns:a16="http://schemas.microsoft.com/office/drawing/2014/main" id="{C5E4DDB6-E4E8-F4BE-4130-5F0A9818E1B2}"/>
              </a:ext>
              <a:ext uri="{C183D7F6-B498-43B3-948B-1728B52AA6E4}">
                <adec:decorative xmlns:adec="http://schemas.microsoft.com/office/drawing/2017/decorative" val="1"/>
              </a:ext>
            </a:extLst>
          </p:cNvPr>
          <p:cNvSpPr/>
          <p:nvPr/>
        </p:nvSpPr>
        <p:spPr>
          <a:xfrm>
            <a:off x="7060014" y="3864020"/>
            <a:ext cx="202019" cy="33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9C78A66E-9AD9-71ED-BA2B-BA59F10E3A3F}"/>
              </a:ext>
              <a:ext uri="{C183D7F6-B498-43B3-948B-1728B52AA6E4}">
                <adec:decorative xmlns:adec="http://schemas.microsoft.com/office/drawing/2017/decorative" val="1"/>
              </a:ext>
            </a:extLst>
          </p:cNvPr>
          <p:cNvSpPr/>
          <p:nvPr/>
        </p:nvSpPr>
        <p:spPr>
          <a:xfrm>
            <a:off x="7060014" y="2513719"/>
            <a:ext cx="202019" cy="33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Rectangle 15">
            <a:extLst>
              <a:ext uri="{FF2B5EF4-FFF2-40B4-BE49-F238E27FC236}">
                <a16:creationId xmlns:a16="http://schemas.microsoft.com/office/drawing/2014/main" id="{763F1F32-9043-CF09-A907-218DEA148023}"/>
              </a:ext>
              <a:ext uri="{C183D7F6-B498-43B3-948B-1728B52AA6E4}">
                <adec:decorative xmlns:adec="http://schemas.microsoft.com/office/drawing/2017/decorative" val="1"/>
              </a:ext>
            </a:extLst>
          </p:cNvPr>
          <p:cNvSpPr/>
          <p:nvPr/>
        </p:nvSpPr>
        <p:spPr>
          <a:xfrm>
            <a:off x="7060014" y="1624423"/>
            <a:ext cx="202019" cy="33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8" name="Connector: Elbow 17">
            <a:extLst>
              <a:ext uri="{FF2B5EF4-FFF2-40B4-BE49-F238E27FC236}">
                <a16:creationId xmlns:a16="http://schemas.microsoft.com/office/drawing/2014/main" id="{5A170D9C-C678-6014-D435-ED41195D7C88}"/>
              </a:ext>
              <a:ext uri="{C183D7F6-B498-43B3-948B-1728B52AA6E4}">
                <adec:decorative xmlns:adec="http://schemas.microsoft.com/office/drawing/2017/decorative" val="1"/>
              </a:ext>
            </a:extLst>
          </p:cNvPr>
          <p:cNvCxnSpPr>
            <a:cxnSpLocks/>
            <a:stCxn id="14" idx="3"/>
            <a:endCxn id="9" idx="1"/>
          </p:cNvCxnSpPr>
          <p:nvPr/>
        </p:nvCxnSpPr>
        <p:spPr>
          <a:xfrm>
            <a:off x="7262033" y="4031940"/>
            <a:ext cx="691120" cy="598698"/>
          </a:xfrm>
          <a:prstGeom prst="bentConnector3">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3B1F5F7-BD66-11C4-0488-AC478E562A87}"/>
              </a:ext>
              <a:ext uri="{C183D7F6-B498-43B3-948B-1728B52AA6E4}">
                <adec:decorative xmlns:adec="http://schemas.microsoft.com/office/drawing/2017/decorative" val="1"/>
              </a:ext>
            </a:extLst>
          </p:cNvPr>
          <p:cNvCxnSpPr>
            <a:cxnSpLocks/>
            <a:stCxn id="15" idx="3"/>
            <a:endCxn id="9" idx="1"/>
          </p:cNvCxnSpPr>
          <p:nvPr/>
        </p:nvCxnSpPr>
        <p:spPr>
          <a:xfrm>
            <a:off x="7262033" y="2681639"/>
            <a:ext cx="691120" cy="1948999"/>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875F006-AEAB-29BF-E1EE-4F7A654765DC}"/>
              </a:ext>
              <a:ext uri="{C183D7F6-B498-43B3-948B-1728B52AA6E4}">
                <adec:decorative xmlns:adec="http://schemas.microsoft.com/office/drawing/2017/decorative" val="1"/>
              </a:ext>
            </a:extLst>
          </p:cNvPr>
          <p:cNvCxnSpPr>
            <a:cxnSpLocks/>
            <a:stCxn id="16" idx="3"/>
            <a:endCxn id="5" idx="1"/>
          </p:cNvCxnSpPr>
          <p:nvPr/>
        </p:nvCxnSpPr>
        <p:spPr>
          <a:xfrm>
            <a:off x="7262033" y="1792343"/>
            <a:ext cx="691120" cy="162287"/>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EFDAE03-ADAF-1F0B-4222-D3AEE787B1A5}"/>
              </a:ext>
            </a:extLst>
          </p:cNvPr>
          <p:cNvSpPr/>
          <p:nvPr/>
        </p:nvSpPr>
        <p:spPr>
          <a:xfrm>
            <a:off x="3555043" y="5241651"/>
            <a:ext cx="4266318" cy="58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lumOff val="50000"/>
                  </a:schemeClr>
                </a:solidFill>
                <a:effectLst/>
                <a:uLnTx/>
                <a:uFillTx/>
                <a:latin typeface="Century Gothic" panose="020F0302020204030204"/>
                <a:ea typeface="+mn-ea"/>
                <a:cs typeface="+mn-cs"/>
              </a:rPr>
              <a:t>NB: 8.3% of respondents stated that they were ‘extremely unsupportive’ of all proposals – this should be considered if sharing figures outside the context of this survey</a:t>
            </a:r>
          </a:p>
        </p:txBody>
      </p:sp>
      <p:pic>
        <p:nvPicPr>
          <p:cNvPr id="12" name="Picture 11">
            <a:extLst>
              <a:ext uri="{FF2B5EF4-FFF2-40B4-BE49-F238E27FC236}">
                <a16:creationId xmlns:a16="http://schemas.microsoft.com/office/drawing/2014/main" id="{752B8D58-EB02-E78C-54FD-DFD3DF6674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4129" y="5163559"/>
            <a:ext cx="2714745" cy="551472"/>
          </a:xfrm>
          <a:prstGeom prst="rect">
            <a:avLst/>
          </a:prstGeom>
        </p:spPr>
      </p:pic>
      <p:sp>
        <p:nvSpPr>
          <p:cNvPr id="11" name="Rectangle 10">
            <a:extLst>
              <a:ext uri="{FF2B5EF4-FFF2-40B4-BE49-F238E27FC236}">
                <a16:creationId xmlns:a16="http://schemas.microsoft.com/office/drawing/2014/main" id="{BAC10D36-ED6A-C05C-8744-3A166E5F7BC5}"/>
              </a:ext>
            </a:extLst>
          </p:cNvPr>
          <p:cNvSpPr/>
          <p:nvPr/>
        </p:nvSpPr>
        <p:spPr>
          <a:xfrm>
            <a:off x="7431240" y="6283205"/>
            <a:ext cx="4096945" cy="25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i="1" dirty="0">
                <a:solidFill>
                  <a:schemeClr val="tx1">
                    <a:lumMod val="50000"/>
                    <a:lumOff val="50000"/>
                  </a:schemeClr>
                </a:solidFill>
              </a:rPr>
              <a:t>Respondents who answered ‘Don’t Know’ were excluded</a:t>
            </a:r>
          </a:p>
        </p:txBody>
      </p:sp>
    </p:spTree>
    <p:extLst>
      <p:ext uri="{BB962C8B-B14F-4D97-AF65-F5344CB8AC3E}">
        <p14:creationId xmlns:p14="http://schemas.microsoft.com/office/powerpoint/2010/main" val="395085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C8F9-FD41-4B42-DE0E-C38ABE18C587}"/>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Q8&amp;9: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You said you do / do not support some areas of the proposed changes, can you give us some detail on why?</a:t>
            </a:r>
            <a:endParaRPr lang="en-GB" dirty="0"/>
          </a:p>
        </p:txBody>
      </p:sp>
      <p:sp>
        <p:nvSpPr>
          <p:cNvPr id="3" name="Text Placeholder 2">
            <a:extLst>
              <a:ext uri="{FF2B5EF4-FFF2-40B4-BE49-F238E27FC236}">
                <a16:creationId xmlns:a16="http://schemas.microsoft.com/office/drawing/2014/main" id="{1E2FF373-B7EC-D70E-7726-A75B54A8C980}"/>
              </a:ext>
            </a:extLst>
          </p:cNvPr>
          <p:cNvSpPr>
            <a:spLocks noGrp="1"/>
          </p:cNvSpPr>
          <p:nvPr>
            <p:ph type="body" sz="quarter" idx="11"/>
          </p:nvPr>
        </p:nvSpPr>
        <p:spPr/>
        <p:txBody>
          <a:bodyPr/>
          <a:lstStyle/>
          <a:p>
            <a:r>
              <a:rPr lang="en-GB" dirty="0"/>
              <a:t>Source: White Space Survey, Q8, Q9</a:t>
            </a:r>
          </a:p>
        </p:txBody>
      </p:sp>
      <p:sp>
        <p:nvSpPr>
          <p:cNvPr id="4" name="Text Placeholder 3">
            <a:extLst>
              <a:ext uri="{FF2B5EF4-FFF2-40B4-BE49-F238E27FC236}">
                <a16:creationId xmlns:a16="http://schemas.microsoft.com/office/drawing/2014/main" id="{7D32ACF2-BEFA-5F0B-C913-0B15C3570FEA}"/>
              </a:ext>
            </a:extLst>
          </p:cNvPr>
          <p:cNvSpPr>
            <a:spLocks noGrp="1"/>
          </p:cNvSpPr>
          <p:nvPr>
            <p:ph type="body" sz="quarter" idx="13"/>
          </p:nvPr>
        </p:nvSpPr>
        <p:spPr/>
        <p:txBody>
          <a:bodyPr/>
          <a:lstStyle/>
          <a:p>
            <a:r>
              <a:rPr lang="en-GB" dirty="0"/>
              <a:t>Proposed Changes - Concerns</a:t>
            </a:r>
          </a:p>
        </p:txBody>
      </p:sp>
      <p:sp>
        <p:nvSpPr>
          <p:cNvPr id="5" name="Rectangle 4">
            <a:extLst>
              <a:ext uri="{FF2B5EF4-FFF2-40B4-BE49-F238E27FC236}">
                <a16:creationId xmlns:a16="http://schemas.microsoft.com/office/drawing/2014/main" id="{09569FBE-2BCE-03C3-1773-7E58BFC765D9}"/>
              </a:ext>
            </a:extLst>
          </p:cNvPr>
          <p:cNvSpPr/>
          <p:nvPr/>
        </p:nvSpPr>
        <p:spPr>
          <a:xfrm>
            <a:off x="393577" y="1633491"/>
            <a:ext cx="2749118" cy="221941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effectLst/>
                <a:latin typeface="+mj-lt"/>
                <a:ea typeface="Calibri" panose="020F0502020204030204" pitchFamily="34" charset="0"/>
                <a:cs typeface="Times New Roman" panose="02020603050405020304" pitchFamily="18" charset="0"/>
              </a:rPr>
              <a:t>…grouping of all seafood species into one category:</a:t>
            </a:r>
          </a:p>
          <a:p>
            <a:pPr marL="88900" indent="-88900">
              <a:buFont typeface="Arial" panose="020B0604020202020204" pitchFamily="34" charset="0"/>
              <a:buChar char="•"/>
            </a:pPr>
            <a:r>
              <a:rPr lang="en-GB" sz="1000" dirty="0">
                <a:solidFill>
                  <a:schemeClr val="tx1"/>
                </a:solidFill>
                <a:latin typeface="+mj-lt"/>
                <a:cs typeface="Times New Roman" panose="02020603050405020304" pitchFamily="18" charset="0"/>
              </a:rPr>
              <a:t>Product margins vary, so would prefer a range of levy %s</a:t>
            </a:r>
          </a:p>
          <a:p>
            <a:pPr marL="88900" indent="-88900">
              <a:buFont typeface="Arial" panose="020B0604020202020204" pitchFamily="34" charset="0"/>
              <a:buChar char="•"/>
            </a:pPr>
            <a:r>
              <a:rPr lang="en-GB" sz="1000" dirty="0">
                <a:solidFill>
                  <a:schemeClr val="tx1"/>
                </a:solidFill>
                <a:latin typeface="+mj-lt"/>
                <a:cs typeface="Times New Roman" panose="02020603050405020304" pitchFamily="18" charset="0"/>
              </a:rPr>
              <a:t>Trout &amp; salmon excluded</a:t>
            </a:r>
          </a:p>
          <a:p>
            <a:pPr marL="88900" indent="-88900">
              <a:buFont typeface="Arial" panose="020B0604020202020204" pitchFamily="34" charset="0"/>
              <a:buChar char="•"/>
            </a:pPr>
            <a:r>
              <a:rPr lang="en-GB" sz="1000" dirty="0">
                <a:solidFill>
                  <a:schemeClr val="tx1"/>
                </a:solidFill>
                <a:latin typeface="+mj-lt"/>
                <a:cs typeface="Times New Roman" panose="02020603050405020304" pitchFamily="18" charset="0"/>
              </a:rPr>
              <a:t>Bad timing for businesses</a:t>
            </a:r>
          </a:p>
          <a:p>
            <a:endParaRPr lang="en-GB" sz="1100" b="1" dirty="0">
              <a:solidFill>
                <a:schemeClr val="tx1"/>
              </a:solidFill>
              <a:latin typeface="+mj-lt"/>
              <a:cs typeface="Times New Roman" panose="02020603050405020304" pitchFamily="18" charset="0"/>
            </a:endParaRPr>
          </a:p>
          <a:p>
            <a:r>
              <a:rPr lang="en-GB" sz="1000" i="1" dirty="0">
                <a:solidFill>
                  <a:schemeClr val="tx1"/>
                </a:solidFill>
                <a:latin typeface="+mj-lt"/>
                <a:cs typeface="Times New Roman" panose="02020603050405020304" pitchFamily="18" charset="0"/>
              </a:rPr>
              <a:t>“Totally </a:t>
            </a:r>
            <a:r>
              <a:rPr lang="en-GB" sz="1000" b="1" i="1" dirty="0">
                <a:solidFill>
                  <a:schemeClr val="accent3">
                    <a:lumMod val="50000"/>
                  </a:schemeClr>
                </a:solidFill>
                <a:latin typeface="+mj-lt"/>
                <a:cs typeface="Times New Roman" panose="02020603050405020304" pitchFamily="18" charset="0"/>
              </a:rPr>
              <a:t>unfair when there is such a large range of prices for each product</a:t>
            </a:r>
            <a:r>
              <a:rPr lang="en-GB" sz="1000" i="1" dirty="0">
                <a:solidFill>
                  <a:schemeClr val="tx1"/>
                </a:solidFill>
                <a:latin typeface="+mj-lt"/>
                <a:cs typeface="Times New Roman" panose="02020603050405020304" pitchFamily="18" charset="0"/>
              </a:rPr>
              <a:t>. 4 grades of haddock can have such a different price range - but pay the same levy for example”</a:t>
            </a:r>
          </a:p>
          <a:p>
            <a:pPr algn="r"/>
            <a:r>
              <a:rPr lang="en-GB" sz="900" b="1" dirty="0">
                <a:solidFill>
                  <a:schemeClr val="tx1"/>
                </a:solidFill>
                <a:latin typeface="+mj-lt"/>
                <a:cs typeface="Times New Roman" panose="02020603050405020304" pitchFamily="18" charset="0"/>
              </a:rPr>
              <a:t>Sr Manager, Catching Company, Scotland</a:t>
            </a:r>
            <a:endParaRPr lang="en-GB" sz="800" b="1" dirty="0">
              <a:solidFill>
                <a:schemeClr val="tx1"/>
              </a:solidFill>
              <a:latin typeface="+mj-lt"/>
            </a:endParaRPr>
          </a:p>
        </p:txBody>
      </p:sp>
      <p:sp>
        <p:nvSpPr>
          <p:cNvPr id="6" name="Rectangle 5">
            <a:extLst>
              <a:ext uri="{FF2B5EF4-FFF2-40B4-BE49-F238E27FC236}">
                <a16:creationId xmlns:a16="http://schemas.microsoft.com/office/drawing/2014/main" id="{2EC88170-9FA7-7089-D177-6925336AF595}"/>
              </a:ext>
            </a:extLst>
          </p:cNvPr>
          <p:cNvSpPr/>
          <p:nvPr/>
        </p:nvSpPr>
        <p:spPr>
          <a:xfrm>
            <a:off x="3278820" y="1633491"/>
            <a:ext cx="2749118" cy="221941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effectLst/>
                <a:latin typeface="+mj-lt"/>
                <a:ea typeface="Calibri" panose="020F0502020204030204" pitchFamily="34" charset="0"/>
              </a:rPr>
              <a:t>…the single base levy rate being set at 1p/kg for Category 1:</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Some products see large jump in levy</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Not proportional to value from Seafish</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Bad timing for industry dealing with other cost pressures</a:t>
            </a:r>
            <a:endPar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“Increase of 10% on our main products. </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it's a large jump in a sector that has seen costs increase across the board</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 Whelks would be over 100% increase”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mj-lt"/>
              </a:rPr>
              <a:t>Director, Processing Company, Scotland</a:t>
            </a:r>
          </a:p>
        </p:txBody>
      </p:sp>
      <p:sp>
        <p:nvSpPr>
          <p:cNvPr id="7" name="Rectangle 6">
            <a:extLst>
              <a:ext uri="{FF2B5EF4-FFF2-40B4-BE49-F238E27FC236}">
                <a16:creationId xmlns:a16="http://schemas.microsoft.com/office/drawing/2014/main" id="{F8399377-91C6-FBDE-6696-682E283C9C04}"/>
              </a:ext>
            </a:extLst>
          </p:cNvPr>
          <p:cNvSpPr/>
          <p:nvPr/>
        </p:nvSpPr>
        <p:spPr>
          <a:xfrm>
            <a:off x="6164063" y="1633491"/>
            <a:ext cx="2749118" cy="221941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effectLst/>
                <a:latin typeface="+mj-lt"/>
                <a:ea typeface="Calibri" panose="020F0502020204030204" pitchFamily="34" charset="0"/>
              </a:rPr>
              <a:t>…the single base levy rate at 0.350p/kg for Category 2:</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Perceived preferential treatment for one low-value product over others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Could be double-paying on waste fish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 fair bit of fishmeal comes from using waste streams from primary fish processing. </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Levy will already have been paid on that fish, so it shouldn't be charged again</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Director, Processing Company, Yorkshire &amp; The Humber</a:t>
            </a:r>
            <a:endParaRPr lang="en-GB" sz="1050" b="1" dirty="0">
              <a:solidFill>
                <a:schemeClr val="tx1"/>
              </a:solidFill>
              <a:latin typeface="+mj-lt"/>
            </a:endParaRPr>
          </a:p>
        </p:txBody>
      </p:sp>
      <p:sp>
        <p:nvSpPr>
          <p:cNvPr id="8" name="Rectangle 7">
            <a:extLst>
              <a:ext uri="{FF2B5EF4-FFF2-40B4-BE49-F238E27FC236}">
                <a16:creationId xmlns:a16="http://schemas.microsoft.com/office/drawing/2014/main" id="{5EBC3019-B063-B5A4-F965-D817BF730070}"/>
              </a:ext>
            </a:extLst>
          </p:cNvPr>
          <p:cNvSpPr/>
          <p:nvPr/>
        </p:nvSpPr>
        <p:spPr>
          <a:xfrm>
            <a:off x="9049305" y="1633491"/>
            <a:ext cx="2749118" cy="221941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schemeClr val="tx1"/>
                </a:solidFill>
                <a:effectLst/>
                <a:latin typeface="+mj-lt"/>
                <a:ea typeface="Calibri" panose="020F0502020204030204" pitchFamily="34" charset="0"/>
              </a:rPr>
              <a:t>…the phasing of the base rate increase for whelks, pelagic species and cockles &amp; mussels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Concerns only about the rate, not phasing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Regardless of phasing </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the ridiculously high take remains”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Sr Manager, Processing Company, Scotland</a:t>
            </a:r>
            <a:endParaRPr lang="en-GB" sz="1050" b="1" dirty="0">
              <a:solidFill>
                <a:schemeClr val="tx1"/>
              </a:solidFill>
              <a:latin typeface="+mj-lt"/>
            </a:endParaRPr>
          </a:p>
        </p:txBody>
      </p:sp>
      <p:sp>
        <p:nvSpPr>
          <p:cNvPr id="11" name="Rectangle 10">
            <a:extLst>
              <a:ext uri="{FF2B5EF4-FFF2-40B4-BE49-F238E27FC236}">
                <a16:creationId xmlns:a16="http://schemas.microsoft.com/office/drawing/2014/main" id="{C76EEB52-287A-F583-38BB-FD2E85228882}"/>
              </a:ext>
            </a:extLst>
          </p:cNvPr>
          <p:cNvSpPr/>
          <p:nvPr/>
        </p:nvSpPr>
        <p:spPr>
          <a:xfrm>
            <a:off x="393577" y="4037791"/>
            <a:ext cx="2749118" cy="1954636"/>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dirty="0">
                <a:solidFill>
                  <a:schemeClr val="tx1"/>
                </a:solidFill>
                <a:effectLst/>
                <a:latin typeface="+mj-lt"/>
                <a:ea typeface="Calibri" panose="020F0502020204030204" pitchFamily="34" charset="0"/>
              </a:rPr>
              <a:t>…the streamlining of product states for finfish</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No clear communication explaining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“The levy should be set </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against product value as a percentage, not a flat rate</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Director, Catching Company, Scotland</a:t>
            </a:r>
            <a:endParaRPr lang="en-GB" sz="1050" b="1" dirty="0">
              <a:solidFill>
                <a:schemeClr val="tx1"/>
              </a:solidFill>
              <a:latin typeface="+mj-lt"/>
            </a:endParaRPr>
          </a:p>
        </p:txBody>
      </p:sp>
      <p:sp>
        <p:nvSpPr>
          <p:cNvPr id="12" name="Rectangle 11">
            <a:extLst>
              <a:ext uri="{FF2B5EF4-FFF2-40B4-BE49-F238E27FC236}">
                <a16:creationId xmlns:a16="http://schemas.microsoft.com/office/drawing/2014/main" id="{2DF1B63A-FF27-A432-600F-0B029462D3C0}"/>
              </a:ext>
            </a:extLst>
          </p:cNvPr>
          <p:cNvSpPr/>
          <p:nvPr/>
        </p:nvSpPr>
        <p:spPr>
          <a:xfrm>
            <a:off x="3278820" y="4037791"/>
            <a:ext cx="2749118" cy="1954636"/>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dirty="0">
                <a:solidFill>
                  <a:schemeClr val="tx1"/>
                </a:solidFill>
                <a:effectLst/>
                <a:latin typeface="+mj-lt"/>
                <a:ea typeface="Calibri" panose="020F0502020204030204" pitchFamily="34" charset="0"/>
                <a:cs typeface="Times New Roman" panose="02020603050405020304" pitchFamily="18" charset="0"/>
              </a:rPr>
              <a:t>…applying an automatic inflationary adjustment of 2% to the levy</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Reduces incentive to improve service</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Levy should be tied to market prices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Current rise is sufficient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Not proportional to value from Seafish</a:t>
            </a:r>
            <a:endParaRPr kumimoji="0" lang="en-GB" sz="100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“I’m struggling to increase my sales in a flat market and </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you want annual increases regardless of what the </a:t>
            </a:r>
            <a:r>
              <a:rPr lang="en-GB" sz="1000" b="1" i="1" dirty="0">
                <a:solidFill>
                  <a:schemeClr val="accent3">
                    <a:lumMod val="50000"/>
                  </a:schemeClr>
                </a:solidFill>
                <a:latin typeface="Century Gothic" panose="020F0302020204030204"/>
                <a:cs typeface="Times New Roman" panose="02020603050405020304" pitchFamily="18" charset="0"/>
              </a:rPr>
              <a:t>industry faces</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solidFill>
                  <a:prstClr val="black"/>
                </a:solidFill>
                <a:latin typeface="Century Gothic" panose="020F0302020204030204"/>
                <a:cs typeface="Times New Roman" panose="02020603050405020304" pitchFamily="18" charset="0"/>
              </a:rPr>
              <a:t>Director, Processing Company, N. E. England</a:t>
            </a:r>
            <a:endParaRPr lang="en-GB" sz="1050" b="1" dirty="0">
              <a:solidFill>
                <a:schemeClr val="tx1"/>
              </a:solidFill>
              <a:latin typeface="+mj-lt"/>
            </a:endParaRPr>
          </a:p>
        </p:txBody>
      </p:sp>
      <p:sp>
        <p:nvSpPr>
          <p:cNvPr id="13" name="Rectangle 12">
            <a:extLst>
              <a:ext uri="{FF2B5EF4-FFF2-40B4-BE49-F238E27FC236}">
                <a16:creationId xmlns:a16="http://schemas.microsoft.com/office/drawing/2014/main" id="{63F1AAF1-BB3D-C26C-AE13-DF0CFE6200FE}"/>
              </a:ext>
            </a:extLst>
          </p:cNvPr>
          <p:cNvSpPr/>
          <p:nvPr/>
        </p:nvSpPr>
        <p:spPr>
          <a:xfrm>
            <a:off x="6164063" y="4037791"/>
            <a:ext cx="2749118" cy="1954636"/>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100" b="1" dirty="0">
                <a:solidFill>
                  <a:schemeClr val="tx1"/>
                </a:solidFill>
                <a:effectLst/>
                <a:latin typeface="+mj-lt"/>
                <a:ea typeface="Calibri" panose="020F0502020204030204" pitchFamily="34" charset="0"/>
              </a:rPr>
              <a:t>…including all canned, bottled, and pouched products in the levy</a:t>
            </a:r>
            <a:endParaRPr kumimoji="0" lang="en-GB" sz="1100" b="1" i="0" u="none" strike="noStrike" kern="1200" cap="none" spc="0" normalizeH="0" baseline="0" noProof="0" dirty="0">
              <a:ln>
                <a:noFill/>
              </a:ln>
              <a:solidFill>
                <a:prstClr val="black"/>
              </a:solidFill>
              <a:effectLst/>
              <a:uLnTx/>
              <a:uFillTx/>
              <a:latin typeface="Century Gothic" panose="020F0302020204030204"/>
              <a:ea typeface="Calibri" panose="020F0502020204030204" pitchFamily="34" charset="0"/>
              <a:cs typeface="Times New Roman" panose="02020603050405020304" pitchFamily="18" charset="0"/>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Perception that this may result in the levy being applied twice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“This feels </a:t>
            </a:r>
            <a:r>
              <a:rPr kumimoji="0" lang="en-GB" sz="1000" b="1" i="1" u="none" strike="noStrike" kern="1200" cap="none" spc="0" normalizeH="0" baseline="0" noProof="0" dirty="0">
                <a:ln>
                  <a:noFill/>
                </a:ln>
                <a:solidFill>
                  <a:schemeClr val="accent3">
                    <a:lumMod val="50000"/>
                  </a:schemeClr>
                </a:solidFill>
                <a:effectLst/>
                <a:uLnTx/>
                <a:uFillTx/>
                <a:latin typeface="Century Gothic" panose="020F0302020204030204"/>
                <a:ea typeface="+mn-ea"/>
                <a:cs typeface="Times New Roman" panose="02020603050405020304" pitchFamily="18" charset="0"/>
              </a:rPr>
              <a:t>like scope to charge levy twice</a:t>
            </a:r>
            <a:r>
              <a:rPr kumimoji="0" lang="en-GB" sz="100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Director, Trading Company, Whole of the UK</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20CA39F3-48D7-0D49-640A-63FE6A1906FD}"/>
              </a:ext>
            </a:extLst>
          </p:cNvPr>
          <p:cNvSpPr/>
          <p:nvPr/>
        </p:nvSpPr>
        <p:spPr>
          <a:xfrm>
            <a:off x="9049305" y="4037791"/>
            <a:ext cx="2749118" cy="1954636"/>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effectLst/>
                <a:latin typeface="+mj-lt"/>
                <a:ea typeface="Calibri" panose="020F0502020204030204" pitchFamily="34" charset="0"/>
                <a:cs typeface="Times New Roman" panose="02020603050405020304" pitchFamily="18" charset="0"/>
              </a:rPr>
              <a:t>Reasons respondents supported some / all of the proposed changes</a:t>
            </a:r>
            <a:endParaRPr kumimoji="0" lang="en-GB" sz="1100" b="1" i="0" u="none" strike="noStrike" kern="1200" cap="none" spc="0" normalizeH="0" baseline="0" noProof="0" dirty="0">
              <a:ln>
                <a:noFill/>
              </a:ln>
              <a:solidFill>
                <a:prstClr val="black"/>
              </a:solidFill>
              <a:effectLst/>
              <a:uLnTx/>
              <a:uFillTx/>
              <a:latin typeface="Century Gothic" panose="020F0302020204030204"/>
              <a:ea typeface="Calibri" panose="020F0502020204030204" pitchFamily="34" charset="0"/>
              <a:cs typeface="Times New Roman" panose="02020603050405020304" pitchFamily="18" charset="0"/>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See the benefits of a simpler system</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Levy rise is necessary for Seafish and is overdue </a:t>
            </a: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latin typeface="Century Gothic" panose="020F0302020204030204"/>
                <a:cs typeface="Times New Roman" panose="02020603050405020304" pitchFamily="18" charset="0"/>
              </a:rPr>
              <a:t>Inflationary adjustment avoids sporadic changes</a:t>
            </a:r>
            <a:endPar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a:t>
            </a:r>
            <a:r>
              <a:rPr kumimoji="0" lang="en-GB" sz="105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I support inflation-linked rate increases, </a:t>
            </a:r>
            <a:r>
              <a:rPr kumimoji="0" lang="en-GB" sz="1050" b="1" i="1" u="none" strike="noStrike" kern="1200" cap="none" spc="0" normalizeH="0" baseline="0" noProof="0" dirty="0">
                <a:ln>
                  <a:noFill/>
                </a:ln>
                <a:solidFill>
                  <a:schemeClr val="accent4">
                    <a:lumMod val="50000"/>
                  </a:schemeClr>
                </a:solidFill>
                <a:effectLst/>
                <a:uLnTx/>
                <a:uFillTx/>
                <a:latin typeface="Century Gothic" panose="020F0302020204030204"/>
                <a:ea typeface="+mn-ea"/>
                <a:cs typeface="Times New Roman" panose="02020603050405020304" pitchFamily="18" charset="0"/>
              </a:rPr>
              <a:t>they make sense and stop shock loading </a:t>
            </a:r>
            <a:r>
              <a:rPr kumimoji="0" lang="en-GB" sz="1050" b="0" i="1"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the system at a later date”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F0302020204030204"/>
                <a:ea typeface="+mn-ea"/>
                <a:cs typeface="Times New Roman" panose="02020603050405020304" pitchFamily="18" charset="0"/>
              </a:rPr>
              <a:t>Director, Catching Company, S. E. England</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DE13FDD0-AAD0-4A05-92AD-FB78AFB20CC8}"/>
              </a:ext>
            </a:extLst>
          </p:cNvPr>
          <p:cNvSpPr txBox="1"/>
          <p:nvPr/>
        </p:nvSpPr>
        <p:spPr>
          <a:xfrm>
            <a:off x="472490" y="1243274"/>
            <a:ext cx="6094520" cy="307777"/>
          </a:xfrm>
          <a:prstGeom prst="rect">
            <a:avLst/>
          </a:prstGeom>
          <a:noFill/>
        </p:spPr>
        <p:txBody>
          <a:bodyPr wrap="square">
            <a:spAutoFit/>
          </a:bodyPr>
          <a:lstStyle/>
          <a:p>
            <a:r>
              <a:rPr lang="en-GB" sz="1400" b="1" dirty="0">
                <a:solidFill>
                  <a:schemeClr val="tx1"/>
                </a:solidFill>
                <a:effectLst/>
                <a:latin typeface="+mj-lt"/>
                <a:ea typeface="Calibri" panose="020F0502020204030204" pitchFamily="34" charset="0"/>
                <a:cs typeface="Times New Roman" panose="02020603050405020304" pitchFamily="18" charset="0"/>
              </a:rPr>
              <a:t>Reasons given by respondents who said they do not support…</a:t>
            </a:r>
            <a:endParaRPr lang="en-GB" sz="1400" b="1" dirty="0">
              <a:solidFill>
                <a:schemeClr val="tx1"/>
              </a:solidFill>
              <a:latin typeface="+mj-lt"/>
            </a:endParaRPr>
          </a:p>
        </p:txBody>
      </p:sp>
    </p:spTree>
    <p:extLst>
      <p:ext uri="{BB962C8B-B14F-4D97-AF65-F5344CB8AC3E}">
        <p14:creationId xmlns:p14="http://schemas.microsoft.com/office/powerpoint/2010/main" val="279425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52C7-0452-0717-3DA7-05E459BE366A}"/>
              </a:ext>
            </a:extLst>
          </p:cNvPr>
          <p:cNvSpPr>
            <a:spLocks noGrp="1"/>
          </p:cNvSpPr>
          <p:nvPr>
            <p:ph type="title"/>
          </p:nvPr>
        </p:nvSpPr>
        <p:spPr/>
        <p:txBody>
          <a:bodyPr>
            <a:normAutofit fontScale="90000"/>
          </a:bodyPr>
          <a:lstStyle/>
          <a:p>
            <a:r>
              <a:rPr kumimoji="0" lang="en-GB" sz="20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Q10: </a:t>
            </a:r>
            <a:r>
              <a:rPr kumimoji="0" lang="en-GB" sz="2000" b="1" i="0" u="none" strike="noStrike" kern="1200" cap="none" spc="300" normalizeH="0" baseline="0" noProof="0" dirty="0">
                <a:ln>
                  <a:noFill/>
                </a:ln>
                <a:solidFill>
                  <a:schemeClr val="tx2"/>
                </a:solidFill>
                <a:effectLst/>
                <a:uLnTx/>
                <a:uFillTx/>
                <a:latin typeface="Century Gothic" panose="020B0502020202020204" pitchFamily="34" charset="0"/>
                <a:ea typeface="+mn-ea"/>
                <a:cs typeface="+mn-cs"/>
              </a:rPr>
              <a:t>Are there any species you think should be included in the levy which are not included in the proposed changes? </a:t>
            </a:r>
            <a:endParaRPr lang="en-GB" dirty="0"/>
          </a:p>
        </p:txBody>
      </p:sp>
      <p:sp>
        <p:nvSpPr>
          <p:cNvPr id="5" name="Text Placeholder 4">
            <a:extLst>
              <a:ext uri="{FF2B5EF4-FFF2-40B4-BE49-F238E27FC236}">
                <a16:creationId xmlns:a16="http://schemas.microsoft.com/office/drawing/2014/main" id="{E3292B2B-9207-9D29-48DA-3DE6CB1BDFAB}"/>
              </a:ext>
            </a:extLst>
          </p:cNvPr>
          <p:cNvSpPr>
            <a:spLocks noGrp="1"/>
          </p:cNvSpPr>
          <p:nvPr>
            <p:ph type="body" sz="quarter" idx="13"/>
          </p:nvPr>
        </p:nvSpPr>
        <p:spPr/>
        <p:txBody>
          <a:bodyPr/>
          <a:lstStyle/>
          <a:p>
            <a:r>
              <a:rPr lang="en-GB" dirty="0"/>
              <a:t>Proposed Changes - Species</a:t>
            </a:r>
          </a:p>
        </p:txBody>
      </p:sp>
      <p:sp>
        <p:nvSpPr>
          <p:cNvPr id="6" name="Rectangle 5">
            <a:extLst>
              <a:ext uri="{FF2B5EF4-FFF2-40B4-BE49-F238E27FC236}">
                <a16:creationId xmlns:a16="http://schemas.microsoft.com/office/drawing/2014/main" id="{452DA124-D5B4-2B71-1BD1-E573C5A54E5C}"/>
              </a:ext>
            </a:extLst>
          </p:cNvPr>
          <p:cNvSpPr/>
          <p:nvPr/>
        </p:nvSpPr>
        <p:spPr>
          <a:xfrm>
            <a:off x="706244" y="1923896"/>
            <a:ext cx="10779512" cy="2562670"/>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67% </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of question respondents suggested salmon should be included in the levy. Salmon was viewed as benefiting from Seafish’s promotion of fish without contributing, and also due to salmon spending time in salt water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Respondents also acknowledged the difficulty of bringing salmon into the levy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7" name="Rectangle 6">
            <a:extLst>
              <a:ext uri="{FF2B5EF4-FFF2-40B4-BE49-F238E27FC236}">
                <a16:creationId xmlns:a16="http://schemas.microsoft.com/office/drawing/2014/main" id="{DEE42EC0-97BD-27F9-BE56-ADE4EA1DE034}"/>
              </a:ext>
            </a:extLst>
          </p:cNvPr>
          <p:cNvSpPr/>
          <p:nvPr/>
        </p:nvSpPr>
        <p:spPr>
          <a:xfrm>
            <a:off x="706244" y="1371910"/>
            <a:ext cx="10779512" cy="55198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A3F83"/>
                </a:solidFill>
                <a:effectLst/>
                <a:uLnTx/>
                <a:uFillTx/>
                <a:latin typeface="Century Gothic" panose="020F0302020204030204"/>
                <a:ea typeface="+mn-ea"/>
                <a:cs typeface="+mn-cs"/>
              </a:rPr>
              <a:t>Salmon was the most common response for a species that should be included in the levy</a:t>
            </a:r>
          </a:p>
        </p:txBody>
      </p:sp>
      <p:sp>
        <p:nvSpPr>
          <p:cNvPr id="10" name="TextBox 9">
            <a:extLst>
              <a:ext uri="{FF2B5EF4-FFF2-40B4-BE49-F238E27FC236}">
                <a16:creationId xmlns:a16="http://schemas.microsoft.com/office/drawing/2014/main" id="{217DEED4-7082-5D96-A0B1-1DB42513B572}"/>
              </a:ext>
            </a:extLst>
          </p:cNvPr>
          <p:cNvSpPr txBox="1"/>
          <p:nvPr/>
        </p:nvSpPr>
        <p:spPr>
          <a:xfrm>
            <a:off x="878310" y="2475880"/>
            <a:ext cx="4778222" cy="7617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“Of course, always and forever, salmon - its utterly absurd for it not to be subject to the levy. </a:t>
            </a:r>
            <a:r>
              <a:rPr kumimoji="0" lang="en-GB" sz="1100" b="1" i="1" u="none" strike="noStrike" kern="1200" cap="none" spc="0" normalizeH="0" baseline="0" noProof="0" dirty="0">
                <a:ln>
                  <a:noFill/>
                </a:ln>
                <a:solidFill>
                  <a:srgbClr val="1A3F83"/>
                </a:solidFill>
                <a:effectLst/>
                <a:uLnTx/>
                <a:uFillTx/>
                <a:latin typeface="Century Gothic" panose="020F0302020204030204"/>
                <a:ea typeface="+mn-ea"/>
                <a:cs typeface="+mn-cs"/>
              </a:rPr>
              <a:t>It free rides massively on the wider seafood positive messages</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Aquaculture Organisation, Wales</a:t>
            </a:r>
          </a:p>
        </p:txBody>
      </p:sp>
      <p:sp>
        <p:nvSpPr>
          <p:cNvPr id="12" name="TextBox 11">
            <a:extLst>
              <a:ext uri="{FF2B5EF4-FFF2-40B4-BE49-F238E27FC236}">
                <a16:creationId xmlns:a16="http://schemas.microsoft.com/office/drawing/2014/main" id="{9B075579-8D24-DB1A-5632-2CAEC1D7458E}"/>
              </a:ext>
            </a:extLst>
          </p:cNvPr>
          <p:cNvSpPr txBox="1"/>
          <p:nvPr/>
        </p:nvSpPr>
        <p:spPr>
          <a:xfrm>
            <a:off x="6535470" y="2475880"/>
            <a:ext cx="4778223" cy="9310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“There surely must be a way that the farming of all salmon can amended within the fisheries act as it no longer is applicable. </a:t>
            </a:r>
            <a:r>
              <a:rPr kumimoji="0" lang="en-GB" sz="1100" b="1" i="1" u="none" strike="noStrike" kern="1200" cap="none" spc="0" normalizeH="0" baseline="0" noProof="0" dirty="0">
                <a:ln>
                  <a:noFill/>
                </a:ln>
                <a:solidFill>
                  <a:srgbClr val="1A3F83"/>
                </a:solidFill>
                <a:effectLst/>
                <a:uLnTx/>
                <a:uFillTx/>
                <a:latin typeface="Century Gothic" panose="020F0302020204030204"/>
                <a:ea typeface="+mn-ea"/>
                <a:cs typeface="+mn-cs"/>
              </a:rPr>
              <a:t>They are not migrating and often spending more time in salt water then fresh</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rPr>
              <a:t>Senior Manager, Education/Research Organisation, Wales</a:t>
            </a:r>
          </a:p>
        </p:txBody>
      </p:sp>
      <p:sp>
        <p:nvSpPr>
          <p:cNvPr id="14" name="TextBox 13">
            <a:extLst>
              <a:ext uri="{FF2B5EF4-FFF2-40B4-BE49-F238E27FC236}">
                <a16:creationId xmlns:a16="http://schemas.microsoft.com/office/drawing/2014/main" id="{F16A0F43-3803-1F0D-A2CB-CB88477831AC}"/>
              </a:ext>
            </a:extLst>
          </p:cNvPr>
          <p:cNvSpPr txBox="1"/>
          <p:nvPr/>
        </p:nvSpPr>
        <p:spPr>
          <a:xfrm>
            <a:off x="974730" y="3804887"/>
            <a:ext cx="10242541" cy="5924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“Salmon. </a:t>
            </a:r>
            <a:r>
              <a:rPr kumimoji="0" lang="en-GB" sz="1100" b="1" i="1" u="none" strike="noStrike" kern="1200" cap="none" spc="0" normalizeH="0" baseline="0" noProof="0" dirty="0">
                <a:ln>
                  <a:noFill/>
                </a:ln>
                <a:solidFill>
                  <a:srgbClr val="1A3F83"/>
                </a:solidFill>
                <a:effectLst/>
                <a:uLnTx/>
                <a:uFillTx/>
                <a:latin typeface="Century Gothic" panose="020F0302020204030204"/>
                <a:ea typeface="+mn-ea"/>
                <a:cs typeface="+mn-cs"/>
              </a:rPr>
              <a:t>But it is understood that their no chance whatsoever of Salmon industry here in Scotland coming under and paying levy to Seafish</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It is well known in industry circles that Scottish Government would not agree to that”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Catching Organisation, Scotland</a:t>
            </a:r>
          </a:p>
        </p:txBody>
      </p:sp>
      <p:sp>
        <p:nvSpPr>
          <p:cNvPr id="15" name="Rectangle 14">
            <a:extLst>
              <a:ext uri="{FF2B5EF4-FFF2-40B4-BE49-F238E27FC236}">
                <a16:creationId xmlns:a16="http://schemas.microsoft.com/office/drawing/2014/main" id="{FC6A7D67-89FA-D008-B37B-E02A3998F5EB}"/>
              </a:ext>
            </a:extLst>
          </p:cNvPr>
          <p:cNvSpPr/>
          <p:nvPr/>
        </p:nvSpPr>
        <p:spPr>
          <a:xfrm>
            <a:off x="706244" y="4644155"/>
            <a:ext cx="5389756" cy="342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EBCD2"/>
                </a:solidFill>
                <a:effectLst/>
                <a:uLnTx/>
                <a:uFillTx/>
                <a:latin typeface="Century Gothic" panose="020F0302020204030204"/>
                <a:ea typeface="+mn-ea"/>
                <a:cs typeface="+mn-cs"/>
              </a:rPr>
              <a:t>31% of question respondents also pushed for other freshwater species including trout to be part of the levy</a:t>
            </a:r>
          </a:p>
        </p:txBody>
      </p:sp>
      <p:sp>
        <p:nvSpPr>
          <p:cNvPr id="16" name="TextBox 15">
            <a:extLst>
              <a:ext uri="{FF2B5EF4-FFF2-40B4-BE49-F238E27FC236}">
                <a16:creationId xmlns:a16="http://schemas.microsoft.com/office/drawing/2014/main" id="{6494B35F-47C5-5DAD-7AA9-B0D79E2D6506}"/>
              </a:ext>
            </a:extLst>
          </p:cNvPr>
          <p:cNvSpPr txBox="1"/>
          <p:nvPr/>
        </p:nvSpPr>
        <p:spPr>
          <a:xfrm>
            <a:off x="706244" y="5141023"/>
            <a:ext cx="5389756" cy="7617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n-GB" sz="1100" b="1" i="1" u="none" strike="noStrike" kern="1200" cap="none" spc="0" normalizeH="0" baseline="0" noProof="0" dirty="0">
                <a:ln>
                  <a:noFill/>
                </a:ln>
                <a:solidFill>
                  <a:srgbClr val="3EBCD2"/>
                </a:solidFill>
                <a:effectLst/>
                <a:uLnTx/>
                <a:uFillTx/>
                <a:latin typeface="Century Gothic" panose="020F0302020204030204"/>
                <a:ea typeface="+mn-ea"/>
                <a:cs typeface="+mn-cs"/>
              </a:rPr>
              <a:t>You should be pursuing change in the legislation for trout and salmon</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It seems you feel this is to great a challenge to push....just because the challenge is hard doesn't mean you should give up before you have tried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Catching Organisation, S.W. England</a:t>
            </a:r>
          </a:p>
        </p:txBody>
      </p:sp>
      <p:sp>
        <p:nvSpPr>
          <p:cNvPr id="17" name="Rectangle 16">
            <a:extLst>
              <a:ext uri="{FF2B5EF4-FFF2-40B4-BE49-F238E27FC236}">
                <a16:creationId xmlns:a16="http://schemas.microsoft.com/office/drawing/2014/main" id="{33D574B7-0574-97C6-A8C0-4A0A500CF9FF}"/>
              </a:ext>
            </a:extLst>
          </p:cNvPr>
          <p:cNvSpPr/>
          <p:nvPr/>
        </p:nvSpPr>
        <p:spPr>
          <a:xfrm>
            <a:off x="6766176" y="4644155"/>
            <a:ext cx="4049404" cy="342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entury Gothic" panose="020F0302020204030204"/>
                <a:ea typeface="+mn-ea"/>
                <a:cs typeface="+mn-cs"/>
              </a:rPr>
              <a:t>Specific other species mentioned included:</a:t>
            </a:r>
          </a:p>
        </p:txBody>
      </p:sp>
      <p:sp>
        <p:nvSpPr>
          <p:cNvPr id="18" name="TextBox 17">
            <a:extLst>
              <a:ext uri="{FF2B5EF4-FFF2-40B4-BE49-F238E27FC236}">
                <a16:creationId xmlns:a16="http://schemas.microsoft.com/office/drawing/2014/main" id="{F149A8BC-EDA4-37F8-DB52-68DC9FDF5FF2}"/>
              </a:ext>
            </a:extLst>
          </p:cNvPr>
          <p:cNvSpPr txBox="1"/>
          <p:nvPr/>
        </p:nvSpPr>
        <p:spPr>
          <a:xfrm>
            <a:off x="6766175" y="5141941"/>
            <a:ext cx="1853717" cy="523220"/>
          </a:xfrm>
          <a:prstGeom prst="rect">
            <a:avLst/>
          </a:prstGeom>
          <a:noFill/>
        </p:spPr>
        <p:txBody>
          <a:bodyPr wrap="square" numCol="1" anchor="ctr">
            <a:spAutoFit/>
          </a:bodyPr>
          <a:lstStyle/>
          <a:p>
            <a:pPr marL="171450" marR="0" lvl="0" indent="-171450" algn="l" defTabSz="914400" rtl="0" eaLnBrk="1" fontAlgn="auto" latinLnBrk="0" hangingPunct="1">
              <a:lnSpc>
                <a:spcPct val="100000"/>
              </a:lnSpc>
              <a:spcBef>
                <a:spcPts val="0"/>
              </a:spcBef>
              <a:spcAft>
                <a:spcPts val="0"/>
              </a:spcAft>
              <a:buClr>
                <a:srgbClr val="7030A0"/>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Basa/ Pangasius</a:t>
            </a:r>
          </a:p>
          <a:p>
            <a:pPr marL="171450" marR="0" lvl="0" indent="-171450" algn="l" defTabSz="914400" rtl="0" eaLnBrk="1" fontAlgn="auto" latinLnBrk="0" hangingPunct="1">
              <a:lnSpc>
                <a:spcPct val="100000"/>
              </a:lnSpc>
              <a:spcBef>
                <a:spcPts val="0"/>
              </a:spcBef>
              <a:spcAft>
                <a:spcPts val="0"/>
              </a:spcAft>
              <a:buClr>
                <a:srgbClr val="7030A0"/>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Trout</a:t>
            </a:r>
          </a:p>
        </p:txBody>
      </p:sp>
      <p:sp>
        <p:nvSpPr>
          <p:cNvPr id="13" name="TextBox 12">
            <a:extLst>
              <a:ext uri="{FF2B5EF4-FFF2-40B4-BE49-F238E27FC236}">
                <a16:creationId xmlns:a16="http://schemas.microsoft.com/office/drawing/2014/main" id="{4E89A367-73F4-B233-366C-F21D0D3BCF60}"/>
              </a:ext>
            </a:extLst>
          </p:cNvPr>
          <p:cNvSpPr txBox="1"/>
          <p:nvPr/>
        </p:nvSpPr>
        <p:spPr>
          <a:xfrm>
            <a:off x="1195969" y="6165285"/>
            <a:ext cx="609414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Q10</a:t>
            </a:r>
          </a:p>
        </p:txBody>
      </p:sp>
      <p:sp>
        <p:nvSpPr>
          <p:cNvPr id="4" name="TextBox 3">
            <a:extLst>
              <a:ext uri="{FF2B5EF4-FFF2-40B4-BE49-F238E27FC236}">
                <a16:creationId xmlns:a16="http://schemas.microsoft.com/office/drawing/2014/main" id="{A17C8E94-B048-3CB1-BD9A-2CEE60E18252}"/>
              </a:ext>
            </a:extLst>
          </p:cNvPr>
          <p:cNvSpPr txBox="1"/>
          <p:nvPr/>
        </p:nvSpPr>
        <p:spPr>
          <a:xfrm>
            <a:off x="8475977" y="5141941"/>
            <a:ext cx="2339603" cy="52322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7030A0"/>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Tilapia</a:t>
            </a:r>
          </a:p>
          <a:p>
            <a:pPr marL="171450" marR="0" lvl="0" indent="-171450" algn="l" defTabSz="914400" rtl="0" eaLnBrk="1" fontAlgn="auto" latinLnBrk="0" hangingPunct="1">
              <a:lnSpc>
                <a:spcPct val="100000"/>
              </a:lnSpc>
              <a:spcBef>
                <a:spcPts val="0"/>
              </a:spcBef>
              <a:spcAft>
                <a:spcPts val="0"/>
              </a:spcAft>
              <a:buClr>
                <a:srgbClr val="7030A0"/>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Warm Water Prawn</a:t>
            </a:r>
          </a:p>
        </p:txBody>
      </p:sp>
    </p:spTree>
    <p:extLst>
      <p:ext uri="{BB962C8B-B14F-4D97-AF65-F5344CB8AC3E}">
        <p14:creationId xmlns:p14="http://schemas.microsoft.com/office/powerpoint/2010/main" val="242162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F1941-A87C-2751-19A3-446E8A10E97E}"/>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Q11: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How would you describe your level of support for each of the following proposed changes to levy administration?</a:t>
            </a:r>
            <a:endParaRPr lang="en-GB" dirty="0"/>
          </a:p>
        </p:txBody>
      </p:sp>
      <p:sp>
        <p:nvSpPr>
          <p:cNvPr id="8" name="Text Placeholder 7">
            <a:extLst>
              <a:ext uri="{FF2B5EF4-FFF2-40B4-BE49-F238E27FC236}">
                <a16:creationId xmlns:a16="http://schemas.microsoft.com/office/drawing/2014/main" id="{F3A8ECF3-7130-9EEB-9E19-617DCBD1A593}"/>
              </a:ext>
            </a:extLst>
          </p:cNvPr>
          <p:cNvSpPr>
            <a:spLocks noGrp="1"/>
          </p:cNvSpPr>
          <p:nvPr>
            <p:ph type="body" sz="quarter" idx="13"/>
          </p:nvPr>
        </p:nvSpPr>
        <p:spPr/>
        <p:txBody>
          <a:bodyPr/>
          <a:lstStyle/>
          <a:p>
            <a:r>
              <a:rPr lang="en-GB" dirty="0"/>
              <a:t>Administration Changes - Support</a:t>
            </a:r>
          </a:p>
        </p:txBody>
      </p:sp>
      <p:graphicFrame>
        <p:nvGraphicFramePr>
          <p:cNvPr id="2" name="Chart 1" descr="Bar chart showing spilt of responses by three categories:&#10;1. Extremely supportive / supportive&#10;2. Neutral&#10;3. Unsupportive / Extremely Unsupportive">
            <a:extLst>
              <a:ext uri="{FF2B5EF4-FFF2-40B4-BE49-F238E27FC236}">
                <a16:creationId xmlns:a16="http://schemas.microsoft.com/office/drawing/2014/main" id="{698272E9-39A7-7212-A09F-76648741BCD9}"/>
              </a:ext>
            </a:extLst>
          </p:cNvPr>
          <p:cNvGraphicFramePr/>
          <p:nvPr>
            <p:extLst>
              <p:ext uri="{D42A27DB-BD31-4B8C-83A1-F6EECF244321}">
                <p14:modId xmlns:p14="http://schemas.microsoft.com/office/powerpoint/2010/main" val="1102057838"/>
              </p:ext>
            </p:extLst>
          </p:nvPr>
        </p:nvGraphicFramePr>
        <p:xfrm>
          <a:off x="3144644" y="1391740"/>
          <a:ext cx="4555529" cy="3774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F1D35DBB-817A-CF22-2AAF-1678A3C43192}"/>
              </a:ext>
            </a:extLst>
          </p:cNvPr>
          <p:cNvGraphicFramePr>
            <a:graphicFrameLocks noGrp="1"/>
          </p:cNvGraphicFramePr>
          <p:nvPr>
            <p:extLst>
              <p:ext uri="{D42A27DB-BD31-4B8C-83A1-F6EECF244321}">
                <p14:modId xmlns:p14="http://schemas.microsoft.com/office/powerpoint/2010/main" val="591794168"/>
              </p:ext>
            </p:extLst>
          </p:nvPr>
        </p:nvGraphicFramePr>
        <p:xfrm>
          <a:off x="417526" y="1532299"/>
          <a:ext cx="2727118" cy="3261642"/>
        </p:xfrm>
        <a:graphic>
          <a:graphicData uri="http://schemas.openxmlformats.org/drawingml/2006/table">
            <a:tbl>
              <a:tblPr firstRow="1">
                <a:tableStyleId>{5C22544A-7EE6-4342-B048-85BDC9FD1C3A}</a:tableStyleId>
              </a:tblPr>
              <a:tblGrid>
                <a:gridCol w="2727118">
                  <a:extLst>
                    <a:ext uri="{9D8B030D-6E8A-4147-A177-3AD203B41FA5}">
                      <a16:colId xmlns:a16="http://schemas.microsoft.com/office/drawing/2014/main" val="2935222616"/>
                    </a:ext>
                  </a:extLst>
                </a:gridCol>
              </a:tblGrid>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Make and submit returns online</a:t>
                      </a:r>
                    </a:p>
                  </a:txBody>
                  <a:tcPr marL="9525" marR="9525" marT="9525" marB="0" anchor="ctr">
                    <a:noFill/>
                  </a:tcPr>
                </a:tc>
                <a:extLst>
                  <a:ext uri="{0D108BD9-81ED-4DB2-BD59-A6C34878D82A}">
                    <a16:rowId xmlns:a16="http://schemas.microsoft.com/office/drawing/2014/main" val="3510160411"/>
                  </a:ext>
                </a:extLst>
              </a:tr>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All importers/wholesalers are required to comply </a:t>
                      </a:r>
                    </a:p>
                  </a:txBody>
                  <a:tcPr marL="9525" marR="9525" marT="9525" marB="0" anchor="ctr">
                    <a:noFill/>
                  </a:tcPr>
                </a:tc>
                <a:extLst>
                  <a:ext uri="{0D108BD9-81ED-4DB2-BD59-A6C34878D82A}">
                    <a16:rowId xmlns:a16="http://schemas.microsoft.com/office/drawing/2014/main" val="1966254792"/>
                  </a:ext>
                </a:extLst>
              </a:tr>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Levy is due on all seafood domestically landed into the UK</a:t>
                      </a:r>
                    </a:p>
                  </a:txBody>
                  <a:tcPr marL="9525" marR="9525" marT="9525" marB="0" anchor="ctr">
                    <a:noFill/>
                  </a:tcPr>
                </a:tc>
                <a:extLst>
                  <a:ext uri="{0D108BD9-81ED-4DB2-BD59-A6C34878D82A}">
                    <a16:rowId xmlns:a16="http://schemas.microsoft.com/office/drawing/2014/main" val="3907416978"/>
                  </a:ext>
                </a:extLst>
              </a:tr>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Amend the definition of "wholesale merchant" </a:t>
                      </a:r>
                    </a:p>
                  </a:txBody>
                  <a:tcPr marL="9525" marR="9525" marT="9525" marB="0" anchor="ctr">
                    <a:noFill/>
                  </a:tcPr>
                </a:tc>
                <a:extLst>
                  <a:ext uri="{0D108BD9-81ED-4DB2-BD59-A6C34878D82A}">
                    <a16:rowId xmlns:a16="http://schemas.microsoft.com/office/drawing/2014/main" val="1418591362"/>
                  </a:ext>
                </a:extLst>
              </a:tr>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Implement a de minimis threshold</a:t>
                      </a:r>
                    </a:p>
                  </a:txBody>
                  <a:tcPr marL="9525" marR="9525" marT="9525" marB="0" anchor="ctr">
                    <a:noFill/>
                  </a:tcPr>
                </a:tc>
                <a:extLst>
                  <a:ext uri="{0D108BD9-81ED-4DB2-BD59-A6C34878D82A}">
                    <a16:rowId xmlns:a16="http://schemas.microsoft.com/office/drawing/2014/main" val="2610584554"/>
                  </a:ext>
                </a:extLst>
              </a:tr>
              <a:tr h="543607">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List the individual species on which levy is due and their country of origin </a:t>
                      </a:r>
                    </a:p>
                  </a:txBody>
                  <a:tcPr marL="9525" marR="9525" marT="9525" marB="0" anchor="ctr">
                    <a:noFill/>
                  </a:tcPr>
                </a:tc>
                <a:extLst>
                  <a:ext uri="{0D108BD9-81ED-4DB2-BD59-A6C34878D82A}">
                    <a16:rowId xmlns:a16="http://schemas.microsoft.com/office/drawing/2014/main" val="2930950195"/>
                  </a:ext>
                </a:extLst>
              </a:tr>
            </a:tbl>
          </a:graphicData>
        </a:graphic>
      </p:graphicFrame>
      <p:sp>
        <p:nvSpPr>
          <p:cNvPr id="5" name="Rectangle 4">
            <a:extLst>
              <a:ext uri="{FF2B5EF4-FFF2-40B4-BE49-F238E27FC236}">
                <a16:creationId xmlns:a16="http://schemas.microsoft.com/office/drawing/2014/main" id="{FE4542C6-59B4-8AA8-0B4C-725DB47FEC7D}"/>
              </a:ext>
            </a:extLst>
          </p:cNvPr>
          <p:cNvSpPr/>
          <p:nvPr/>
        </p:nvSpPr>
        <p:spPr>
          <a:xfrm>
            <a:off x="7953153" y="1588653"/>
            <a:ext cx="3880130" cy="106325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Online returns was </a:t>
            </a: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equally popular among organisations of all sizes </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 Micro (</a:t>
            </a:r>
            <a:r>
              <a:rPr lang="en-GB" sz="1400" dirty="0">
                <a:solidFill>
                  <a:prstClr val="black"/>
                </a:solidFill>
                <a:latin typeface="Century Gothic" panose="020F0302020204030204"/>
              </a:rPr>
              <a:t>74</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 support), SME (</a:t>
            </a:r>
            <a:r>
              <a:rPr lang="en-GB" sz="1400" dirty="0">
                <a:solidFill>
                  <a:prstClr val="black"/>
                </a:solidFill>
                <a:latin typeface="Century Gothic" panose="020F0302020204030204"/>
              </a:rPr>
              <a:t>73</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 and Large (79%)</a:t>
            </a:r>
          </a:p>
        </p:txBody>
      </p:sp>
      <p:sp>
        <p:nvSpPr>
          <p:cNvPr id="9" name="Rectangle 8">
            <a:extLst>
              <a:ext uri="{FF2B5EF4-FFF2-40B4-BE49-F238E27FC236}">
                <a16:creationId xmlns:a16="http://schemas.microsoft.com/office/drawing/2014/main" id="{69A94CB9-0E76-1935-B024-637F138F793B}"/>
              </a:ext>
            </a:extLst>
          </p:cNvPr>
          <p:cNvSpPr/>
          <p:nvPr/>
        </p:nvSpPr>
        <p:spPr>
          <a:xfrm>
            <a:off x="7953153" y="4488366"/>
            <a:ext cx="3880130" cy="106325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SMEs</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 </a:t>
            </a:r>
            <a:r>
              <a:rPr lang="en-GB" sz="1400" dirty="0">
                <a:solidFill>
                  <a:prstClr val="black"/>
                </a:solidFill>
                <a:latin typeface="Century Gothic" panose="020F0302020204030204"/>
              </a:rPr>
              <a:t>(37% unsupportive)</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 and </a:t>
            </a: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Importers/Exporters </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(36% unsupportive) were </a:t>
            </a:r>
            <a:r>
              <a:rPr lang="en-GB" sz="1400" dirty="0">
                <a:solidFill>
                  <a:prstClr val="black"/>
                </a:solidFill>
                <a:latin typeface="Century Gothic" panose="020F0302020204030204"/>
              </a:rPr>
              <a:t>more likely to not support the change to list out individual species</a:t>
            </a:r>
            <a:endPar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81F5AE53-435E-618D-064E-9AABCA7D4A16}"/>
              </a:ext>
            </a:extLst>
          </p:cNvPr>
          <p:cNvSpPr/>
          <p:nvPr/>
        </p:nvSpPr>
        <p:spPr>
          <a:xfrm>
            <a:off x="7953153" y="3019039"/>
            <a:ext cx="3880130" cy="106325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SMEs </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were most likely to not support a levy on all seafood domestically landed (37% unsupportive)</a:t>
            </a:r>
          </a:p>
        </p:txBody>
      </p:sp>
      <p:sp>
        <p:nvSpPr>
          <p:cNvPr id="11" name="Rectangle 10">
            <a:extLst>
              <a:ext uri="{FF2B5EF4-FFF2-40B4-BE49-F238E27FC236}">
                <a16:creationId xmlns:a16="http://schemas.microsoft.com/office/drawing/2014/main" id="{AABCCE2F-B918-B248-F787-944EDFA17E96}"/>
              </a:ext>
              <a:ext uri="{C183D7F6-B498-43B3-948B-1728B52AA6E4}">
                <adec:decorative xmlns:adec="http://schemas.microsoft.com/office/drawing/2017/decorative" val="1"/>
              </a:ext>
            </a:extLst>
          </p:cNvPr>
          <p:cNvSpPr/>
          <p:nvPr/>
        </p:nvSpPr>
        <p:spPr>
          <a:xfrm>
            <a:off x="7073371" y="1639760"/>
            <a:ext cx="373822" cy="316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3" name="Connector: Elbow 12">
            <a:extLst>
              <a:ext uri="{FF2B5EF4-FFF2-40B4-BE49-F238E27FC236}">
                <a16:creationId xmlns:a16="http://schemas.microsoft.com/office/drawing/2014/main" id="{55F1973D-B571-6F05-C8B5-70AA1057C51F}"/>
              </a:ext>
              <a:ext uri="{C183D7F6-B498-43B3-948B-1728B52AA6E4}">
                <adec:decorative xmlns:adec="http://schemas.microsoft.com/office/drawing/2017/decorative" val="1"/>
              </a:ext>
            </a:extLst>
          </p:cNvPr>
          <p:cNvCxnSpPr>
            <a:stCxn id="11" idx="3"/>
            <a:endCxn id="5" idx="1"/>
          </p:cNvCxnSpPr>
          <p:nvPr/>
        </p:nvCxnSpPr>
        <p:spPr>
          <a:xfrm>
            <a:off x="7447193" y="1797936"/>
            <a:ext cx="505960" cy="322345"/>
          </a:xfrm>
          <a:prstGeom prst="bentConnector3">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63BEE8B-85CC-595C-C50D-1AE2A8B756D8}"/>
              </a:ext>
              <a:ext uri="{C183D7F6-B498-43B3-948B-1728B52AA6E4}">
                <adec:decorative xmlns:adec="http://schemas.microsoft.com/office/drawing/2017/decorative" val="1"/>
              </a:ext>
            </a:extLst>
          </p:cNvPr>
          <p:cNvSpPr/>
          <p:nvPr/>
        </p:nvSpPr>
        <p:spPr>
          <a:xfrm>
            <a:off x="7260283" y="2651909"/>
            <a:ext cx="186910" cy="436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16" name="Connector: Elbow 15">
            <a:extLst>
              <a:ext uri="{FF2B5EF4-FFF2-40B4-BE49-F238E27FC236}">
                <a16:creationId xmlns:a16="http://schemas.microsoft.com/office/drawing/2014/main" id="{52FECBBD-406D-2F81-75EF-FE5D1F4EAD98}"/>
              </a:ext>
              <a:ext uri="{C183D7F6-B498-43B3-948B-1728B52AA6E4}">
                <adec:decorative xmlns:adec="http://schemas.microsoft.com/office/drawing/2017/decorative" val="1"/>
              </a:ext>
            </a:extLst>
          </p:cNvPr>
          <p:cNvCxnSpPr>
            <a:cxnSpLocks/>
            <a:stCxn id="14" idx="3"/>
            <a:endCxn id="10" idx="1"/>
          </p:cNvCxnSpPr>
          <p:nvPr/>
        </p:nvCxnSpPr>
        <p:spPr>
          <a:xfrm>
            <a:off x="7447193" y="2870399"/>
            <a:ext cx="505960" cy="680268"/>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9289AA-DB93-DC56-8339-5E5CF2A94906}"/>
              </a:ext>
              <a:ext uri="{C183D7F6-B498-43B3-948B-1728B52AA6E4}">
                <adec:decorative xmlns:adec="http://schemas.microsoft.com/office/drawing/2017/decorative" val="1"/>
              </a:ext>
            </a:extLst>
          </p:cNvPr>
          <p:cNvSpPr/>
          <p:nvPr/>
        </p:nvSpPr>
        <p:spPr>
          <a:xfrm>
            <a:off x="7260281" y="4324301"/>
            <a:ext cx="186911" cy="389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cxnSp>
        <p:nvCxnSpPr>
          <p:cNvPr id="20" name="Connector: Elbow 19">
            <a:extLst>
              <a:ext uri="{FF2B5EF4-FFF2-40B4-BE49-F238E27FC236}">
                <a16:creationId xmlns:a16="http://schemas.microsoft.com/office/drawing/2014/main" id="{4AA008DB-16CF-C83D-636D-C9F27E0668CD}"/>
              </a:ext>
              <a:ext uri="{C183D7F6-B498-43B3-948B-1728B52AA6E4}">
                <adec:decorative xmlns:adec="http://schemas.microsoft.com/office/drawing/2017/decorative" val="1"/>
              </a:ext>
            </a:extLst>
          </p:cNvPr>
          <p:cNvCxnSpPr>
            <a:cxnSpLocks/>
            <a:stCxn id="18" idx="3"/>
            <a:endCxn id="9" idx="1"/>
          </p:cNvCxnSpPr>
          <p:nvPr/>
        </p:nvCxnSpPr>
        <p:spPr>
          <a:xfrm>
            <a:off x="7447192" y="4519274"/>
            <a:ext cx="505961" cy="500720"/>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532F628-7310-C0D4-8E37-29C4604A3552}"/>
              </a:ext>
            </a:extLst>
          </p:cNvPr>
          <p:cNvSpPr txBox="1">
            <a:spLocks noGrp="1"/>
          </p:cNvSpPr>
          <p:nvPr>
            <p:ph type="body" sz="quarter" idx="11"/>
          </p:nvPr>
        </p:nvSpPr>
        <p:spPr>
          <a:xfrm>
            <a:off x="1287463" y="6242765"/>
            <a:ext cx="5753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Q11</a:t>
            </a:r>
          </a:p>
        </p:txBody>
      </p:sp>
      <p:sp>
        <p:nvSpPr>
          <p:cNvPr id="7" name="Rectangle 6">
            <a:extLst>
              <a:ext uri="{FF2B5EF4-FFF2-40B4-BE49-F238E27FC236}">
                <a16:creationId xmlns:a16="http://schemas.microsoft.com/office/drawing/2014/main" id="{D6AA3CC4-5DFF-FBB8-FA75-36E19DFDA447}"/>
              </a:ext>
            </a:extLst>
          </p:cNvPr>
          <p:cNvSpPr/>
          <p:nvPr/>
        </p:nvSpPr>
        <p:spPr>
          <a:xfrm>
            <a:off x="3615180" y="5234817"/>
            <a:ext cx="3614456" cy="58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lumOff val="50000"/>
                  </a:schemeClr>
                </a:solidFill>
                <a:effectLst/>
                <a:uLnTx/>
                <a:uFillTx/>
                <a:latin typeface="Century Gothic" panose="020F0302020204030204"/>
                <a:ea typeface="+mn-ea"/>
                <a:cs typeface="+mn-cs"/>
              </a:rPr>
              <a:t>NB: </a:t>
            </a:r>
            <a:r>
              <a:rPr lang="en-GB" sz="1200" dirty="0">
                <a:solidFill>
                  <a:schemeClr val="tx1">
                    <a:lumMod val="50000"/>
                    <a:lumOff val="50000"/>
                  </a:schemeClr>
                </a:solidFill>
                <a:latin typeface="Century Gothic" panose="020F0302020204030204"/>
              </a:rPr>
              <a:t>9.4</a:t>
            </a:r>
            <a:r>
              <a:rPr kumimoji="0" lang="en-GB" sz="1200" b="0" i="0" u="none" strike="noStrike" kern="1200" cap="none" spc="0" normalizeH="0" baseline="0" noProof="0" dirty="0">
                <a:ln>
                  <a:noFill/>
                </a:ln>
                <a:solidFill>
                  <a:schemeClr val="tx1">
                    <a:lumMod val="50000"/>
                    <a:lumOff val="50000"/>
                  </a:schemeClr>
                </a:solidFill>
                <a:effectLst/>
                <a:uLnTx/>
                <a:uFillTx/>
                <a:latin typeface="Century Gothic" panose="020F0302020204030204"/>
                <a:ea typeface="+mn-ea"/>
                <a:cs typeface="+mn-cs"/>
              </a:rPr>
              <a:t>% of respondents stated that they were ‘extremely unsupportive’ of all proposals – this should be considered if sharing figures outside the context of this survey</a:t>
            </a:r>
          </a:p>
        </p:txBody>
      </p:sp>
      <p:sp>
        <p:nvSpPr>
          <p:cNvPr id="12" name="Rectangle 11">
            <a:extLst>
              <a:ext uri="{FF2B5EF4-FFF2-40B4-BE49-F238E27FC236}">
                <a16:creationId xmlns:a16="http://schemas.microsoft.com/office/drawing/2014/main" id="{7DAACB3D-C180-8C4D-B633-DAB1B35181F3}"/>
              </a:ext>
            </a:extLst>
          </p:cNvPr>
          <p:cNvSpPr/>
          <p:nvPr/>
        </p:nvSpPr>
        <p:spPr>
          <a:xfrm>
            <a:off x="7431240" y="6283205"/>
            <a:ext cx="4096945" cy="25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i="1" dirty="0">
                <a:solidFill>
                  <a:schemeClr val="tx1">
                    <a:lumMod val="50000"/>
                    <a:lumOff val="50000"/>
                  </a:schemeClr>
                </a:solidFill>
              </a:rPr>
              <a:t>Respondents who answered ‘Don’t Know’ or ‘Not Applicable’ were excluded</a:t>
            </a:r>
          </a:p>
        </p:txBody>
      </p:sp>
      <p:pic>
        <p:nvPicPr>
          <p:cNvPr id="15" name="Picture 14">
            <a:extLst>
              <a:ext uri="{FF2B5EF4-FFF2-40B4-BE49-F238E27FC236}">
                <a16:creationId xmlns:a16="http://schemas.microsoft.com/office/drawing/2014/main" id="{6F081586-2E97-5707-7484-0F4D67B653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4129" y="5163559"/>
            <a:ext cx="2714745" cy="551472"/>
          </a:xfrm>
          <a:prstGeom prst="rect">
            <a:avLst/>
          </a:prstGeom>
        </p:spPr>
      </p:pic>
    </p:spTree>
    <p:extLst>
      <p:ext uri="{BB962C8B-B14F-4D97-AF65-F5344CB8AC3E}">
        <p14:creationId xmlns:p14="http://schemas.microsoft.com/office/powerpoint/2010/main" val="422006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52C7-0452-0717-3DA7-05E459BE366A}"/>
              </a:ext>
            </a:extLst>
          </p:cNvPr>
          <p:cNvSpPr>
            <a:spLocks noGrp="1"/>
          </p:cNvSpPr>
          <p:nvPr>
            <p:ph type="title"/>
          </p:nvPr>
        </p:nvSpPr>
        <p:spPr/>
        <p:txBody>
          <a:bodyPr>
            <a:normAutofit fontScale="90000"/>
          </a:bodyPr>
          <a:lstStyle/>
          <a:p>
            <a:r>
              <a:rPr kumimoji="0" lang="en-GB" sz="20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Q12: </a:t>
            </a:r>
            <a:r>
              <a:rPr kumimoji="0" lang="en-GB" sz="2000" b="1" i="0" u="none" strike="noStrike" kern="1200" cap="none" spc="300" normalizeH="0" baseline="0" noProof="0" dirty="0">
                <a:ln>
                  <a:noFill/>
                </a:ln>
                <a:solidFill>
                  <a:schemeClr val="tx2"/>
                </a:solidFill>
                <a:effectLst/>
                <a:uLnTx/>
                <a:uFillTx/>
                <a:latin typeface="Century Gothic" panose="020B0502020202020204" pitchFamily="34" charset="0"/>
                <a:ea typeface="+mn-ea"/>
                <a:cs typeface="+mn-cs"/>
              </a:rPr>
              <a:t>Are there any other improvements that would make the levy system easier for you to comply with? </a:t>
            </a:r>
            <a:endParaRPr lang="en-GB" dirty="0"/>
          </a:p>
        </p:txBody>
      </p:sp>
      <p:sp>
        <p:nvSpPr>
          <p:cNvPr id="5" name="Text Placeholder 4">
            <a:extLst>
              <a:ext uri="{FF2B5EF4-FFF2-40B4-BE49-F238E27FC236}">
                <a16:creationId xmlns:a16="http://schemas.microsoft.com/office/drawing/2014/main" id="{E3292B2B-9207-9D29-48DA-3DE6CB1BDFAB}"/>
              </a:ext>
            </a:extLst>
          </p:cNvPr>
          <p:cNvSpPr>
            <a:spLocks noGrp="1"/>
          </p:cNvSpPr>
          <p:nvPr>
            <p:ph type="body" sz="quarter" idx="13"/>
          </p:nvPr>
        </p:nvSpPr>
        <p:spPr/>
        <p:txBody>
          <a:bodyPr/>
          <a:lstStyle/>
          <a:p>
            <a:r>
              <a:rPr lang="en-GB" dirty="0"/>
              <a:t>Administration Changes - Suggestions</a:t>
            </a:r>
          </a:p>
        </p:txBody>
      </p:sp>
      <p:sp>
        <p:nvSpPr>
          <p:cNvPr id="6" name="Rectangle 5">
            <a:extLst>
              <a:ext uri="{FF2B5EF4-FFF2-40B4-BE49-F238E27FC236}">
                <a16:creationId xmlns:a16="http://schemas.microsoft.com/office/drawing/2014/main" id="{52C73F0E-845A-4F11-4D31-F1D3F66381DB}"/>
              </a:ext>
            </a:extLst>
          </p:cNvPr>
          <p:cNvSpPr/>
          <p:nvPr/>
        </p:nvSpPr>
        <p:spPr>
          <a:xfrm>
            <a:off x="711200" y="2005361"/>
            <a:ext cx="5934927" cy="33182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54% of question respondents* did not require changes to the levy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“The levy system is </a:t>
            </a:r>
            <a:r>
              <a:rPr kumimoji="0" lang="en-GB" sz="1200" b="1" i="1" u="none" strike="noStrike" kern="1200" cap="none" spc="0" normalizeH="0" baseline="0" noProof="0" dirty="0">
                <a:ln>
                  <a:noFill/>
                </a:ln>
                <a:solidFill>
                  <a:srgbClr val="3EBCD2">
                    <a:lumMod val="50000"/>
                  </a:srgbClr>
                </a:solidFill>
                <a:effectLst/>
                <a:uLnTx/>
                <a:uFillTx/>
                <a:latin typeface="Century Gothic" panose="020F0302020204030204"/>
                <a:ea typeface="+mn-ea"/>
                <a:cs typeface="+mn-cs"/>
              </a:rPr>
              <a:t>relatively easy to comply with </a:t>
            </a: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at the moment”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Catching Organisation, Scotland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n-GB" sz="1200" b="1" i="1" u="none" strike="noStrike" kern="1200" cap="none" spc="0" normalizeH="0" baseline="0" noProof="0" dirty="0">
                <a:ln>
                  <a:noFill/>
                </a:ln>
                <a:solidFill>
                  <a:srgbClr val="3EBCD2">
                    <a:lumMod val="50000"/>
                  </a:srgbClr>
                </a:solidFill>
                <a:effectLst/>
                <a:uLnTx/>
                <a:uFillTx/>
                <a:latin typeface="Century Gothic" panose="020F0302020204030204"/>
                <a:ea typeface="+mn-ea"/>
                <a:cs typeface="+mn-cs"/>
              </a:rPr>
              <a:t>The system for logging is very simple as it is</a:t>
            </a: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 I feel the system that is already in place is easy enough to comply with so I have no input for making it better”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mn-cs"/>
              </a:rPr>
              <a:t>Senior Manager, Ports &amp; Markets Organisation, N.W. England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“Currently, </a:t>
            </a:r>
            <a:r>
              <a:rPr kumimoji="0" lang="en-GB" sz="1200" b="1" i="1" u="none" strike="noStrike" kern="1200" cap="none" spc="0" normalizeH="0" baseline="0" noProof="0" dirty="0">
                <a:ln>
                  <a:noFill/>
                </a:ln>
                <a:solidFill>
                  <a:srgbClr val="3EBCD2">
                    <a:lumMod val="50000"/>
                  </a:srgbClr>
                </a:solidFill>
                <a:effectLst/>
                <a:uLnTx/>
                <a:uFillTx/>
                <a:latin typeface="Century Gothic" panose="020F0302020204030204"/>
                <a:ea typeface="+mn-ea"/>
                <a:cs typeface="+mn-cs"/>
              </a:rPr>
              <a:t>we do our levy returns monthly via email. They are normally completed within 2-3 days of post period month end</a:t>
            </a:r>
            <a:r>
              <a:rPr kumimoji="0" lang="en-GB" sz="1200" b="0" i="1" u="none" strike="noStrike" kern="1200" cap="none" spc="0" normalizeH="0" baseline="0" noProof="0" dirty="0">
                <a:ln>
                  <a:noFill/>
                </a:ln>
                <a:solidFill>
                  <a:prstClr val="black"/>
                </a:solidFill>
                <a:effectLst/>
                <a:uLnTx/>
                <a:uFillTx/>
                <a:latin typeface="Century Gothic" panose="020F0302020204030204"/>
                <a:ea typeface="+mn-ea"/>
                <a:cs typeface="+mn-cs"/>
              </a:rPr>
              <a:t>, and this is a very efficient and effective process”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entury Gothic" panose="020F0302020204030204"/>
                <a:ea typeface="+mn-ea"/>
                <a:cs typeface="+mn-cs"/>
              </a:rPr>
              <a:t>Senior Manager, Seafood Processing Organisation, All of UK</a:t>
            </a:r>
            <a:endParaRPr kumimoji="0" lang="en-GB" sz="12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83A73B88-1621-E42C-1721-9C9D2F365252}"/>
              </a:ext>
            </a:extLst>
          </p:cNvPr>
          <p:cNvSpPr/>
          <p:nvPr/>
        </p:nvSpPr>
        <p:spPr>
          <a:xfrm>
            <a:off x="711200" y="1430521"/>
            <a:ext cx="5934927" cy="5748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entury Gothic" panose="020F0302020204030204"/>
                <a:ea typeface="+mn-ea"/>
                <a:cs typeface="+mn-cs"/>
              </a:rPr>
              <a:t>The majority of question respondents did not require any improvements to the current levy administration</a:t>
            </a:r>
          </a:p>
        </p:txBody>
      </p:sp>
      <p:sp>
        <p:nvSpPr>
          <p:cNvPr id="9" name="TextBox 8">
            <a:extLst>
              <a:ext uri="{FF2B5EF4-FFF2-40B4-BE49-F238E27FC236}">
                <a16:creationId xmlns:a16="http://schemas.microsoft.com/office/drawing/2014/main" id="{19010209-67BB-B14A-08A0-80BD024FE463}"/>
              </a:ext>
            </a:extLst>
          </p:cNvPr>
          <p:cNvSpPr txBox="1"/>
          <p:nvPr/>
        </p:nvSpPr>
        <p:spPr>
          <a:xfrm>
            <a:off x="711200" y="5529147"/>
            <a:ext cx="593492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prstClr val="black"/>
                </a:solidFill>
                <a:effectLst/>
                <a:uLnTx/>
                <a:uFillTx/>
                <a:latin typeface="Century Gothic" panose="020F0302020204030204"/>
                <a:ea typeface="+mn-ea"/>
                <a:cs typeface="+mn-cs"/>
              </a:rPr>
              <a:t>*only responses relevant to the question were counted in analysis</a:t>
            </a:r>
          </a:p>
        </p:txBody>
      </p:sp>
      <p:sp>
        <p:nvSpPr>
          <p:cNvPr id="10" name="TextBox 9">
            <a:extLst>
              <a:ext uri="{FF2B5EF4-FFF2-40B4-BE49-F238E27FC236}">
                <a16:creationId xmlns:a16="http://schemas.microsoft.com/office/drawing/2014/main" id="{D33AE3B6-48AA-B492-E81A-B2B2E576A6A9}"/>
              </a:ext>
            </a:extLst>
          </p:cNvPr>
          <p:cNvSpPr txBox="1"/>
          <p:nvPr/>
        </p:nvSpPr>
        <p:spPr>
          <a:xfrm>
            <a:off x="7039991" y="1430521"/>
            <a:ext cx="45795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030A0"/>
                </a:solidFill>
                <a:effectLst/>
                <a:uLnTx/>
                <a:uFillTx/>
                <a:latin typeface="Century Gothic" panose="020F0302020204030204"/>
                <a:ea typeface="+mn-ea"/>
                <a:cs typeface="+mn-cs"/>
              </a:rPr>
              <a:t>The most commonly mentioned improvement area was:</a:t>
            </a:r>
          </a:p>
        </p:txBody>
      </p:sp>
      <p:sp>
        <p:nvSpPr>
          <p:cNvPr id="11" name="Rectangle 10">
            <a:extLst>
              <a:ext uri="{FF2B5EF4-FFF2-40B4-BE49-F238E27FC236}">
                <a16:creationId xmlns:a16="http://schemas.microsoft.com/office/drawing/2014/main" id="{095D7100-C0BA-2A05-53E7-09CAD007CFD6}"/>
              </a:ext>
            </a:extLst>
          </p:cNvPr>
          <p:cNvSpPr/>
          <p:nvPr/>
        </p:nvSpPr>
        <p:spPr>
          <a:xfrm>
            <a:off x="7039991" y="2217234"/>
            <a:ext cx="4579579" cy="3174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entury Gothic" panose="020F0302020204030204"/>
                <a:ea typeface="+mn-ea"/>
                <a:cs typeface="+mn-cs"/>
              </a:rPr>
              <a:t>Simplification / no further complication</a:t>
            </a:r>
          </a:p>
        </p:txBody>
      </p:sp>
      <p:sp>
        <p:nvSpPr>
          <p:cNvPr id="12" name="Rectangle 11">
            <a:extLst>
              <a:ext uri="{FF2B5EF4-FFF2-40B4-BE49-F238E27FC236}">
                <a16:creationId xmlns:a16="http://schemas.microsoft.com/office/drawing/2014/main" id="{7161DDD1-C8F8-5EE6-0C71-0EB46F9461BB}"/>
              </a:ext>
              <a:ext uri="{C183D7F6-B498-43B3-948B-1728B52AA6E4}">
                <adec:decorative xmlns:adec="http://schemas.microsoft.com/office/drawing/2017/decorative" val="1"/>
              </a:ext>
            </a:extLst>
          </p:cNvPr>
          <p:cNvSpPr/>
          <p:nvPr/>
        </p:nvSpPr>
        <p:spPr>
          <a:xfrm>
            <a:off x="11619570" y="2217234"/>
            <a:ext cx="45719" cy="35735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5405581C-7550-42EB-D69B-303B535D1F6D}"/>
              </a:ext>
              <a:ext uri="{C183D7F6-B498-43B3-948B-1728B52AA6E4}">
                <adec:decorative xmlns:adec="http://schemas.microsoft.com/office/drawing/2017/decorative" val="1"/>
              </a:ext>
            </a:extLst>
          </p:cNvPr>
          <p:cNvSpPr/>
          <p:nvPr/>
        </p:nvSpPr>
        <p:spPr>
          <a:xfrm>
            <a:off x="7039991" y="2628463"/>
            <a:ext cx="4579579" cy="3162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DA9E704F-13B8-0A1F-A6AC-209EFD28E5C9}"/>
              </a:ext>
            </a:extLst>
          </p:cNvPr>
          <p:cNvSpPr txBox="1"/>
          <p:nvPr/>
        </p:nvSpPr>
        <p:spPr>
          <a:xfrm>
            <a:off x="7039991" y="2627166"/>
            <a:ext cx="457957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n-GB" sz="1100" b="1" i="1" u="none" strike="noStrike" kern="1200" cap="none" spc="0" normalizeH="0" baseline="0" noProof="0" dirty="0">
                <a:ln>
                  <a:noFill/>
                </a:ln>
                <a:solidFill>
                  <a:srgbClr val="7030A0"/>
                </a:solidFill>
                <a:effectLst/>
                <a:uLnTx/>
                <a:uFillTx/>
                <a:latin typeface="Century Gothic" panose="020F0302020204030204"/>
                <a:ea typeface="+mn-ea"/>
                <a:cs typeface="+mn-cs"/>
              </a:rPr>
              <a:t>We wouldn't want it to move to an online process, unless it is as streamlined as it is now or better</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Breaking down the levy return by species and </a:t>
            </a:r>
            <a:r>
              <a:rPr kumimoji="0" lang="en-GB" sz="1100" b="1" i="1" u="none" strike="noStrike" kern="1200" cap="none" spc="0" normalizeH="0" baseline="0" noProof="0" dirty="0">
                <a:ln>
                  <a:noFill/>
                </a:ln>
                <a:solidFill>
                  <a:srgbClr val="7030A0"/>
                </a:solidFill>
                <a:effectLst/>
                <a:uLnTx/>
                <a:uFillTx/>
                <a:latin typeface="Century Gothic" panose="020F0302020204030204"/>
                <a:ea typeface="+mn-ea"/>
                <a:cs typeface="+mn-cs"/>
              </a:rPr>
              <a:t>including country of origin information against each species would create significantly more work</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on the monthly returns”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mn-cs"/>
              </a:rPr>
              <a:t>Senior Manager, Seafood Processing Organisation, All of UK</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“An improvement would be </a:t>
            </a:r>
            <a:r>
              <a:rPr kumimoji="0" lang="en-GB" sz="1100" b="1" i="1" u="none" strike="noStrike" kern="1200" cap="none" spc="0" normalizeH="0" baseline="0" noProof="0" dirty="0">
                <a:ln>
                  <a:noFill/>
                </a:ln>
                <a:solidFill>
                  <a:srgbClr val="7030A0"/>
                </a:solidFill>
                <a:effectLst/>
                <a:uLnTx/>
                <a:uFillTx/>
                <a:latin typeface="Century Gothic" panose="020F0302020204030204"/>
                <a:ea typeface="+mn-ea"/>
                <a:cs typeface="+mn-cs"/>
              </a:rPr>
              <a:t>not having to fill out 3 different pages for 1 small day boat </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landing with the whole catch being sometimes less than 4 kg in total”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mn-cs"/>
              </a:rPr>
              <a:t>Senior Manager, Seafood Retail Organisation, S.W. England</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a:t>
            </a:r>
            <a:r>
              <a:rPr kumimoji="0" lang="en-GB" sz="1100" b="1" i="1" u="none" strike="noStrike" kern="1200" cap="none" spc="0" normalizeH="0" baseline="0" noProof="0" dirty="0">
                <a:ln>
                  <a:noFill/>
                </a:ln>
                <a:solidFill>
                  <a:srgbClr val="7030A0"/>
                </a:solidFill>
                <a:effectLst/>
                <a:uLnTx/>
                <a:uFillTx/>
                <a:latin typeface="Century Gothic" panose="020F0302020204030204"/>
                <a:ea typeface="+mn-ea"/>
                <a:cs typeface="+mn-cs"/>
              </a:rPr>
              <a:t>Not having to specify the country of origin</a:t>
            </a: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 just the continent”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Importing/Exporting Seafood Organisation</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rPr>
              <a:t>“Going forward we need </a:t>
            </a:r>
            <a:r>
              <a:rPr kumimoji="0" lang="en-GB" sz="1100" b="1" i="1" u="none" strike="noStrike" kern="1200" cap="none" spc="0" normalizeH="0" baseline="0" noProof="0" dirty="0">
                <a:ln>
                  <a:noFill/>
                </a:ln>
                <a:solidFill>
                  <a:srgbClr val="7030A0"/>
                </a:solidFill>
                <a:effectLst/>
                <a:uLnTx/>
                <a:uFillTx/>
                <a:latin typeface="Century Gothic" panose="020F0302020204030204"/>
                <a:ea typeface="+mn-ea"/>
                <a:cs typeface="+mn-cs"/>
              </a:rPr>
              <a:t>a system that isn't time consuming for </a:t>
            </a:r>
            <a:r>
              <a:rPr kumimoji="0" lang="en-GB" sz="1100" b="1" i="1" u="none" strike="noStrike" kern="1200" cap="none" spc="0" normalizeH="0" baseline="0" noProof="0">
                <a:ln>
                  <a:noFill/>
                </a:ln>
                <a:solidFill>
                  <a:srgbClr val="7030A0"/>
                </a:solidFill>
                <a:effectLst/>
                <a:uLnTx/>
                <a:uFillTx/>
                <a:latin typeface="Century Gothic" panose="020F0302020204030204"/>
                <a:ea typeface="+mn-ea"/>
                <a:cs typeface="+mn-cs"/>
              </a:rPr>
              <a:t>our staff</a:t>
            </a:r>
            <a:r>
              <a:rPr kumimoji="0" lang="en-GB" sz="1100" b="0" i="1" u="none" strike="noStrike" kern="1200" cap="none" spc="0" normalizeH="0" baseline="0" noProof="0">
                <a:ln>
                  <a:noFill/>
                </a:ln>
                <a:solidFill>
                  <a:prstClr val="black"/>
                </a:solidFill>
                <a:effectLst/>
                <a:uLnTx/>
                <a:uFillTx/>
                <a:latin typeface="Century Gothic" panose="020F0302020204030204"/>
                <a:ea typeface="+mn-ea"/>
                <a:cs typeface="+mn-cs"/>
              </a:rPr>
              <a:t>”</a:t>
            </a: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entury Gothic" panose="020F0302020204030204"/>
                <a:ea typeface="+mn-ea"/>
                <a:cs typeface="+mn-cs"/>
              </a:rPr>
              <a:t>Director/Owner, Catching Organisation, Scotland</a:t>
            </a:r>
            <a:endParaRPr kumimoji="0" lang="en-GB" sz="1050" b="1" i="0"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 name="Text Placeholder 5">
            <a:extLst>
              <a:ext uri="{FF2B5EF4-FFF2-40B4-BE49-F238E27FC236}">
                <a16:creationId xmlns:a16="http://schemas.microsoft.com/office/drawing/2014/main" id="{936DB51D-6EB9-244C-047B-1FE309018C78}"/>
              </a:ext>
            </a:extLst>
          </p:cNvPr>
          <p:cNvSpPr txBox="1">
            <a:spLocks noGrp="1"/>
          </p:cNvSpPr>
          <p:nvPr>
            <p:ph type="body" sz="quarter" idx="11"/>
          </p:nvPr>
        </p:nvSpPr>
        <p:spPr>
          <a:xfrm>
            <a:off x="1287463" y="6242765"/>
            <a:ext cx="5753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Q12</a:t>
            </a:r>
          </a:p>
        </p:txBody>
      </p:sp>
    </p:spTree>
    <p:extLst>
      <p:ext uri="{BB962C8B-B14F-4D97-AF65-F5344CB8AC3E}">
        <p14:creationId xmlns:p14="http://schemas.microsoft.com/office/powerpoint/2010/main" val="57800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Bar chart showing spilt of responses by three categories:&#10;1. Extremely supportive / supportive&#10;2. Neutral&#10;3. Unsupportive / Extremely Unsupportive">
            <a:extLst>
              <a:ext uri="{FF2B5EF4-FFF2-40B4-BE49-F238E27FC236}">
                <a16:creationId xmlns:a16="http://schemas.microsoft.com/office/drawing/2014/main" id="{A56EE622-EF9A-BB6A-F1C9-91228F81A8EB}"/>
              </a:ext>
            </a:extLst>
          </p:cNvPr>
          <p:cNvGraphicFramePr/>
          <p:nvPr>
            <p:extLst>
              <p:ext uri="{D42A27DB-BD31-4B8C-83A1-F6EECF244321}">
                <p14:modId xmlns:p14="http://schemas.microsoft.com/office/powerpoint/2010/main" val="2752574916"/>
              </p:ext>
            </p:extLst>
          </p:nvPr>
        </p:nvGraphicFramePr>
        <p:xfrm>
          <a:off x="711198" y="1193181"/>
          <a:ext cx="10732118" cy="170241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9F1F1941-A87C-2751-19A3-446E8A10E97E}"/>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Q13: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How supportive do you feel about the proposed changes?</a:t>
            </a:r>
            <a:endParaRPr lang="en-GB" dirty="0"/>
          </a:p>
        </p:txBody>
      </p:sp>
      <p:sp>
        <p:nvSpPr>
          <p:cNvPr id="8" name="Text Placeholder 7">
            <a:extLst>
              <a:ext uri="{FF2B5EF4-FFF2-40B4-BE49-F238E27FC236}">
                <a16:creationId xmlns:a16="http://schemas.microsoft.com/office/drawing/2014/main" id="{F3A8ECF3-7130-9EEB-9E19-617DCBD1A593}"/>
              </a:ext>
            </a:extLst>
          </p:cNvPr>
          <p:cNvSpPr>
            <a:spLocks noGrp="1"/>
          </p:cNvSpPr>
          <p:nvPr>
            <p:ph type="body" sz="quarter" idx="13"/>
          </p:nvPr>
        </p:nvSpPr>
        <p:spPr/>
        <p:txBody>
          <a:bodyPr/>
          <a:lstStyle/>
          <a:p>
            <a:r>
              <a:rPr lang="en-GB" dirty="0"/>
              <a:t>Overall </a:t>
            </a:r>
            <a:br>
              <a:rPr lang="en-GB" dirty="0"/>
            </a:br>
            <a:r>
              <a:rPr lang="en-GB" dirty="0"/>
              <a:t>Support</a:t>
            </a:r>
          </a:p>
        </p:txBody>
      </p:sp>
      <p:sp>
        <p:nvSpPr>
          <p:cNvPr id="9" name="Rectangle 8">
            <a:extLst>
              <a:ext uri="{FF2B5EF4-FFF2-40B4-BE49-F238E27FC236}">
                <a16:creationId xmlns:a16="http://schemas.microsoft.com/office/drawing/2014/main" id="{B1D6E7A0-6B6D-A9BA-6388-A2DC2CA30914}"/>
              </a:ext>
            </a:extLst>
          </p:cNvPr>
          <p:cNvSpPr/>
          <p:nvPr/>
        </p:nvSpPr>
        <p:spPr>
          <a:xfrm>
            <a:off x="729941" y="5192486"/>
            <a:ext cx="10732118" cy="81642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Overall, 55% of respondents were either positive or felt neutral about the proposed changes to the levy</a:t>
            </a:r>
          </a:p>
        </p:txBody>
      </p:sp>
      <p:sp>
        <p:nvSpPr>
          <p:cNvPr id="10" name="Rectangle 9">
            <a:extLst>
              <a:ext uri="{FF2B5EF4-FFF2-40B4-BE49-F238E27FC236}">
                <a16:creationId xmlns:a16="http://schemas.microsoft.com/office/drawing/2014/main" id="{771F980C-34CE-3E7E-DE8D-E8621704142B}"/>
              </a:ext>
            </a:extLst>
          </p:cNvPr>
          <p:cNvSpPr/>
          <p:nvPr/>
        </p:nvSpPr>
        <p:spPr>
          <a:xfrm>
            <a:off x="748683" y="2895600"/>
            <a:ext cx="1792153" cy="2068286"/>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4">
                    <a:lumMod val="50000"/>
                  </a:schemeClr>
                </a:solidFill>
              </a:rPr>
              <a:t>Education/ Research, Ports &amp; Markets, Retail </a:t>
            </a:r>
            <a:r>
              <a:rPr lang="en-GB" sz="1200" dirty="0">
                <a:solidFill>
                  <a:schemeClr val="tx1"/>
                </a:solidFill>
              </a:rPr>
              <a:t>and</a:t>
            </a:r>
            <a:r>
              <a:rPr lang="en-GB" sz="1200" b="1" dirty="0">
                <a:solidFill>
                  <a:schemeClr val="accent4">
                    <a:lumMod val="50000"/>
                  </a:schemeClr>
                </a:solidFill>
              </a:rPr>
              <a:t> Local Government </a:t>
            </a:r>
            <a:r>
              <a:rPr lang="en-GB" sz="1200" dirty="0">
                <a:solidFill>
                  <a:schemeClr val="tx1"/>
                </a:solidFill>
              </a:rPr>
              <a:t>respondents were the strongest supports of the proposed changes*</a:t>
            </a:r>
          </a:p>
        </p:txBody>
      </p:sp>
      <p:sp>
        <p:nvSpPr>
          <p:cNvPr id="11" name="Rectangle 10">
            <a:extLst>
              <a:ext uri="{FF2B5EF4-FFF2-40B4-BE49-F238E27FC236}">
                <a16:creationId xmlns:a16="http://schemas.microsoft.com/office/drawing/2014/main" id="{E15BDB86-9E9C-A1CB-87EF-08769C958D47}"/>
              </a:ext>
            </a:extLst>
          </p:cNvPr>
          <p:cNvSpPr/>
          <p:nvPr/>
        </p:nvSpPr>
        <p:spPr>
          <a:xfrm>
            <a:off x="2974303" y="2895600"/>
            <a:ext cx="1792153" cy="2068286"/>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4">
                    <a:lumMod val="50000"/>
                  </a:schemeClr>
                </a:solidFill>
              </a:rPr>
              <a:t>Large organisations (&gt;250 employees) </a:t>
            </a:r>
            <a:r>
              <a:rPr lang="en-GB" sz="1200" dirty="0">
                <a:solidFill>
                  <a:schemeClr val="tx1"/>
                </a:solidFill>
              </a:rPr>
              <a:t>were the most likely organisation size to support the changes (56% supportive)</a:t>
            </a:r>
            <a:endParaRPr lang="en-GB" sz="1200" b="1" dirty="0">
              <a:solidFill>
                <a:schemeClr val="accent4">
                  <a:lumMod val="50000"/>
                </a:schemeClr>
              </a:solidFill>
            </a:endParaRPr>
          </a:p>
        </p:txBody>
      </p:sp>
      <p:sp>
        <p:nvSpPr>
          <p:cNvPr id="12" name="Rectangle 11">
            <a:extLst>
              <a:ext uri="{FF2B5EF4-FFF2-40B4-BE49-F238E27FC236}">
                <a16:creationId xmlns:a16="http://schemas.microsoft.com/office/drawing/2014/main" id="{B3798678-158D-23AE-FA58-B09E8A35F7AE}"/>
              </a:ext>
            </a:extLst>
          </p:cNvPr>
          <p:cNvSpPr/>
          <p:nvPr/>
        </p:nvSpPr>
        <p:spPr>
          <a:xfrm>
            <a:off x="5199923" y="2895600"/>
            <a:ext cx="1792153" cy="2068286"/>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Catching organisations </a:t>
            </a:r>
            <a:r>
              <a:rPr lang="en-GB" sz="1200" dirty="0">
                <a:solidFill>
                  <a:schemeClr val="tx1"/>
                </a:solidFill>
              </a:rPr>
              <a:t>were the most likely organisation type to view the changes neutrally (24% neutral)</a:t>
            </a:r>
            <a:endParaRPr lang="en-GB" sz="1200" b="1" dirty="0">
              <a:solidFill>
                <a:schemeClr val="tx1"/>
              </a:solidFill>
            </a:endParaRPr>
          </a:p>
        </p:txBody>
      </p:sp>
      <p:sp>
        <p:nvSpPr>
          <p:cNvPr id="13" name="Rectangle 12">
            <a:extLst>
              <a:ext uri="{FF2B5EF4-FFF2-40B4-BE49-F238E27FC236}">
                <a16:creationId xmlns:a16="http://schemas.microsoft.com/office/drawing/2014/main" id="{452E8D65-19EB-D3EB-4C5F-352A69A98C48}"/>
              </a:ext>
            </a:extLst>
          </p:cNvPr>
          <p:cNvSpPr/>
          <p:nvPr/>
        </p:nvSpPr>
        <p:spPr>
          <a:xfrm>
            <a:off x="7425543" y="2895600"/>
            <a:ext cx="1792153" cy="2068286"/>
          </a:xfrm>
          <a:prstGeom prst="rect">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E0585B"/>
                </a:solidFill>
              </a:rPr>
              <a:t>SMEs (10-250 employees)</a:t>
            </a:r>
            <a:r>
              <a:rPr lang="en-GB" sz="1200" dirty="0">
                <a:solidFill>
                  <a:srgbClr val="E0585B"/>
                </a:solidFill>
              </a:rPr>
              <a:t> </a:t>
            </a:r>
            <a:r>
              <a:rPr lang="en-GB" sz="1200" dirty="0">
                <a:solidFill>
                  <a:schemeClr val="tx1"/>
                </a:solidFill>
              </a:rPr>
              <a:t>were the most likely organisation size to oppose the changes</a:t>
            </a:r>
          </a:p>
          <a:p>
            <a:pPr algn="ctr"/>
            <a:r>
              <a:rPr lang="en-GB" sz="1200" dirty="0">
                <a:solidFill>
                  <a:schemeClr val="tx1"/>
                </a:solidFill>
              </a:rPr>
              <a:t>(61% unsupportive)</a:t>
            </a:r>
          </a:p>
        </p:txBody>
      </p:sp>
      <p:sp>
        <p:nvSpPr>
          <p:cNvPr id="15" name="Rectangle 14">
            <a:extLst>
              <a:ext uri="{FF2B5EF4-FFF2-40B4-BE49-F238E27FC236}">
                <a16:creationId xmlns:a16="http://schemas.microsoft.com/office/drawing/2014/main" id="{3F7AF29D-9922-B042-F807-6AED76BECD03}"/>
              </a:ext>
            </a:extLst>
          </p:cNvPr>
          <p:cNvSpPr/>
          <p:nvPr/>
        </p:nvSpPr>
        <p:spPr>
          <a:xfrm>
            <a:off x="9651163" y="2895600"/>
            <a:ext cx="1792153" cy="2068286"/>
          </a:xfrm>
          <a:prstGeom prst="rect">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E0585B"/>
                </a:solidFill>
              </a:rPr>
              <a:t>Seafood Processing organisations </a:t>
            </a:r>
            <a:r>
              <a:rPr lang="en-GB" sz="1200" dirty="0">
                <a:solidFill>
                  <a:schemeClr val="tx1"/>
                </a:solidFill>
              </a:rPr>
              <a:t>were the most opposed group to proposed changes (65% unsupportive)</a:t>
            </a:r>
            <a:endParaRPr lang="en-GB" b="1" dirty="0">
              <a:solidFill>
                <a:srgbClr val="E0585B"/>
              </a:solidFill>
            </a:endParaRPr>
          </a:p>
        </p:txBody>
      </p:sp>
      <p:sp>
        <p:nvSpPr>
          <p:cNvPr id="16" name="Rectangle 15">
            <a:extLst>
              <a:ext uri="{FF2B5EF4-FFF2-40B4-BE49-F238E27FC236}">
                <a16:creationId xmlns:a16="http://schemas.microsoft.com/office/drawing/2014/main" id="{8D759461-2DF0-42E2-DD73-22AA2CE32F91}"/>
              </a:ext>
            </a:extLst>
          </p:cNvPr>
          <p:cNvSpPr/>
          <p:nvPr/>
        </p:nvSpPr>
        <p:spPr>
          <a:xfrm>
            <a:off x="7425544" y="6333649"/>
            <a:ext cx="3496745"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i="1" dirty="0">
                <a:solidFill>
                  <a:schemeClr val="tx1">
                    <a:lumMod val="50000"/>
                    <a:lumOff val="50000"/>
                  </a:schemeClr>
                </a:solidFill>
              </a:rPr>
              <a:t>*low sample size for these organisation types</a:t>
            </a:r>
          </a:p>
        </p:txBody>
      </p:sp>
      <p:sp>
        <p:nvSpPr>
          <p:cNvPr id="17" name="Rectangle 16">
            <a:extLst>
              <a:ext uri="{FF2B5EF4-FFF2-40B4-BE49-F238E27FC236}">
                <a16:creationId xmlns:a16="http://schemas.microsoft.com/office/drawing/2014/main" id="{DE216BAE-61CC-D0EA-194A-EDD66D0FFBC1}"/>
              </a:ext>
            </a:extLst>
          </p:cNvPr>
          <p:cNvSpPr/>
          <p:nvPr/>
        </p:nvSpPr>
        <p:spPr>
          <a:xfrm>
            <a:off x="7365114" y="6109376"/>
            <a:ext cx="4096945" cy="25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i="1" dirty="0">
                <a:solidFill>
                  <a:schemeClr val="tx1">
                    <a:lumMod val="50000"/>
                    <a:lumOff val="50000"/>
                  </a:schemeClr>
                </a:solidFill>
              </a:rPr>
              <a:t>Respondents who answered ‘Don’t Know’ were excluded</a:t>
            </a:r>
          </a:p>
        </p:txBody>
      </p:sp>
      <p:sp>
        <p:nvSpPr>
          <p:cNvPr id="2" name="Text Placeholder 5">
            <a:extLst>
              <a:ext uri="{FF2B5EF4-FFF2-40B4-BE49-F238E27FC236}">
                <a16:creationId xmlns:a16="http://schemas.microsoft.com/office/drawing/2014/main" id="{FE356A4A-A638-67BA-B592-B8470C984583}"/>
              </a:ext>
            </a:extLst>
          </p:cNvPr>
          <p:cNvSpPr txBox="1">
            <a:spLocks noGrp="1"/>
          </p:cNvSpPr>
          <p:nvPr>
            <p:ph type="body" sz="quarter" idx="11"/>
          </p:nvPr>
        </p:nvSpPr>
        <p:spPr>
          <a:xfrm>
            <a:off x="1269711" y="6242541"/>
            <a:ext cx="5753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Q13</a:t>
            </a:r>
          </a:p>
        </p:txBody>
      </p:sp>
    </p:spTree>
    <p:extLst>
      <p:ext uri="{BB962C8B-B14F-4D97-AF65-F5344CB8AC3E}">
        <p14:creationId xmlns:p14="http://schemas.microsoft.com/office/powerpoint/2010/main" val="369208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704A-2220-BA52-7ED1-33C999BC5EBD}"/>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Q13: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How supportive do you feel about the proposed changes? (cut by levy payers / non-payers)</a:t>
            </a:r>
            <a:endParaRPr lang="en-GB" dirty="0"/>
          </a:p>
        </p:txBody>
      </p:sp>
      <p:sp>
        <p:nvSpPr>
          <p:cNvPr id="3" name="Text Placeholder 2">
            <a:extLst>
              <a:ext uri="{FF2B5EF4-FFF2-40B4-BE49-F238E27FC236}">
                <a16:creationId xmlns:a16="http://schemas.microsoft.com/office/drawing/2014/main" id="{3BB78462-08FB-566E-4418-585F7518E899}"/>
              </a:ext>
            </a:extLst>
          </p:cNvPr>
          <p:cNvSpPr>
            <a:spLocks noGrp="1"/>
          </p:cNvSpPr>
          <p:nvPr>
            <p:ph type="body" sz="quarter" idx="11"/>
          </p:nvPr>
        </p:nvSpPr>
        <p:spPr/>
        <p:txBody>
          <a:bodyPr/>
          <a:lstStyle/>
          <a:p>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Q13</a:t>
            </a:r>
          </a:p>
        </p:txBody>
      </p:sp>
      <p:sp>
        <p:nvSpPr>
          <p:cNvPr id="4" name="Text Placeholder 3">
            <a:extLst>
              <a:ext uri="{FF2B5EF4-FFF2-40B4-BE49-F238E27FC236}">
                <a16:creationId xmlns:a16="http://schemas.microsoft.com/office/drawing/2014/main" id="{DED00D1E-B3F9-C8B7-E91B-12BE2B3CE438}"/>
              </a:ext>
            </a:extLst>
          </p:cNvPr>
          <p:cNvSpPr>
            <a:spLocks noGrp="1"/>
          </p:cNvSpPr>
          <p:nvPr>
            <p:ph type="body" sz="quarter" idx="13"/>
          </p:nvPr>
        </p:nvSpPr>
        <p:spPr/>
        <p:txBody>
          <a:bodyPr/>
          <a:lstStyle/>
          <a:p>
            <a:r>
              <a:rPr lang="en-GB" dirty="0"/>
              <a:t>Overall </a:t>
            </a:r>
            <a:br>
              <a:rPr lang="en-GB" dirty="0"/>
            </a:br>
            <a:r>
              <a:rPr lang="en-GB" dirty="0"/>
              <a:t>Support</a:t>
            </a:r>
          </a:p>
        </p:txBody>
      </p:sp>
      <p:graphicFrame>
        <p:nvGraphicFramePr>
          <p:cNvPr id="7" name="Table 6">
            <a:extLst>
              <a:ext uri="{FF2B5EF4-FFF2-40B4-BE49-F238E27FC236}">
                <a16:creationId xmlns:a16="http://schemas.microsoft.com/office/drawing/2014/main" id="{EB283B40-1E9C-5933-1FAD-11B72692AA80}"/>
              </a:ext>
            </a:extLst>
          </p:cNvPr>
          <p:cNvGraphicFramePr>
            <a:graphicFrameLocks noGrp="1"/>
          </p:cNvGraphicFramePr>
          <p:nvPr>
            <p:extLst>
              <p:ext uri="{D42A27DB-BD31-4B8C-83A1-F6EECF244321}">
                <p14:modId xmlns:p14="http://schemas.microsoft.com/office/powerpoint/2010/main" val="2882856137"/>
              </p:ext>
            </p:extLst>
          </p:nvPr>
        </p:nvGraphicFramePr>
        <p:xfrm>
          <a:off x="711200" y="2366015"/>
          <a:ext cx="7042152" cy="1188075"/>
        </p:xfrm>
        <a:graphic>
          <a:graphicData uri="http://schemas.openxmlformats.org/drawingml/2006/table">
            <a:tbl>
              <a:tblPr firstRow="1">
                <a:tableStyleId>{616DA210-FB5B-4158-B5E0-FEB733F419BA}</a:tableStyleId>
              </a:tblPr>
              <a:tblGrid>
                <a:gridCol w="1760538">
                  <a:extLst>
                    <a:ext uri="{9D8B030D-6E8A-4147-A177-3AD203B41FA5}">
                      <a16:colId xmlns:a16="http://schemas.microsoft.com/office/drawing/2014/main" val="2930807208"/>
                    </a:ext>
                  </a:extLst>
                </a:gridCol>
                <a:gridCol w="1760538">
                  <a:extLst>
                    <a:ext uri="{9D8B030D-6E8A-4147-A177-3AD203B41FA5}">
                      <a16:colId xmlns:a16="http://schemas.microsoft.com/office/drawing/2014/main" val="157569227"/>
                    </a:ext>
                  </a:extLst>
                </a:gridCol>
                <a:gridCol w="1760538">
                  <a:extLst>
                    <a:ext uri="{9D8B030D-6E8A-4147-A177-3AD203B41FA5}">
                      <a16:colId xmlns:a16="http://schemas.microsoft.com/office/drawing/2014/main" val="1796998217"/>
                    </a:ext>
                  </a:extLst>
                </a:gridCol>
                <a:gridCol w="1760538">
                  <a:extLst>
                    <a:ext uri="{9D8B030D-6E8A-4147-A177-3AD203B41FA5}">
                      <a16:colId xmlns:a16="http://schemas.microsoft.com/office/drawing/2014/main" val="3081180242"/>
                    </a:ext>
                  </a:extLst>
                </a:gridCol>
              </a:tblGrid>
              <a:tr h="396025">
                <a:tc>
                  <a:txBody>
                    <a:bodyPr/>
                    <a:lstStyle/>
                    <a:p>
                      <a:pPr algn="l" fontAlgn="b"/>
                      <a:r>
                        <a:rPr lang="en-GB" sz="1400" b="1" u="none" strike="noStrike" dirty="0">
                          <a:effectLst/>
                        </a:rPr>
                        <a:t>Levy Payer?</a:t>
                      </a:r>
                      <a:endParaRPr lang="en-GB"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Supportive</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Neutral</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Unsupportive</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407685"/>
                  </a:ext>
                </a:extLst>
              </a:tr>
              <a:tr h="396025">
                <a:tc>
                  <a:txBody>
                    <a:bodyPr/>
                    <a:lstStyle/>
                    <a:p>
                      <a:pPr algn="l" fontAlgn="b"/>
                      <a:r>
                        <a:rPr lang="en-GB" sz="1400" u="none" strike="noStrike" dirty="0">
                          <a:effectLst/>
                        </a:rPr>
                        <a:t>Currently Pay (n=65)</a:t>
                      </a:r>
                      <a:endParaRPr lang="en-GB"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26%</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a:effectLst/>
                        </a:rPr>
                        <a:t>23%</a:t>
                      </a:r>
                      <a:endParaRPr lang="en-GB"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51%</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7737383"/>
                  </a:ext>
                </a:extLst>
              </a:tr>
              <a:tr h="396025">
                <a:tc>
                  <a:txBody>
                    <a:bodyPr/>
                    <a:lstStyle/>
                    <a:p>
                      <a:pPr algn="l" fontAlgn="b"/>
                      <a:r>
                        <a:rPr lang="en-GB" sz="1400" u="none" strike="noStrike" dirty="0">
                          <a:effectLst/>
                        </a:rPr>
                        <a:t>Never Paid (n=20)</a:t>
                      </a:r>
                      <a:endParaRPr lang="en-GB"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65%</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400" u="none" strike="noStrike" dirty="0">
                          <a:effectLst/>
                        </a:rPr>
                        <a:t>25%</a:t>
                      </a:r>
                      <a:endParaRPr lang="en-GB"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69994389"/>
                  </a:ext>
                </a:extLst>
              </a:tr>
            </a:tbl>
          </a:graphicData>
        </a:graphic>
      </p:graphicFrame>
      <p:sp>
        <p:nvSpPr>
          <p:cNvPr id="9" name="Rectangle 8">
            <a:extLst>
              <a:ext uri="{FF2B5EF4-FFF2-40B4-BE49-F238E27FC236}">
                <a16:creationId xmlns:a16="http://schemas.microsoft.com/office/drawing/2014/main" id="{4BE60E72-3C5E-C898-DC14-AA6B4A16F318}"/>
              </a:ext>
            </a:extLst>
          </p:cNvPr>
          <p:cNvSpPr/>
          <p:nvPr/>
        </p:nvSpPr>
        <p:spPr>
          <a:xfrm>
            <a:off x="8556461" y="1790314"/>
            <a:ext cx="3276822" cy="1257686"/>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F0302020204030204"/>
                <a:ea typeface="+mn-ea"/>
                <a:cs typeface="+mn-cs"/>
              </a:rPr>
              <a:t>Current levy payers </a:t>
            </a:r>
            <a:r>
              <a:rPr kumimoji="0" lang="en-GB" sz="1400" b="0" i="0" u="none" strike="noStrike" kern="1200" cap="none" spc="0" normalizeH="0" baseline="0" noProof="0" dirty="0">
                <a:ln>
                  <a:noFill/>
                </a:ln>
                <a:solidFill>
                  <a:prstClr val="black"/>
                </a:solidFill>
                <a:effectLst/>
                <a:uLnTx/>
                <a:uFillTx/>
                <a:latin typeface="Century Gothic" panose="020F0302020204030204"/>
                <a:ea typeface="+mn-ea"/>
                <a:cs typeface="+mn-cs"/>
              </a:rPr>
              <a:t>were the most likely to be very unsupportive of the changes (34% very unsupportive), but 49% were supportive or neutral</a:t>
            </a:r>
          </a:p>
        </p:txBody>
      </p:sp>
      <p:cxnSp>
        <p:nvCxnSpPr>
          <p:cNvPr id="10" name="Connector: Elbow 9">
            <a:extLst>
              <a:ext uri="{FF2B5EF4-FFF2-40B4-BE49-F238E27FC236}">
                <a16:creationId xmlns:a16="http://schemas.microsoft.com/office/drawing/2014/main" id="{22E0E0DF-EFAD-BCCD-D2F7-913D435D6269}"/>
              </a:ext>
              <a:ext uri="{C183D7F6-B498-43B3-948B-1728B52AA6E4}">
                <adec:decorative xmlns:adec="http://schemas.microsoft.com/office/drawing/2017/decorative" val="1"/>
              </a:ext>
            </a:extLst>
          </p:cNvPr>
          <p:cNvCxnSpPr>
            <a:cxnSpLocks/>
            <a:stCxn id="7" idx="3"/>
            <a:endCxn id="9" idx="1"/>
          </p:cNvCxnSpPr>
          <p:nvPr/>
        </p:nvCxnSpPr>
        <p:spPr>
          <a:xfrm flipV="1">
            <a:off x="7753352" y="2419157"/>
            <a:ext cx="803109" cy="540895"/>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E7983E1-305F-AB8C-CC71-726462142A36}"/>
              </a:ext>
            </a:extLst>
          </p:cNvPr>
          <p:cNvSpPr/>
          <p:nvPr/>
        </p:nvSpPr>
        <p:spPr>
          <a:xfrm>
            <a:off x="8556461" y="3282583"/>
            <a:ext cx="3276822" cy="125768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black"/>
                </a:solidFill>
                <a:latin typeface="Century Gothic" panose="020F0302020204030204"/>
              </a:rPr>
              <a:t>Non-levy payers </a:t>
            </a:r>
            <a:r>
              <a:rPr lang="en-GB" sz="1400" dirty="0">
                <a:solidFill>
                  <a:prstClr val="black"/>
                </a:solidFill>
                <a:latin typeface="Century Gothic" panose="020F0302020204030204"/>
              </a:rPr>
              <a:t>were the most likely to be very supportive of the changes (40% very supportive)</a:t>
            </a:r>
          </a:p>
        </p:txBody>
      </p:sp>
      <p:cxnSp>
        <p:nvCxnSpPr>
          <p:cNvPr id="17" name="Connector: Elbow 16">
            <a:extLst>
              <a:ext uri="{FF2B5EF4-FFF2-40B4-BE49-F238E27FC236}">
                <a16:creationId xmlns:a16="http://schemas.microsoft.com/office/drawing/2014/main" id="{9A772944-B0FD-F4FF-EAD3-1AC91FED13A3}"/>
              </a:ext>
              <a:ext uri="{C183D7F6-B498-43B3-948B-1728B52AA6E4}">
                <adec:decorative xmlns:adec="http://schemas.microsoft.com/office/drawing/2017/decorative" val="1"/>
              </a:ext>
            </a:extLst>
          </p:cNvPr>
          <p:cNvCxnSpPr>
            <a:cxnSpLocks/>
            <a:endCxn id="16" idx="1"/>
          </p:cNvCxnSpPr>
          <p:nvPr/>
        </p:nvCxnSpPr>
        <p:spPr>
          <a:xfrm>
            <a:off x="7753352" y="3298001"/>
            <a:ext cx="803109" cy="613425"/>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799C9B-6D53-CE07-F9FD-85583084345E}"/>
              </a:ext>
            </a:extLst>
          </p:cNvPr>
          <p:cNvSpPr/>
          <p:nvPr/>
        </p:nvSpPr>
        <p:spPr>
          <a:xfrm>
            <a:off x="841866" y="3911426"/>
            <a:ext cx="6780820" cy="1257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Century Gothic" panose="020F0302020204030204"/>
                <a:ea typeface="+mn-ea"/>
                <a:cs typeface="+mn-cs"/>
              </a:rPr>
              <a:t>Unsurprisingly, people who pay the levy were more likely to be unsupportive of the group of changes to the levy. It’s reassuring to see that around half of respondents are supportive or neutral about the changes, indicating that in the population there is likely to be a majority of payers who support or are neutral about the changes</a:t>
            </a:r>
          </a:p>
        </p:txBody>
      </p:sp>
    </p:spTree>
    <p:extLst>
      <p:ext uri="{BB962C8B-B14F-4D97-AF65-F5344CB8AC3E}">
        <p14:creationId xmlns:p14="http://schemas.microsoft.com/office/powerpoint/2010/main" val="344352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F1941-A87C-2751-19A3-446E8A10E97E}"/>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Q7: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How would you describe your support for each of the proposed changes to the current levy? (large levy payers)</a:t>
            </a:r>
            <a:endParaRPr lang="en-GB" dirty="0"/>
          </a:p>
        </p:txBody>
      </p:sp>
      <p:sp>
        <p:nvSpPr>
          <p:cNvPr id="7" name="Text Placeholder 6">
            <a:extLst>
              <a:ext uri="{FF2B5EF4-FFF2-40B4-BE49-F238E27FC236}">
                <a16:creationId xmlns:a16="http://schemas.microsoft.com/office/drawing/2014/main" id="{BFDEE6BA-1D89-D6D6-49A5-7AC5B160C0FE}"/>
              </a:ext>
            </a:extLst>
          </p:cNvPr>
          <p:cNvSpPr>
            <a:spLocks noGrp="1"/>
          </p:cNvSpPr>
          <p:nvPr>
            <p:ph type="body" sz="quarter" idx="11"/>
          </p:nvPr>
        </p:nvSpPr>
        <p:spPr/>
        <p:txBody>
          <a:bodyPr/>
          <a:lstStyle/>
          <a:p>
            <a:r>
              <a:rPr lang="en-GB" dirty="0"/>
              <a:t>Source: White Space Survey, Q7</a:t>
            </a:r>
          </a:p>
        </p:txBody>
      </p:sp>
      <p:sp>
        <p:nvSpPr>
          <p:cNvPr id="8" name="Text Placeholder 7">
            <a:extLst>
              <a:ext uri="{FF2B5EF4-FFF2-40B4-BE49-F238E27FC236}">
                <a16:creationId xmlns:a16="http://schemas.microsoft.com/office/drawing/2014/main" id="{F3A8ECF3-7130-9EEB-9E19-617DCBD1A593}"/>
              </a:ext>
            </a:extLst>
          </p:cNvPr>
          <p:cNvSpPr>
            <a:spLocks noGrp="1"/>
          </p:cNvSpPr>
          <p:nvPr>
            <p:ph type="body" sz="quarter" idx="13"/>
          </p:nvPr>
        </p:nvSpPr>
        <p:spPr/>
        <p:txBody>
          <a:bodyPr/>
          <a:lstStyle/>
          <a:p>
            <a:r>
              <a:rPr lang="en-GB" dirty="0"/>
              <a:t>Large Organisations- Support</a:t>
            </a:r>
          </a:p>
        </p:txBody>
      </p:sp>
      <p:graphicFrame>
        <p:nvGraphicFramePr>
          <p:cNvPr id="11" name="Table 10">
            <a:extLst>
              <a:ext uri="{FF2B5EF4-FFF2-40B4-BE49-F238E27FC236}">
                <a16:creationId xmlns:a16="http://schemas.microsoft.com/office/drawing/2014/main" id="{E0622479-2147-4098-84C9-C930BE25D87C}"/>
              </a:ext>
            </a:extLst>
          </p:cNvPr>
          <p:cNvGraphicFramePr>
            <a:graphicFrameLocks noGrp="1"/>
          </p:cNvGraphicFramePr>
          <p:nvPr>
            <p:extLst>
              <p:ext uri="{D42A27DB-BD31-4B8C-83A1-F6EECF244321}">
                <p14:modId xmlns:p14="http://schemas.microsoft.com/office/powerpoint/2010/main" val="3058876703"/>
              </p:ext>
            </p:extLst>
          </p:nvPr>
        </p:nvGraphicFramePr>
        <p:xfrm>
          <a:off x="374505" y="2046645"/>
          <a:ext cx="11442990" cy="3274549"/>
        </p:xfrm>
        <a:graphic>
          <a:graphicData uri="http://schemas.openxmlformats.org/drawingml/2006/table">
            <a:tbl>
              <a:tblPr firstRow="1"/>
              <a:tblGrid>
                <a:gridCol w="1222423">
                  <a:extLst>
                    <a:ext uri="{9D8B030D-6E8A-4147-A177-3AD203B41FA5}">
                      <a16:colId xmlns:a16="http://schemas.microsoft.com/office/drawing/2014/main" val="1701001646"/>
                    </a:ext>
                  </a:extLst>
                </a:gridCol>
                <a:gridCol w="1222423">
                  <a:extLst>
                    <a:ext uri="{9D8B030D-6E8A-4147-A177-3AD203B41FA5}">
                      <a16:colId xmlns:a16="http://schemas.microsoft.com/office/drawing/2014/main" val="1301909761"/>
                    </a:ext>
                  </a:extLst>
                </a:gridCol>
                <a:gridCol w="1231030">
                  <a:extLst>
                    <a:ext uri="{9D8B030D-6E8A-4147-A177-3AD203B41FA5}">
                      <a16:colId xmlns:a16="http://schemas.microsoft.com/office/drawing/2014/main" val="4033054871"/>
                    </a:ext>
                  </a:extLst>
                </a:gridCol>
                <a:gridCol w="1144945">
                  <a:extLst>
                    <a:ext uri="{9D8B030D-6E8A-4147-A177-3AD203B41FA5}">
                      <a16:colId xmlns:a16="http://schemas.microsoft.com/office/drawing/2014/main" val="2284551220"/>
                    </a:ext>
                  </a:extLst>
                </a:gridCol>
                <a:gridCol w="1162162">
                  <a:extLst>
                    <a:ext uri="{9D8B030D-6E8A-4147-A177-3AD203B41FA5}">
                      <a16:colId xmlns:a16="http://schemas.microsoft.com/office/drawing/2014/main" val="2026828197"/>
                    </a:ext>
                  </a:extLst>
                </a:gridCol>
                <a:gridCol w="1129879">
                  <a:extLst>
                    <a:ext uri="{9D8B030D-6E8A-4147-A177-3AD203B41FA5}">
                      <a16:colId xmlns:a16="http://schemas.microsoft.com/office/drawing/2014/main" val="2140904457"/>
                    </a:ext>
                  </a:extLst>
                </a:gridCol>
                <a:gridCol w="1101902">
                  <a:extLst>
                    <a:ext uri="{9D8B030D-6E8A-4147-A177-3AD203B41FA5}">
                      <a16:colId xmlns:a16="http://schemas.microsoft.com/office/drawing/2014/main" val="3338435923"/>
                    </a:ext>
                  </a:extLst>
                </a:gridCol>
                <a:gridCol w="1093292">
                  <a:extLst>
                    <a:ext uri="{9D8B030D-6E8A-4147-A177-3AD203B41FA5}">
                      <a16:colId xmlns:a16="http://schemas.microsoft.com/office/drawing/2014/main" val="862903981"/>
                    </a:ext>
                  </a:extLst>
                </a:gridCol>
                <a:gridCol w="1067467">
                  <a:extLst>
                    <a:ext uri="{9D8B030D-6E8A-4147-A177-3AD203B41FA5}">
                      <a16:colId xmlns:a16="http://schemas.microsoft.com/office/drawing/2014/main" val="4154563083"/>
                    </a:ext>
                  </a:extLst>
                </a:gridCol>
                <a:gridCol w="1067467">
                  <a:extLst>
                    <a:ext uri="{9D8B030D-6E8A-4147-A177-3AD203B41FA5}">
                      <a16:colId xmlns:a16="http://schemas.microsoft.com/office/drawing/2014/main" val="2093855830"/>
                    </a:ext>
                  </a:extLst>
                </a:gridCol>
              </a:tblGrid>
              <a:tr h="15750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dirty="0">
                          <a:solidFill>
                            <a:srgbClr val="000000"/>
                          </a:solidFill>
                          <a:effectLst/>
                          <a:latin typeface="Calibri" panose="020F0502020204030204" pitchFamily="34" charset="0"/>
                        </a:rPr>
                        <a:t>Q1: Which of the following best describes your organisation?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dirty="0">
                          <a:solidFill>
                            <a:srgbClr val="000000"/>
                          </a:solidFill>
                          <a:effectLst/>
                          <a:latin typeface="Calibri" panose="020F0502020204030204" pitchFamily="34" charset="0"/>
                        </a:rPr>
                        <a:t>Q4: Which part of the UK do you mainly operate 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a:solidFill>
                            <a:srgbClr val="000000"/>
                          </a:solidFill>
                          <a:effectLst/>
                          <a:latin typeface="Calibri" panose="020F0502020204030204" pitchFamily="34" charset="0"/>
                        </a:rPr>
                        <a:t>Q7a: The grouping of all seafood species (besides fishmeal) into Category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a:solidFill>
                            <a:srgbClr val="000000"/>
                          </a:solidFill>
                          <a:effectLst/>
                          <a:latin typeface="Calibri" panose="020F0502020204030204" pitchFamily="34" charset="0"/>
                        </a:rPr>
                        <a:t>Q7b: The single base levy rate being set at 1p/kg for Category 1: All species and their products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dirty="0">
                          <a:solidFill>
                            <a:srgbClr val="000000"/>
                          </a:solidFill>
                          <a:effectLst/>
                          <a:latin typeface="Calibri" panose="020F0502020204030204" pitchFamily="34" charset="0"/>
                        </a:rPr>
                        <a:t>Q7c: The single base levy rate being set at 0.350p/kg for Category 2: Fishmeal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a:solidFill>
                            <a:srgbClr val="000000"/>
                          </a:solidFill>
                          <a:effectLst/>
                          <a:latin typeface="Calibri" panose="020F0502020204030204" pitchFamily="34" charset="0"/>
                        </a:rPr>
                        <a:t>Q7d: Proposed phased base rate increases for whelks, pelagic species and cockles &amp; mussels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a:solidFill>
                            <a:srgbClr val="000000"/>
                          </a:solidFill>
                          <a:effectLst/>
                          <a:latin typeface="Calibri" panose="020F0502020204030204" pitchFamily="34" charset="0"/>
                        </a:rPr>
                        <a:t>Q7e: Streamlining product states for finfish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a:solidFill>
                            <a:srgbClr val="000000"/>
                          </a:solidFill>
                          <a:effectLst/>
                          <a:latin typeface="Calibri" panose="020F0502020204030204" pitchFamily="34" charset="0"/>
                        </a:rPr>
                        <a:t>Q7f: Applying an annual automatic inflationary adjustment to the levy (capped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800" b="0" i="0" u="none" strike="noStrike" dirty="0">
                          <a:solidFill>
                            <a:srgbClr val="000000"/>
                          </a:solidFill>
                          <a:effectLst/>
                          <a:latin typeface="Calibri" panose="020F0502020204030204" pitchFamily="34" charset="0"/>
                        </a:rPr>
                        <a:t>Q7g: Including all canned, bottled, and pouched products in the levy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ctr"/>
                      <a:r>
                        <a:rPr lang="en-GB" sz="800" b="0" i="0" u="none" strike="noStrike" dirty="0">
                          <a:solidFill>
                            <a:schemeClr val="bg1"/>
                          </a:solidFill>
                          <a:effectLst/>
                          <a:latin typeface="Calibri" panose="020F0502020204030204" pitchFamily="34" charset="0"/>
                        </a:rPr>
                        <a:t>Q13: Bearing in mind all the proposed levy changes described, including what would be collected and how it would be administered; how supportive do you feel about the proposed changes?</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3460365"/>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Foodservice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All of UK</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Unsupportive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Unsupportive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ctr" fontAlgn="b"/>
                      <a:r>
                        <a:rPr lang="en-GB" sz="800" b="1" i="0" u="none" strike="noStrike" dirty="0">
                          <a:solidFill>
                            <a:schemeClr val="accent5">
                              <a:lumMod val="50000"/>
                            </a:schemeClr>
                          </a:solidFill>
                          <a:effectLst/>
                          <a:latin typeface="Calibri" panose="020F0502020204030204" pitchFamily="34" charset="0"/>
                        </a:rPr>
                        <a:t>Neutral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extLst>
                  <a:ext uri="{0D108BD9-81ED-4DB2-BD59-A6C34878D82A}">
                    <a16:rowId xmlns:a16="http://schemas.microsoft.com/office/drawing/2014/main" val="823538865"/>
                  </a:ext>
                </a:extLst>
              </a:tr>
              <a:tr h="1750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North East of Scotland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chemeClr val="accent3">
                              <a:lumMod val="50000"/>
                            </a:schemeClr>
                          </a:solidFill>
                          <a:effectLst/>
                          <a:latin typeface="Calibri" panose="020F0502020204030204" pitchFamily="34" charset="0"/>
                        </a:rPr>
                        <a:t>Unsupportive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493451819"/>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East of England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p>
                      <a:pPr algn="ctr" fontAlgn="b"/>
                      <a:r>
                        <a:rPr lang="en-GB" sz="800" b="1" i="0" u="none" strike="noStrike" dirty="0">
                          <a:solidFill>
                            <a:schemeClr val="accent3">
                              <a:lumMod val="50000"/>
                            </a:schemeClr>
                          </a:solidFill>
                          <a:effectLst/>
                          <a:latin typeface="Calibri" panose="020F0502020204030204" pitchFamily="34" charset="0"/>
                        </a:rPr>
                        <a:t>Extremely Unsupportive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59931036"/>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Yorkshire &amp; The Humber</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4"/>
                          </a:solidFill>
                          <a:effectLst/>
                          <a:latin typeface="Calibri" panose="020F0502020204030204" pitchFamily="34" charset="0"/>
                        </a:rPr>
                        <a:t>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1636518392"/>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North East of Scotland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Don't Know</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3">
                              <a:lumMod val="50000"/>
                            </a:schemeClr>
                          </a:solidFill>
                          <a:effectLst/>
                          <a:latin typeface="Calibri" panose="020F0502020204030204" pitchFamily="34" charset="0"/>
                        </a:rPr>
                        <a:t>Extremely Unsupportive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845270454"/>
                  </a:ext>
                </a:extLst>
              </a:tr>
              <a:tr h="16669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North East of Scotland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4"/>
                          </a:solidFill>
                          <a:effectLst/>
                          <a:latin typeface="Calibri" panose="020F0502020204030204" pitchFamily="34" charset="0"/>
                        </a:rPr>
                        <a:t>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3759315382"/>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All of UK</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5700"/>
                          </a:solidFill>
                          <a:effectLst/>
                          <a:latin typeface="Calibri" panose="020F0502020204030204" pitchFamily="34" charset="0"/>
                        </a:rPr>
                        <a:t>Neutral</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5">
                              <a:lumMod val="50000"/>
                            </a:schemeClr>
                          </a:solidFill>
                          <a:effectLst/>
                          <a:latin typeface="Calibri" panose="020F0502020204030204" pitchFamily="34" charset="0"/>
                        </a:rPr>
                        <a:t>Neutral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9C"/>
                    </a:solidFill>
                  </a:tcPr>
                </a:tc>
                <a:extLst>
                  <a:ext uri="{0D108BD9-81ED-4DB2-BD59-A6C34878D82A}">
                    <a16:rowId xmlns:a16="http://schemas.microsoft.com/office/drawing/2014/main" val="2113388906"/>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Processing seafood</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South West of England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9C0006"/>
                          </a:solidFill>
                          <a:effectLst/>
                          <a:latin typeface="Calibri" panose="020F0502020204030204" pitchFamily="34" charset="0"/>
                        </a:rPr>
                        <a:t>Extremely Unsupportive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3">
                              <a:lumMod val="50000"/>
                            </a:schemeClr>
                          </a:solidFill>
                          <a:effectLst/>
                          <a:latin typeface="Calibri" panose="020F0502020204030204" pitchFamily="34" charset="0"/>
                        </a:rPr>
                        <a:t>Extremely Unsupportive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074174753"/>
                  </a:ext>
                </a:extLst>
              </a:tr>
              <a:tr h="1939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Trade (including wholesale)</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0000"/>
                          </a:solidFill>
                          <a:effectLst/>
                          <a:latin typeface="Calibri" panose="020F0502020204030204" pitchFamily="34" charset="0"/>
                        </a:rPr>
                        <a:t>All of UK</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800" b="0" i="0" u="none" strike="noStrike" dirty="0">
                          <a:solidFill>
                            <a:srgbClr val="006100"/>
                          </a:solidFill>
                          <a:effectLst/>
                          <a:latin typeface="Calibri" panose="020F0502020204030204" pitchFamily="34" charset="0"/>
                        </a:rPr>
                        <a:t>Extremely Supportive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p>
                      <a:pPr algn="ctr" fontAlgn="b"/>
                      <a:r>
                        <a:rPr lang="en-GB" sz="800" b="1" i="0" u="none" strike="noStrike" dirty="0">
                          <a:solidFill>
                            <a:schemeClr val="accent4"/>
                          </a:solidFill>
                          <a:effectLst/>
                          <a:latin typeface="Calibri" panose="020F0502020204030204" pitchFamily="34" charset="0"/>
                        </a:rPr>
                        <a:t>Extremely Supportive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FCE"/>
                    </a:solidFill>
                  </a:tcPr>
                </a:tc>
                <a:extLst>
                  <a:ext uri="{0D108BD9-81ED-4DB2-BD59-A6C34878D82A}">
                    <a16:rowId xmlns:a16="http://schemas.microsoft.com/office/drawing/2014/main" val="4108263700"/>
                  </a:ext>
                </a:extLst>
              </a:tr>
            </a:tbl>
          </a:graphicData>
        </a:graphic>
      </p:graphicFrame>
      <p:sp>
        <p:nvSpPr>
          <p:cNvPr id="13" name="Rectangle 12">
            <a:extLst>
              <a:ext uri="{FF2B5EF4-FFF2-40B4-BE49-F238E27FC236}">
                <a16:creationId xmlns:a16="http://schemas.microsoft.com/office/drawing/2014/main" id="{40F354FA-E3F2-0166-E512-F151A99093E8}"/>
              </a:ext>
            </a:extLst>
          </p:cNvPr>
          <p:cNvSpPr/>
          <p:nvPr/>
        </p:nvSpPr>
        <p:spPr>
          <a:xfrm>
            <a:off x="595798" y="1336729"/>
            <a:ext cx="10642599" cy="58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dirty="0">
                <a:solidFill>
                  <a:prstClr val="black">
                    <a:lumMod val="50000"/>
                    <a:lumOff val="50000"/>
                  </a:prstClr>
                </a:solidFill>
                <a:latin typeface="Century Gothic" panose="020F0302020204030204"/>
              </a:rPr>
              <a:t>Responses of large </a:t>
            </a:r>
            <a:r>
              <a:rPr lang="en-GB" sz="1200" b="1" i="1" dirty="0">
                <a:solidFill>
                  <a:prstClr val="black">
                    <a:lumMod val="50000"/>
                    <a:lumOff val="50000"/>
                  </a:prstClr>
                </a:solidFill>
                <a:latin typeface="Century Gothic" panose="020F0302020204030204"/>
              </a:rPr>
              <a:t>levy-paying </a:t>
            </a:r>
            <a:r>
              <a:rPr lang="en-GB" sz="1200" i="1" dirty="0">
                <a:solidFill>
                  <a:prstClr val="black">
                    <a:lumMod val="50000"/>
                    <a:lumOff val="50000"/>
                  </a:prstClr>
                </a:solidFill>
                <a:latin typeface="Century Gothic" panose="020F0302020204030204"/>
              </a:rPr>
              <a:t>organisations</a:t>
            </a:r>
            <a:endParaRPr kumimoji="0" lang="en-GB" sz="1200" b="0" i="1" u="none" strike="noStrike" kern="1200" cap="none" spc="0" normalizeH="0" baseline="0" noProof="0" dirty="0">
              <a:ln>
                <a:noFill/>
              </a:ln>
              <a:solidFill>
                <a:prstClr val="black">
                  <a:lumMod val="50000"/>
                  <a:lumOff val="50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6547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Bar chart showing percentage of responses for each priority area">
            <a:extLst>
              <a:ext uri="{FF2B5EF4-FFF2-40B4-BE49-F238E27FC236}">
                <a16:creationId xmlns:a16="http://schemas.microsoft.com/office/drawing/2014/main" id="{DCB20F68-1F84-B596-2166-6C7ECE0D1744}"/>
              </a:ext>
            </a:extLst>
          </p:cNvPr>
          <p:cNvGraphicFramePr/>
          <p:nvPr>
            <p:extLst>
              <p:ext uri="{D42A27DB-BD31-4B8C-83A1-F6EECF244321}">
                <p14:modId xmlns:p14="http://schemas.microsoft.com/office/powerpoint/2010/main" val="1395420465"/>
              </p:ext>
            </p:extLst>
          </p:nvPr>
        </p:nvGraphicFramePr>
        <p:xfrm>
          <a:off x="2773885" y="1227568"/>
          <a:ext cx="3589045" cy="49276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9F1F1941-A87C-2751-19A3-446E8A10E97E}"/>
              </a:ext>
            </a:extLst>
          </p:cNvPr>
          <p:cNvSpPr>
            <a:spLocks noGrp="1"/>
          </p:cNvSpPr>
          <p:nvPr>
            <p:ph type="title"/>
          </p:nvPr>
        </p:nvSpPr>
        <p:spPr/>
        <p:txBody>
          <a:bodyPr/>
          <a:lstStyle/>
          <a:p>
            <a:r>
              <a:rPr kumimoji="0" lang="en-GB" sz="1800" b="1" i="0" u="none" strike="noStrike" kern="1200" cap="none" spc="300" normalizeH="0" baseline="0" noProof="0" dirty="0">
                <a:ln>
                  <a:noFill/>
                </a:ln>
                <a:solidFill>
                  <a:schemeClr val="accent1"/>
                </a:solidFill>
                <a:effectLst/>
                <a:uLnTx/>
                <a:uFillTx/>
                <a:latin typeface="Century Gothic" panose="020B0502020202020204" pitchFamily="34" charset="0"/>
                <a:ea typeface="+mn-ea"/>
                <a:cs typeface="+mn-cs"/>
              </a:rPr>
              <a:t>Q14&amp;15: </a:t>
            </a:r>
            <a:r>
              <a:rPr kumimoji="0" lang="en-GB" sz="1800" b="1" i="0" u="none" strike="noStrike" kern="1200" cap="none" spc="300" normalizeH="0" baseline="0" noProof="0" dirty="0">
                <a:ln>
                  <a:noFill/>
                </a:ln>
                <a:solidFill>
                  <a:srgbClr val="1A3F83"/>
                </a:solidFill>
                <a:effectLst/>
                <a:uLnTx/>
                <a:uFillTx/>
                <a:latin typeface="Century Gothic" panose="020B0502020202020204" pitchFamily="34" charset="0"/>
                <a:ea typeface="+mn-ea"/>
                <a:cs typeface="+mn-cs"/>
              </a:rPr>
              <a:t>Select up to three of these areas which you expect will be the highest priority for your business over the next 3-5 years</a:t>
            </a:r>
            <a:endParaRPr lang="en-GB" dirty="0"/>
          </a:p>
        </p:txBody>
      </p:sp>
      <p:sp>
        <p:nvSpPr>
          <p:cNvPr id="7" name="Text Placeholder 6">
            <a:extLst>
              <a:ext uri="{FF2B5EF4-FFF2-40B4-BE49-F238E27FC236}">
                <a16:creationId xmlns:a16="http://schemas.microsoft.com/office/drawing/2014/main" id="{BFDEE6BA-1D89-D6D6-49A5-7AC5B160C0FE}"/>
              </a:ext>
            </a:extLst>
          </p:cNvPr>
          <p:cNvSpPr>
            <a:spLocks noGrp="1"/>
          </p:cNvSpPr>
          <p:nvPr>
            <p:ph type="body" sz="quarter" idx="11"/>
          </p:nvPr>
        </p:nvSpPr>
        <p:spPr/>
        <p:txBody>
          <a:bodyPr/>
          <a:lstStyle/>
          <a:p>
            <a:r>
              <a:rPr kumimoji="0" lang="en-GB" sz="1000" b="0" i="0" u="none" strike="noStrike" kern="1200" cap="none" spc="0" normalizeH="0" baseline="0" noProof="0" dirty="0">
                <a:ln>
                  <a:noFill/>
                </a:ln>
                <a:solidFill>
                  <a:prstClr val="black"/>
                </a:solidFill>
                <a:effectLst/>
                <a:uLnTx/>
                <a:uFillTx/>
                <a:latin typeface="Century Gothic" panose="020F0302020204030204"/>
                <a:ea typeface="+mn-ea"/>
                <a:cs typeface="+mn-cs"/>
              </a:rPr>
              <a:t>Source: White Space Survey, Q14</a:t>
            </a:r>
          </a:p>
        </p:txBody>
      </p:sp>
      <p:sp>
        <p:nvSpPr>
          <p:cNvPr id="8" name="Text Placeholder 7">
            <a:extLst>
              <a:ext uri="{FF2B5EF4-FFF2-40B4-BE49-F238E27FC236}">
                <a16:creationId xmlns:a16="http://schemas.microsoft.com/office/drawing/2014/main" id="{F3A8ECF3-7130-9EEB-9E19-617DCBD1A593}"/>
              </a:ext>
            </a:extLst>
          </p:cNvPr>
          <p:cNvSpPr>
            <a:spLocks noGrp="1"/>
          </p:cNvSpPr>
          <p:nvPr>
            <p:ph type="body" sz="quarter" idx="13"/>
          </p:nvPr>
        </p:nvSpPr>
        <p:spPr/>
        <p:txBody>
          <a:bodyPr/>
          <a:lstStyle/>
          <a:p>
            <a:r>
              <a:rPr lang="en-GB" dirty="0"/>
              <a:t>General </a:t>
            </a:r>
            <a:br>
              <a:rPr lang="en-GB" dirty="0"/>
            </a:br>
            <a:r>
              <a:rPr lang="en-GB" dirty="0"/>
              <a:t>Needs</a:t>
            </a:r>
          </a:p>
        </p:txBody>
      </p:sp>
      <p:graphicFrame>
        <p:nvGraphicFramePr>
          <p:cNvPr id="11" name="Table 10">
            <a:extLst>
              <a:ext uri="{FF2B5EF4-FFF2-40B4-BE49-F238E27FC236}">
                <a16:creationId xmlns:a16="http://schemas.microsoft.com/office/drawing/2014/main" id="{8AFB7157-6FEE-DF10-6813-62FC0F1524F2}"/>
              </a:ext>
            </a:extLst>
          </p:cNvPr>
          <p:cNvGraphicFramePr>
            <a:graphicFrameLocks noGrp="1"/>
          </p:cNvGraphicFramePr>
          <p:nvPr>
            <p:extLst>
              <p:ext uri="{D42A27DB-BD31-4B8C-83A1-F6EECF244321}">
                <p14:modId xmlns:p14="http://schemas.microsoft.com/office/powerpoint/2010/main" val="4122739567"/>
              </p:ext>
            </p:extLst>
          </p:nvPr>
        </p:nvGraphicFramePr>
        <p:xfrm>
          <a:off x="775316" y="1388348"/>
          <a:ext cx="2169160" cy="4399864"/>
        </p:xfrm>
        <a:graphic>
          <a:graphicData uri="http://schemas.openxmlformats.org/drawingml/2006/table">
            <a:tbl>
              <a:tblPr firstRow="1">
                <a:tableStyleId>{5C22544A-7EE6-4342-B048-85BDC9FD1C3A}</a:tableStyleId>
              </a:tblPr>
              <a:tblGrid>
                <a:gridCol w="2169160">
                  <a:extLst>
                    <a:ext uri="{9D8B030D-6E8A-4147-A177-3AD203B41FA5}">
                      <a16:colId xmlns:a16="http://schemas.microsoft.com/office/drawing/2014/main" val="2193817530"/>
                    </a:ext>
                  </a:extLst>
                </a:gridCol>
              </a:tblGrid>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Fisheries management</a:t>
                      </a:r>
                    </a:p>
                  </a:txBody>
                  <a:tcPr marL="9525" marR="9525" marT="9525" marB="0" anchor="ctr">
                    <a:noFill/>
                  </a:tcPr>
                </a:tc>
                <a:extLst>
                  <a:ext uri="{0D108BD9-81ED-4DB2-BD59-A6C34878D82A}">
                    <a16:rowId xmlns:a16="http://schemas.microsoft.com/office/drawing/2014/main" val="1173609369"/>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Safe and skilled workforce</a:t>
                      </a:r>
                    </a:p>
                  </a:txBody>
                  <a:tcPr marL="9525" marR="9525" marT="9525" marB="0" anchor="ctr">
                    <a:noFill/>
                  </a:tcPr>
                </a:tc>
                <a:extLst>
                  <a:ext uri="{0D108BD9-81ED-4DB2-BD59-A6C34878D82A}">
                    <a16:rowId xmlns:a16="http://schemas.microsoft.com/office/drawing/2014/main" val="3245736878"/>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Supply chain resilience</a:t>
                      </a:r>
                    </a:p>
                  </a:txBody>
                  <a:tcPr marL="9525" marR="9525" marT="9525" marB="0" anchor="ctr">
                    <a:noFill/>
                  </a:tcPr>
                </a:tc>
                <a:extLst>
                  <a:ext uri="{0D108BD9-81ED-4DB2-BD59-A6C34878D82A}">
                    <a16:rowId xmlns:a16="http://schemas.microsoft.com/office/drawing/2014/main" val="3277685098"/>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International trade</a:t>
                      </a:r>
                    </a:p>
                  </a:txBody>
                  <a:tcPr marL="9525" marR="9525" marT="9525" marB="0" anchor="ctr">
                    <a:noFill/>
                  </a:tcPr>
                </a:tc>
                <a:extLst>
                  <a:ext uri="{0D108BD9-81ED-4DB2-BD59-A6C34878D82A}">
                    <a16:rowId xmlns:a16="http://schemas.microsoft.com/office/drawing/2014/main" val="3119011510"/>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Responding to reputational changes</a:t>
                      </a:r>
                    </a:p>
                  </a:txBody>
                  <a:tcPr marL="9525" marR="9525" marT="9525" marB="0" anchor="ctr">
                    <a:noFill/>
                  </a:tcPr>
                </a:tc>
                <a:extLst>
                  <a:ext uri="{0D108BD9-81ED-4DB2-BD59-A6C34878D82A}">
                    <a16:rowId xmlns:a16="http://schemas.microsoft.com/office/drawing/2014/main" val="1923902532"/>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Climate change</a:t>
                      </a:r>
                    </a:p>
                  </a:txBody>
                  <a:tcPr marL="9525" marR="9525" marT="9525" marB="0" anchor="ctr">
                    <a:noFill/>
                  </a:tcPr>
                </a:tc>
                <a:extLst>
                  <a:ext uri="{0D108BD9-81ED-4DB2-BD59-A6C34878D82A}">
                    <a16:rowId xmlns:a16="http://schemas.microsoft.com/office/drawing/2014/main" val="1553771540"/>
                  </a:ext>
                </a:extLst>
              </a:tr>
              <a:tr h="628552">
                <a:tc>
                  <a:txBody>
                    <a:bodyPr/>
                    <a:lstStyle/>
                    <a:p>
                      <a:pPr marL="0" algn="l" defTabSz="914400" rtl="0" eaLnBrk="1" fontAlgn="b" latinLnBrk="0" hangingPunct="1"/>
                      <a:r>
                        <a:rPr lang="en-GB" sz="1100" b="0" i="0" u="none" strike="noStrike" kern="1200" dirty="0">
                          <a:solidFill>
                            <a:srgbClr val="000000"/>
                          </a:solidFill>
                          <a:effectLst/>
                          <a:latin typeface="+mn-lt"/>
                          <a:ea typeface="+mn-ea"/>
                          <a:cs typeface="+mn-cs"/>
                        </a:rPr>
                        <a:t>Data, insight and innovation</a:t>
                      </a:r>
                    </a:p>
                  </a:txBody>
                  <a:tcPr marL="9525" marR="9525" marT="9525" marB="0" anchor="ctr">
                    <a:noFill/>
                  </a:tcPr>
                </a:tc>
                <a:extLst>
                  <a:ext uri="{0D108BD9-81ED-4DB2-BD59-A6C34878D82A}">
                    <a16:rowId xmlns:a16="http://schemas.microsoft.com/office/drawing/2014/main" val="971262158"/>
                  </a:ext>
                </a:extLst>
              </a:tr>
            </a:tbl>
          </a:graphicData>
        </a:graphic>
      </p:graphicFrame>
      <p:sp>
        <p:nvSpPr>
          <p:cNvPr id="2" name="Rectangle 1">
            <a:extLst>
              <a:ext uri="{FF2B5EF4-FFF2-40B4-BE49-F238E27FC236}">
                <a16:creationId xmlns:a16="http://schemas.microsoft.com/office/drawing/2014/main" id="{2FA4401E-DBD5-9FEB-B251-FDF2DB27B15A}"/>
              </a:ext>
            </a:extLst>
          </p:cNvPr>
          <p:cNvSpPr/>
          <p:nvPr/>
        </p:nvSpPr>
        <p:spPr>
          <a:xfrm>
            <a:off x="6880301" y="1513830"/>
            <a:ext cx="4952981" cy="758200"/>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Especially important for </a:t>
            </a:r>
            <a:r>
              <a:rPr lang="en-GB" sz="1200" b="1" dirty="0">
                <a:solidFill>
                  <a:schemeClr val="accent6"/>
                </a:solidFill>
              </a:rPr>
              <a:t>Importers &amp; Exporters </a:t>
            </a:r>
            <a:r>
              <a:rPr lang="en-GB" sz="1200" dirty="0">
                <a:solidFill>
                  <a:schemeClr val="tx1"/>
                </a:solidFill>
              </a:rPr>
              <a:t>– 65% of them selected fisheries management as a top priority</a:t>
            </a:r>
          </a:p>
        </p:txBody>
      </p:sp>
      <p:sp>
        <p:nvSpPr>
          <p:cNvPr id="6" name="Rectangle 5">
            <a:extLst>
              <a:ext uri="{FF2B5EF4-FFF2-40B4-BE49-F238E27FC236}">
                <a16:creationId xmlns:a16="http://schemas.microsoft.com/office/drawing/2014/main" id="{2B5C681A-4DB2-8A2E-ABCC-68D88228A5F5}"/>
              </a:ext>
              <a:ext uri="{C183D7F6-B498-43B3-948B-1728B52AA6E4}">
                <adec:decorative xmlns:adec="http://schemas.microsoft.com/office/drawing/2017/decorative" val="1"/>
              </a:ext>
            </a:extLst>
          </p:cNvPr>
          <p:cNvSpPr/>
          <p:nvPr/>
        </p:nvSpPr>
        <p:spPr>
          <a:xfrm>
            <a:off x="5609064" y="1562570"/>
            <a:ext cx="301083" cy="245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EB128B3-ACFF-2934-CF0A-98343C94E0CF}"/>
              </a:ext>
            </a:extLst>
          </p:cNvPr>
          <p:cNvSpPr/>
          <p:nvPr/>
        </p:nvSpPr>
        <p:spPr>
          <a:xfrm>
            <a:off x="6880301" y="2443434"/>
            <a:ext cx="4952981" cy="758200"/>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Important for </a:t>
            </a:r>
            <a:r>
              <a:rPr lang="en-GB" sz="1200" b="1" dirty="0">
                <a:solidFill>
                  <a:schemeClr val="accent6"/>
                </a:solidFill>
              </a:rPr>
              <a:t>Catching</a:t>
            </a:r>
            <a:r>
              <a:rPr lang="en-GB" sz="1200" dirty="0">
                <a:solidFill>
                  <a:schemeClr val="tx1"/>
                </a:solidFill>
              </a:rPr>
              <a:t> and </a:t>
            </a:r>
            <a:r>
              <a:rPr lang="en-GB" sz="1200" b="1" dirty="0">
                <a:solidFill>
                  <a:schemeClr val="accent6"/>
                </a:solidFill>
              </a:rPr>
              <a:t>Processing</a:t>
            </a:r>
            <a:r>
              <a:rPr lang="en-GB" sz="1200" dirty="0">
                <a:solidFill>
                  <a:schemeClr val="tx1"/>
                </a:solidFill>
              </a:rPr>
              <a:t> – 59% and 52% respectively selected safe and skilled workforce as a top priority</a:t>
            </a:r>
          </a:p>
        </p:txBody>
      </p:sp>
      <p:sp>
        <p:nvSpPr>
          <p:cNvPr id="18" name="Rectangle 17">
            <a:extLst>
              <a:ext uri="{FF2B5EF4-FFF2-40B4-BE49-F238E27FC236}">
                <a16:creationId xmlns:a16="http://schemas.microsoft.com/office/drawing/2014/main" id="{6FA3A4ED-B422-FA83-8103-BD1C71B8CF06}"/>
              </a:ext>
              <a:ext uri="{C183D7F6-B498-43B3-948B-1728B52AA6E4}">
                <adec:decorative xmlns:adec="http://schemas.microsoft.com/office/drawing/2017/decorative" val="1"/>
              </a:ext>
            </a:extLst>
          </p:cNvPr>
          <p:cNvSpPr/>
          <p:nvPr/>
        </p:nvSpPr>
        <p:spPr>
          <a:xfrm>
            <a:off x="5960327" y="1562569"/>
            <a:ext cx="100360" cy="245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Connector: Elbow 19">
            <a:extLst>
              <a:ext uri="{FF2B5EF4-FFF2-40B4-BE49-F238E27FC236}">
                <a16:creationId xmlns:a16="http://schemas.microsoft.com/office/drawing/2014/main" id="{78DF13B6-2D04-B182-F744-28C68C2506D4}"/>
              </a:ext>
              <a:ext uri="{C183D7F6-B498-43B3-948B-1728B52AA6E4}">
                <adec:decorative xmlns:adec="http://schemas.microsoft.com/office/drawing/2017/decorative" val="1"/>
              </a:ext>
            </a:extLst>
          </p:cNvPr>
          <p:cNvCxnSpPr>
            <a:stCxn id="2" idx="1"/>
            <a:endCxn id="18" idx="3"/>
          </p:cNvCxnSpPr>
          <p:nvPr/>
        </p:nvCxnSpPr>
        <p:spPr>
          <a:xfrm rot="10800000">
            <a:off x="6060687" y="1685234"/>
            <a:ext cx="819614" cy="207697"/>
          </a:xfrm>
          <a:prstGeom prst="bentConnector3">
            <a:avLst/>
          </a:prstGeom>
          <a:ln>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26473A0-D664-FDE3-4F59-CF215DAC3DD1}"/>
              </a:ext>
              <a:ext uri="{C183D7F6-B498-43B3-948B-1728B52AA6E4}">
                <adec:decorative xmlns:adec="http://schemas.microsoft.com/office/drawing/2017/decorative" val="1"/>
              </a:ext>
            </a:extLst>
          </p:cNvPr>
          <p:cNvSpPr/>
          <p:nvPr/>
        </p:nvSpPr>
        <p:spPr>
          <a:xfrm>
            <a:off x="5804212" y="2193443"/>
            <a:ext cx="100360" cy="245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ctor: Elbow 23">
            <a:extLst>
              <a:ext uri="{FF2B5EF4-FFF2-40B4-BE49-F238E27FC236}">
                <a16:creationId xmlns:a16="http://schemas.microsoft.com/office/drawing/2014/main" id="{E4B72E22-AE16-F8A6-AD05-ED34A0F7D83A}"/>
              </a:ext>
              <a:ext uri="{C183D7F6-B498-43B3-948B-1728B52AA6E4}">
                <adec:decorative xmlns:adec="http://schemas.microsoft.com/office/drawing/2017/decorative" val="1"/>
              </a:ext>
            </a:extLst>
          </p:cNvPr>
          <p:cNvCxnSpPr>
            <a:cxnSpLocks/>
            <a:endCxn id="16" idx="1"/>
          </p:cNvCxnSpPr>
          <p:nvPr/>
        </p:nvCxnSpPr>
        <p:spPr>
          <a:xfrm>
            <a:off x="5888736" y="2292096"/>
            <a:ext cx="991565" cy="530438"/>
          </a:xfrm>
          <a:prstGeom prst="bentConnector3">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44EB3C-89F8-8F98-AE33-73FEAE677B9A}"/>
              </a:ext>
              <a:ext uri="{C183D7F6-B498-43B3-948B-1728B52AA6E4}">
                <adec:decorative xmlns:adec="http://schemas.microsoft.com/office/drawing/2017/decorative" val="1"/>
              </a:ext>
            </a:extLst>
          </p:cNvPr>
          <p:cNvCxnSpPr>
            <a:cxnSpLocks/>
          </p:cNvCxnSpPr>
          <p:nvPr/>
        </p:nvCxnSpPr>
        <p:spPr>
          <a:xfrm>
            <a:off x="6362930" y="3532903"/>
            <a:ext cx="54703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D8A030-4989-C212-973A-4E622E7E99E6}"/>
              </a:ext>
            </a:extLst>
          </p:cNvPr>
          <p:cNvSpPr txBox="1"/>
          <p:nvPr/>
        </p:nvSpPr>
        <p:spPr>
          <a:xfrm>
            <a:off x="6364224" y="3584448"/>
            <a:ext cx="5469058" cy="461665"/>
          </a:xfrm>
          <a:prstGeom prst="rect">
            <a:avLst/>
          </a:prstGeom>
          <a:noFill/>
        </p:spPr>
        <p:txBody>
          <a:bodyPr wrap="square" rtlCol="0">
            <a:spAutoFit/>
          </a:bodyPr>
          <a:lstStyle/>
          <a:p>
            <a:r>
              <a:rPr lang="en-GB" sz="1200" i="1" dirty="0">
                <a:solidFill>
                  <a:schemeClr val="tx2"/>
                </a:solidFill>
              </a:rPr>
              <a:t>Analysis for the question: “</a:t>
            </a:r>
            <a:r>
              <a:rPr lang="en-GB" sz="1200" b="1" i="1" dirty="0">
                <a:solidFill>
                  <a:schemeClr val="tx2"/>
                </a:solidFill>
              </a:rPr>
              <a:t>Is there any specific support you would like to see from Seafish</a:t>
            </a:r>
            <a:r>
              <a:rPr lang="en-GB" sz="1200" i="1" dirty="0">
                <a:solidFill>
                  <a:schemeClr val="tx2"/>
                </a:solidFill>
              </a:rPr>
              <a:t>” highlighted the following needs:</a:t>
            </a:r>
          </a:p>
        </p:txBody>
      </p:sp>
      <p:cxnSp>
        <p:nvCxnSpPr>
          <p:cNvPr id="30" name="Straight Connector 29">
            <a:extLst>
              <a:ext uri="{FF2B5EF4-FFF2-40B4-BE49-F238E27FC236}">
                <a16:creationId xmlns:a16="http://schemas.microsoft.com/office/drawing/2014/main" id="{093F06D5-8EDF-B67A-CDA3-B3386D9B0123}"/>
              </a:ext>
              <a:ext uri="{C183D7F6-B498-43B3-948B-1728B52AA6E4}">
                <adec:decorative xmlns:adec="http://schemas.microsoft.com/office/drawing/2017/decorative" val="1"/>
              </a:ext>
            </a:extLst>
          </p:cNvPr>
          <p:cNvCxnSpPr>
            <a:cxnSpLocks/>
          </p:cNvCxnSpPr>
          <p:nvPr/>
        </p:nvCxnSpPr>
        <p:spPr>
          <a:xfrm>
            <a:off x="6362930" y="3484135"/>
            <a:ext cx="54703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952F725-9F1C-D4C2-6CCD-3AF4E0CBE442}"/>
              </a:ext>
            </a:extLst>
          </p:cNvPr>
          <p:cNvSpPr/>
          <p:nvPr/>
        </p:nvSpPr>
        <p:spPr>
          <a:xfrm>
            <a:off x="6387477" y="4145736"/>
            <a:ext cx="1770525" cy="1642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GB" sz="1200" b="1" dirty="0">
                <a:solidFill>
                  <a:schemeClr val="tx1"/>
                </a:solidFill>
              </a:rPr>
              <a:t>UK international competitiveness</a:t>
            </a:r>
          </a:p>
          <a:p>
            <a:pPr algn="ctr"/>
            <a:r>
              <a:rPr lang="en-GB" sz="1100" dirty="0">
                <a:solidFill>
                  <a:schemeClr val="tx1"/>
                </a:solidFill>
              </a:rPr>
              <a:t>Ensuring British vessels are competitive with foreign operations through tax and  regulation</a:t>
            </a:r>
          </a:p>
        </p:txBody>
      </p:sp>
      <p:sp>
        <p:nvSpPr>
          <p:cNvPr id="32" name="Rectangle 31">
            <a:extLst>
              <a:ext uri="{FF2B5EF4-FFF2-40B4-BE49-F238E27FC236}">
                <a16:creationId xmlns:a16="http://schemas.microsoft.com/office/drawing/2014/main" id="{7A0AB955-609C-0C9C-E979-448EB8775451}"/>
              </a:ext>
            </a:extLst>
          </p:cNvPr>
          <p:cNvSpPr/>
          <p:nvPr/>
        </p:nvSpPr>
        <p:spPr>
          <a:xfrm>
            <a:off x="8229572" y="4145736"/>
            <a:ext cx="1770525" cy="1642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GB" sz="1200" b="1" dirty="0">
                <a:solidFill>
                  <a:schemeClr val="tx1"/>
                </a:solidFill>
              </a:rPr>
              <a:t>Promotion of UK-caught seafood</a:t>
            </a:r>
          </a:p>
          <a:p>
            <a:pPr algn="ctr">
              <a:spcAft>
                <a:spcPts val="400"/>
              </a:spcAft>
            </a:pPr>
            <a:r>
              <a:rPr lang="en-GB" sz="1100" dirty="0">
                <a:solidFill>
                  <a:schemeClr val="tx1"/>
                </a:solidFill>
              </a:rPr>
              <a:t>Media campaigns targeted at increasing UK population awareness of the benefits of UK seafood (matching Norway’s efforts)</a:t>
            </a:r>
          </a:p>
        </p:txBody>
      </p:sp>
      <p:sp>
        <p:nvSpPr>
          <p:cNvPr id="33" name="Rectangle 32">
            <a:extLst>
              <a:ext uri="{FF2B5EF4-FFF2-40B4-BE49-F238E27FC236}">
                <a16:creationId xmlns:a16="http://schemas.microsoft.com/office/drawing/2014/main" id="{04C2A11F-C9C2-0DEC-0D29-7F28309F9D8B}"/>
              </a:ext>
            </a:extLst>
          </p:cNvPr>
          <p:cNvSpPr/>
          <p:nvPr/>
        </p:nvSpPr>
        <p:spPr>
          <a:xfrm>
            <a:off x="10062757" y="4145736"/>
            <a:ext cx="1770525" cy="1642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300"/>
              </a:spcAft>
            </a:pPr>
            <a:r>
              <a:rPr lang="en-GB" sz="1200" b="1" dirty="0">
                <a:solidFill>
                  <a:schemeClr val="tx1"/>
                </a:solidFill>
              </a:rPr>
              <a:t>Specific industry research</a:t>
            </a:r>
          </a:p>
          <a:p>
            <a:pPr algn="ctr"/>
            <a:r>
              <a:rPr lang="en-GB" sz="1100" dirty="0">
                <a:solidFill>
                  <a:schemeClr val="tx1"/>
                </a:solidFill>
              </a:rPr>
              <a:t>Access to high-quality research around equipment, BIM technology, water quality, and climate change</a:t>
            </a:r>
          </a:p>
        </p:txBody>
      </p:sp>
    </p:spTree>
    <p:extLst>
      <p:ext uri="{BB962C8B-B14F-4D97-AF65-F5344CB8AC3E}">
        <p14:creationId xmlns:p14="http://schemas.microsoft.com/office/powerpoint/2010/main" val="302065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5316-4F2C-DA99-C3AD-BF4767828F25}"/>
              </a:ext>
            </a:extLst>
          </p:cNvPr>
          <p:cNvSpPr>
            <a:spLocks noGrp="1"/>
          </p:cNvSpPr>
          <p:nvPr>
            <p:ph type="title" idx="4294967295"/>
          </p:nvPr>
        </p:nvSpPr>
        <p:spPr>
          <a:xfrm>
            <a:off x="838200" y="-1325563"/>
            <a:ext cx="10515600" cy="1325563"/>
          </a:xfrm>
          <a:prstGeom prst="rect">
            <a:avLst/>
          </a:prstGeom>
        </p:spPr>
        <p:txBody>
          <a:bodyPr anchor="b"/>
          <a:lstStyle/>
          <a:p>
            <a:r>
              <a:rPr lang="en-GB" dirty="0"/>
              <a:t>white space</a:t>
            </a:r>
          </a:p>
        </p:txBody>
      </p:sp>
    </p:spTree>
    <p:extLst>
      <p:ext uri="{BB962C8B-B14F-4D97-AF65-F5344CB8AC3E}">
        <p14:creationId xmlns:p14="http://schemas.microsoft.com/office/powerpoint/2010/main" val="126709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F2C03-9CAD-B6B6-E474-73D54C999948}"/>
              </a:ext>
            </a:extLst>
          </p:cNvPr>
          <p:cNvSpPr>
            <a:spLocks noGrp="1"/>
          </p:cNvSpPr>
          <p:nvPr>
            <p:ph type="title" idx="4294967295"/>
          </p:nvPr>
        </p:nvSpPr>
        <p:spPr>
          <a:xfrm>
            <a:off x="838200" y="-1325563"/>
            <a:ext cx="10515600" cy="1325563"/>
          </a:xfrm>
          <a:prstGeom prst="rect">
            <a:avLst/>
          </a:prstGeom>
        </p:spPr>
        <p:txBody>
          <a:bodyPr anchor="b"/>
          <a:lstStyle/>
          <a:p>
            <a:r>
              <a:rPr lang="en-GB" dirty="0"/>
              <a:t>Disclaimer</a:t>
            </a:r>
          </a:p>
        </p:txBody>
      </p:sp>
    </p:spTree>
    <p:extLst>
      <p:ext uri="{BB962C8B-B14F-4D97-AF65-F5344CB8AC3E}">
        <p14:creationId xmlns:p14="http://schemas.microsoft.com/office/powerpoint/2010/main" val="305468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031D1F-2A3B-4EBC-073B-D1DC561615CD}"/>
              </a:ext>
            </a:extLst>
          </p:cNvPr>
          <p:cNvSpPr>
            <a:spLocks noGrp="1"/>
          </p:cNvSpPr>
          <p:nvPr>
            <p:ph type="body" sz="quarter" idx="10"/>
          </p:nvPr>
        </p:nvSpPr>
        <p:spPr/>
        <p:txBody>
          <a:bodyPr anchor="ctr"/>
          <a:lstStyle/>
          <a:p>
            <a:pPr marL="514350" lvl="0" indent="-514350">
              <a:spcBef>
                <a:spcPts val="0"/>
              </a:spcBef>
              <a:buClr>
                <a:srgbClr val="18407F"/>
              </a:buClr>
              <a:buFont typeface="+mj-lt"/>
              <a:buAutoNum type="arabicPeriod"/>
              <a:defRPr/>
            </a:pPr>
            <a:r>
              <a:rPr lang="en-US" sz="2000" b="1" dirty="0">
                <a:solidFill>
                  <a:schemeClr val="bg1">
                    <a:lumMod val="50000"/>
                  </a:schemeClr>
                </a:solidFill>
                <a:latin typeface="Century Gothic" panose="020B0502020202020204" pitchFamily="34" charset="0"/>
              </a:rPr>
              <a:t>Research Context</a:t>
            </a:r>
          </a:p>
          <a:p>
            <a:pPr marL="514350" lvl="0" indent="-514350">
              <a:spcBef>
                <a:spcPts val="0"/>
              </a:spcBef>
              <a:buClr>
                <a:srgbClr val="18407F"/>
              </a:buClr>
              <a:buFont typeface="+mj-lt"/>
              <a:buAutoNum type="arabicPeriod"/>
              <a:defRPr/>
            </a:pPr>
            <a:r>
              <a:rPr lang="en-US" sz="2000" b="1" dirty="0">
                <a:solidFill>
                  <a:schemeClr val="bg1">
                    <a:lumMod val="50000"/>
                  </a:schemeClr>
                </a:solidFill>
                <a:latin typeface="Century Gothic" panose="020B0502020202020204" pitchFamily="34" charset="0"/>
              </a:rPr>
              <a:t>Research Summary</a:t>
            </a:r>
          </a:p>
          <a:p>
            <a:pPr marL="514350" marR="0" lvl="0" indent="-514350" algn="l" defTabSz="914400" rtl="0" eaLnBrk="1" fontAlgn="auto" latinLnBrk="0" hangingPunct="1">
              <a:lnSpc>
                <a:spcPct val="100000"/>
              </a:lnSpc>
              <a:spcBef>
                <a:spcPts val="0"/>
              </a:spcBef>
              <a:buClr>
                <a:srgbClr val="18407F"/>
              </a:buClr>
              <a:buSzTx/>
              <a:buFont typeface="+mj-lt"/>
              <a:buAutoNum type="arabicPeriod"/>
              <a:tabLst/>
              <a:defRPr/>
            </a:pPr>
            <a:r>
              <a:rPr kumimoji="0" lang="en-US" sz="20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rPr>
              <a:t>Survey Response Analysis</a:t>
            </a:r>
          </a:p>
        </p:txBody>
      </p:sp>
      <p:sp>
        <p:nvSpPr>
          <p:cNvPr id="2" name="Title 1">
            <a:extLst>
              <a:ext uri="{FF2B5EF4-FFF2-40B4-BE49-F238E27FC236}">
                <a16:creationId xmlns:a16="http://schemas.microsoft.com/office/drawing/2014/main" id="{49063216-6C06-995A-7C6D-5A0F79E79227}"/>
              </a:ext>
            </a:extLst>
          </p:cNvPr>
          <p:cNvSpPr>
            <a:spLocks noGrp="1"/>
          </p:cNvSpPr>
          <p:nvPr>
            <p:ph type="title" idx="4294967295"/>
          </p:nvPr>
        </p:nvSpPr>
        <p:spPr>
          <a:xfrm>
            <a:off x="838200" y="-1325563"/>
            <a:ext cx="10515600" cy="1325563"/>
          </a:xfrm>
          <a:prstGeom prst="rect">
            <a:avLst/>
          </a:prstGeom>
        </p:spPr>
        <p:txBody>
          <a:bodyPr anchor="b"/>
          <a:lstStyle/>
          <a:p>
            <a:r>
              <a:rPr lang="en-GB" dirty="0"/>
              <a:t>Contents</a:t>
            </a:r>
          </a:p>
        </p:txBody>
      </p:sp>
    </p:spTree>
    <p:extLst>
      <p:ext uri="{BB962C8B-B14F-4D97-AF65-F5344CB8AC3E}">
        <p14:creationId xmlns:p14="http://schemas.microsoft.com/office/powerpoint/2010/main" val="20942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07733-D439-0E5C-B64A-8FAD60C26E14}"/>
              </a:ext>
            </a:extLst>
          </p:cNvPr>
          <p:cNvSpPr>
            <a:spLocks noGrp="1"/>
          </p:cNvSpPr>
          <p:nvPr>
            <p:ph type="title" idx="4294967295"/>
          </p:nvPr>
        </p:nvSpPr>
        <p:spPr>
          <a:xfrm>
            <a:off x="669545" y="1917700"/>
            <a:ext cx="8144255" cy="2667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150" normalizeH="0" baseline="0" noProof="0" dirty="0">
                <a:ln>
                  <a:noFill/>
                </a:ln>
                <a:solidFill>
                  <a:schemeClr val="bg1"/>
                </a:solidFill>
                <a:effectLst/>
                <a:uLnTx/>
                <a:uFillTx/>
                <a:latin typeface="+mn-lt"/>
                <a:ea typeface="+mn-ea"/>
                <a:cs typeface="+mn-cs"/>
              </a:rPr>
              <a:t>Research Context</a:t>
            </a:r>
          </a:p>
        </p:txBody>
      </p:sp>
    </p:spTree>
    <p:extLst>
      <p:ext uri="{BB962C8B-B14F-4D97-AF65-F5344CB8AC3E}">
        <p14:creationId xmlns:p14="http://schemas.microsoft.com/office/powerpoint/2010/main" val="60659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347E4109-082D-4BD7-BB18-B242A8D34FE9}"/>
              </a:ext>
            </a:extLst>
          </p:cNvPr>
          <p:cNvSpPr>
            <a:spLocks noGrp="1"/>
          </p:cNvSpPr>
          <p:nvPr>
            <p:ph type="title"/>
          </p:nvPr>
        </p:nvSpPr>
        <p:spPr/>
        <p:txBody>
          <a:bodyPr>
            <a:normAutofit/>
          </a:bodyPr>
          <a:lstStyle/>
          <a:p>
            <a:r>
              <a:rPr lang="en-GB" dirty="0"/>
              <a:t>Research Context</a:t>
            </a:r>
          </a:p>
        </p:txBody>
      </p:sp>
      <p:sp>
        <p:nvSpPr>
          <p:cNvPr id="24" name="Content Placeholder 2">
            <a:extLst>
              <a:ext uri="{FF2B5EF4-FFF2-40B4-BE49-F238E27FC236}">
                <a16:creationId xmlns:a16="http://schemas.microsoft.com/office/drawing/2014/main" id="{804FCE95-1354-4667-BEC7-EFD93FAD4856}"/>
              </a:ext>
            </a:extLst>
          </p:cNvPr>
          <p:cNvSpPr txBox="1">
            <a:spLocks/>
          </p:cNvSpPr>
          <p:nvPr/>
        </p:nvSpPr>
        <p:spPr>
          <a:xfrm>
            <a:off x="809650" y="1861637"/>
            <a:ext cx="4833504" cy="348481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Seafish carried out a Strategic Review in 2021: One outcome was the acknowledged need to update the levy system</a:t>
            </a:r>
            <a:endParaRPr lang="en-GB" altLang="en-US" sz="1200" dirty="0">
              <a:solidFill>
                <a:prstClr val="white">
                  <a:lumMod val="50000"/>
                </a:prstClr>
              </a:solidFill>
              <a:latin typeface="Century Gothic" panose="020B0502020202020204" pitchFamily="34" charset="0"/>
            </a:endParaRPr>
          </a:p>
          <a:p>
            <a:pPr>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Seafish has proposed changes to the levy structure and administration, and is consulting with their stakeholders on the changes</a:t>
            </a:r>
          </a:p>
          <a:p>
            <a:pPr>
              <a:lnSpc>
                <a:spcPts val="1900"/>
              </a:lnSpc>
              <a:spcBef>
                <a:spcPct val="0"/>
              </a:spcBef>
              <a:spcAft>
                <a:spcPts val="600"/>
              </a:spcAft>
              <a:buClr>
                <a:srgbClr val="18407F"/>
              </a:buClr>
              <a:defRPr/>
            </a:pPr>
            <a:r>
              <a:rPr lang="en-GB" altLang="en-US" sz="1600" b="1" dirty="0">
                <a:solidFill>
                  <a:prstClr val="white">
                    <a:lumMod val="50000"/>
                  </a:prstClr>
                </a:solidFill>
                <a:latin typeface="Century Gothic" panose="020B0502020202020204" pitchFamily="34" charset="0"/>
              </a:rPr>
              <a:t>Alongside this, Seafish has decided to conduct a survey to give industry stakeholders the opportunity to give feedback on the changes</a:t>
            </a:r>
          </a:p>
          <a:p>
            <a:pPr>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Seafish asked White Space to support with the creation, field management, and analysis of the survey</a:t>
            </a:r>
          </a:p>
        </p:txBody>
      </p:sp>
      <p:sp>
        <p:nvSpPr>
          <p:cNvPr id="25" name="Content Placeholder 2">
            <a:extLst>
              <a:ext uri="{FF2B5EF4-FFF2-40B4-BE49-F238E27FC236}">
                <a16:creationId xmlns:a16="http://schemas.microsoft.com/office/drawing/2014/main" id="{793484A5-0602-4F5C-9B54-3792AF281682}"/>
              </a:ext>
            </a:extLst>
          </p:cNvPr>
          <p:cNvSpPr txBox="1">
            <a:spLocks/>
          </p:cNvSpPr>
          <p:nvPr/>
        </p:nvSpPr>
        <p:spPr>
          <a:xfrm>
            <a:off x="780870" y="1320967"/>
            <a:ext cx="5228350" cy="54067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2000" b="1"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rPr>
              <a:t>Background</a:t>
            </a:r>
          </a:p>
        </p:txBody>
      </p:sp>
      <p:sp>
        <p:nvSpPr>
          <p:cNvPr id="26" name="Content Placeholder 2">
            <a:extLst>
              <a:ext uri="{FF2B5EF4-FFF2-40B4-BE49-F238E27FC236}">
                <a16:creationId xmlns:a16="http://schemas.microsoft.com/office/drawing/2014/main" id="{E9757575-23BF-4A52-B2CE-F33A8D60D008}"/>
              </a:ext>
            </a:extLst>
          </p:cNvPr>
          <p:cNvSpPr txBox="1">
            <a:spLocks/>
          </p:cNvSpPr>
          <p:nvPr/>
        </p:nvSpPr>
        <p:spPr>
          <a:xfrm>
            <a:off x="6691414" y="1861637"/>
            <a:ext cx="4769866" cy="2860568"/>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900"/>
              </a:lnSpc>
              <a:spcBef>
                <a:spcPct val="0"/>
              </a:spcBef>
              <a:spcAft>
                <a:spcPts val="600"/>
              </a:spcAft>
              <a:buClr>
                <a:srgbClr val="18407F"/>
              </a:buClr>
              <a:defRPr/>
            </a:pPr>
            <a:r>
              <a:rPr lang="en-GB" altLang="en-US" sz="1600" b="1" dirty="0">
                <a:solidFill>
                  <a:srgbClr val="002060"/>
                </a:solidFill>
                <a:latin typeface="Century Gothic" panose="020B0502020202020204" pitchFamily="34" charset="0"/>
              </a:rPr>
              <a:t>15-question survey (including some optional answers) completed by 96 Seafish invitees during March and April 2023</a:t>
            </a:r>
          </a:p>
          <a:p>
            <a:pPr>
              <a:lnSpc>
                <a:spcPts val="1900"/>
              </a:lnSpc>
              <a:spcBef>
                <a:spcPct val="0"/>
              </a:spcBef>
              <a:spcAft>
                <a:spcPts val="600"/>
              </a:spcAft>
              <a:buClr>
                <a:srgbClr val="18407F"/>
              </a:buClr>
              <a:defRPr/>
            </a:pPr>
            <a:endParaRPr lang="en-GB" altLang="en-US" sz="1600" dirty="0">
              <a:solidFill>
                <a:prstClr val="white">
                  <a:lumMod val="50000"/>
                </a:prstClr>
              </a:solidFill>
              <a:latin typeface="Century Gothic" panose="020B0502020202020204" pitchFamily="34" charset="0"/>
            </a:endParaRPr>
          </a:p>
          <a:p>
            <a:pPr>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This presentation </a:t>
            </a:r>
            <a:r>
              <a:rPr lang="en-GB" altLang="en-US" sz="1600" b="1" dirty="0">
                <a:solidFill>
                  <a:prstClr val="white">
                    <a:lumMod val="50000"/>
                  </a:prstClr>
                </a:solidFill>
                <a:latin typeface="Century Gothic" panose="020B0502020202020204" pitchFamily="34" charset="0"/>
              </a:rPr>
              <a:t>summarises the survey </a:t>
            </a:r>
            <a:r>
              <a:rPr lang="en-GB" altLang="en-US" sz="1600" dirty="0">
                <a:solidFill>
                  <a:prstClr val="white">
                    <a:lumMod val="50000"/>
                  </a:prstClr>
                </a:solidFill>
                <a:latin typeface="Century Gothic" panose="020B0502020202020204" pitchFamily="34" charset="0"/>
              </a:rPr>
              <a:t>responses, including some analysis of differences in responses between respondent types</a:t>
            </a:r>
          </a:p>
          <a:p>
            <a:pPr>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This analysis is based on answers given to five introductory questions about the interviewees (location, industry, levy-paying, role and size)</a:t>
            </a:r>
          </a:p>
          <a:p>
            <a:pPr>
              <a:lnSpc>
                <a:spcPts val="1900"/>
              </a:lnSpc>
              <a:spcBef>
                <a:spcPct val="0"/>
              </a:spcBef>
              <a:spcAft>
                <a:spcPts val="600"/>
              </a:spcAft>
              <a:buClr>
                <a:srgbClr val="18407F"/>
              </a:buClr>
              <a:defRPr/>
            </a:pPr>
            <a:r>
              <a:rPr lang="en-GB" altLang="en-US" sz="1600" dirty="0">
                <a:solidFill>
                  <a:prstClr val="white">
                    <a:lumMod val="50000"/>
                  </a:prstClr>
                </a:solidFill>
                <a:latin typeface="Century Gothic" panose="020B0502020202020204" pitchFamily="34" charset="0"/>
              </a:rPr>
              <a:t>This deck </a:t>
            </a:r>
            <a:r>
              <a:rPr lang="en-GB" altLang="en-US" sz="1600" b="1" dirty="0">
                <a:solidFill>
                  <a:prstClr val="white">
                    <a:lumMod val="50000"/>
                  </a:prstClr>
                </a:solidFill>
                <a:latin typeface="Century Gothic" panose="020B0502020202020204" pitchFamily="34" charset="0"/>
              </a:rPr>
              <a:t>is not designed to provide recommendations </a:t>
            </a:r>
            <a:r>
              <a:rPr lang="en-GB" altLang="en-US" sz="1600" dirty="0">
                <a:solidFill>
                  <a:prstClr val="white">
                    <a:lumMod val="50000"/>
                  </a:prstClr>
                </a:solidFill>
                <a:latin typeface="Century Gothic" panose="020B0502020202020204" pitchFamily="34" charset="0"/>
              </a:rPr>
              <a:t>for your strategy based on these responses, only a summary and analysis of the responses</a:t>
            </a:r>
          </a:p>
        </p:txBody>
      </p:sp>
      <p:sp>
        <p:nvSpPr>
          <p:cNvPr id="27" name="Content Placeholder 2">
            <a:extLst>
              <a:ext uri="{FF2B5EF4-FFF2-40B4-BE49-F238E27FC236}">
                <a16:creationId xmlns:a16="http://schemas.microsoft.com/office/drawing/2014/main" id="{81C1534A-E6D7-448B-BC64-FE9C0CF1C818}"/>
              </a:ext>
            </a:extLst>
          </p:cNvPr>
          <p:cNvSpPr txBox="1">
            <a:spLocks/>
          </p:cNvSpPr>
          <p:nvPr/>
        </p:nvSpPr>
        <p:spPr>
          <a:xfrm>
            <a:off x="6682156" y="1320967"/>
            <a:ext cx="4255603" cy="64161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2000" b="1" i="0" u="none" strike="noStrike" kern="1200" cap="none" spc="0" normalizeH="0" baseline="0" noProof="0" dirty="0">
                <a:ln>
                  <a:noFill/>
                </a:ln>
                <a:solidFill>
                  <a:srgbClr val="18407F"/>
                </a:solidFill>
                <a:effectLst/>
                <a:uLnTx/>
                <a:uFillTx/>
                <a:latin typeface="Century Gothic" panose="020B0502020202020204" pitchFamily="34" charset="0"/>
                <a:ea typeface="+mn-ea"/>
                <a:cs typeface="+mn-cs"/>
              </a:rPr>
              <a:t>Methodology overview</a:t>
            </a:r>
          </a:p>
        </p:txBody>
      </p:sp>
      <p:sp>
        <p:nvSpPr>
          <p:cNvPr id="28" name="Title 1">
            <a:extLst>
              <a:ext uri="{FF2B5EF4-FFF2-40B4-BE49-F238E27FC236}">
                <a16:creationId xmlns:a16="http://schemas.microsoft.com/office/drawing/2014/main" id="{5E75C9BC-671D-4981-BFB5-B483E566A479}"/>
              </a:ext>
            </a:extLst>
          </p:cNvPr>
          <p:cNvSpPr txBox="1">
            <a:spLocks/>
          </p:cNvSpPr>
          <p:nvPr/>
        </p:nvSpPr>
        <p:spPr>
          <a:xfrm>
            <a:off x="6682156" y="446494"/>
            <a:ext cx="4038443" cy="574838"/>
          </a:xfrm>
          <a:prstGeom prst="rect">
            <a:avLst/>
          </a:prstGeom>
        </p:spPr>
        <p:txBody>
          <a:bodyPr lIns="0" anchor="ctr">
            <a:normAutofit/>
          </a:bodyPr>
          <a:lstStyle>
            <a:lvl1pPr algn="l" defTabSz="914400" rtl="0" eaLnBrk="1" latinLnBrk="0" hangingPunct="1">
              <a:lnSpc>
                <a:spcPct val="90000"/>
              </a:lnSpc>
              <a:spcBef>
                <a:spcPct val="0"/>
              </a:spcBef>
              <a:buNone/>
              <a:defRPr lang="en-GB" sz="2000" b="1" kern="1200" spc="300" dirty="0">
                <a:solidFill>
                  <a:srgbClr val="18407F"/>
                </a:solidFill>
                <a:latin typeface="Century Gothic" panose="020B0502020202020204" pitchFamily="34" charset="0"/>
                <a:ea typeface="+mn-ea"/>
                <a:cs typeface="+mn-cs"/>
              </a:defRPr>
            </a:lvl1pPr>
          </a:lstStyle>
          <a:p>
            <a:r>
              <a:rPr lang="en-GB" dirty="0"/>
              <a:t>Methodology</a:t>
            </a:r>
          </a:p>
        </p:txBody>
      </p:sp>
    </p:spTree>
    <p:extLst>
      <p:ext uri="{BB962C8B-B14F-4D97-AF65-F5344CB8AC3E}">
        <p14:creationId xmlns:p14="http://schemas.microsoft.com/office/powerpoint/2010/main" val="145999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8C91BF8-052E-3451-4B37-53E1EC8841D8}"/>
              </a:ext>
            </a:extLst>
          </p:cNvPr>
          <p:cNvSpPr>
            <a:spLocks noGrp="1"/>
          </p:cNvSpPr>
          <p:nvPr>
            <p:ph type="title"/>
          </p:nvPr>
        </p:nvSpPr>
        <p:spPr/>
        <p:txBody>
          <a:bodyPr/>
          <a:lstStyle/>
          <a:p>
            <a:r>
              <a:rPr lang="en-GB" dirty="0"/>
              <a:t>The survey received 96 complete responses from a range of senior seafood stakeholders in the UK</a:t>
            </a:r>
          </a:p>
        </p:txBody>
      </p:sp>
      <p:sp>
        <p:nvSpPr>
          <p:cNvPr id="35" name="Text Placeholder 34">
            <a:extLst>
              <a:ext uri="{FF2B5EF4-FFF2-40B4-BE49-F238E27FC236}">
                <a16:creationId xmlns:a16="http://schemas.microsoft.com/office/drawing/2014/main" id="{59003B3D-A361-E558-B1E8-0CE628AA4D00}"/>
              </a:ext>
            </a:extLst>
          </p:cNvPr>
          <p:cNvSpPr>
            <a:spLocks noGrp="1"/>
          </p:cNvSpPr>
          <p:nvPr>
            <p:ph type="body" sz="quarter" idx="11"/>
          </p:nvPr>
        </p:nvSpPr>
        <p:spPr>
          <a:xfrm>
            <a:off x="3676030" y="6092480"/>
            <a:ext cx="5752730" cy="422519"/>
          </a:xfrm>
        </p:spPr>
        <p:txBody>
          <a:bodyPr/>
          <a:lstStyle/>
          <a:p>
            <a:r>
              <a:rPr lang="en-GB" dirty="0"/>
              <a:t>Source: White Space Survey, Q1-5</a:t>
            </a:r>
          </a:p>
        </p:txBody>
      </p:sp>
      <p:sp>
        <p:nvSpPr>
          <p:cNvPr id="36" name="Text Placeholder 35">
            <a:extLst>
              <a:ext uri="{FF2B5EF4-FFF2-40B4-BE49-F238E27FC236}">
                <a16:creationId xmlns:a16="http://schemas.microsoft.com/office/drawing/2014/main" id="{1128A646-D478-B3F0-28CE-51A3D62FC41C}"/>
              </a:ext>
            </a:extLst>
          </p:cNvPr>
          <p:cNvSpPr>
            <a:spLocks noGrp="1"/>
          </p:cNvSpPr>
          <p:nvPr>
            <p:ph type="body" sz="quarter" idx="13"/>
          </p:nvPr>
        </p:nvSpPr>
        <p:spPr/>
        <p:txBody>
          <a:bodyPr/>
          <a:lstStyle/>
          <a:p>
            <a:r>
              <a:rPr lang="en-GB" dirty="0"/>
              <a:t>Sample Detail</a:t>
            </a:r>
          </a:p>
        </p:txBody>
      </p:sp>
      <p:sp>
        <p:nvSpPr>
          <p:cNvPr id="3" name="Rectangle 2">
            <a:extLst>
              <a:ext uri="{FF2B5EF4-FFF2-40B4-BE49-F238E27FC236}">
                <a16:creationId xmlns:a16="http://schemas.microsoft.com/office/drawing/2014/main" id="{350403D7-565B-5676-6E1B-017F0FF3CE10}"/>
              </a:ext>
            </a:extLst>
          </p:cNvPr>
          <p:cNvSpPr/>
          <p:nvPr/>
        </p:nvSpPr>
        <p:spPr>
          <a:xfrm>
            <a:off x="823384" y="1398149"/>
            <a:ext cx="7449760" cy="1761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96 people completed the survey </a:t>
            </a:r>
            <a:r>
              <a:rPr lang="en-GB" dirty="0"/>
              <a:t>between 13/03/23 and 24/04/23. The survey was fielded on the Alchemer platform, with participation encouraged by Seafish through emails to their newsletter list. There were 302 click-throughs in total and 208 survey starts. People were not provided an incentive to complete the survey</a:t>
            </a:r>
          </a:p>
        </p:txBody>
      </p:sp>
      <p:sp>
        <p:nvSpPr>
          <p:cNvPr id="5" name="TextBox 4">
            <a:extLst>
              <a:ext uri="{FF2B5EF4-FFF2-40B4-BE49-F238E27FC236}">
                <a16:creationId xmlns:a16="http://schemas.microsoft.com/office/drawing/2014/main" id="{2DA53D72-8CE8-2B68-0E67-A45E224E1BDA}"/>
              </a:ext>
            </a:extLst>
          </p:cNvPr>
          <p:cNvSpPr txBox="1"/>
          <p:nvPr/>
        </p:nvSpPr>
        <p:spPr>
          <a:xfrm>
            <a:off x="823384" y="3268419"/>
            <a:ext cx="1939856" cy="369332"/>
          </a:xfrm>
          <a:prstGeom prst="rect">
            <a:avLst/>
          </a:prstGeom>
          <a:noFill/>
        </p:spPr>
        <p:txBody>
          <a:bodyPr wrap="square">
            <a:spAutoFit/>
          </a:bodyPr>
          <a:lstStyle/>
          <a:p>
            <a:pPr algn="ctr"/>
            <a:r>
              <a:rPr lang="en-GB" b="1" dirty="0"/>
              <a:t>Location </a:t>
            </a:r>
            <a:endParaRPr lang="en-GB" dirty="0"/>
          </a:p>
        </p:txBody>
      </p:sp>
      <p:sp>
        <p:nvSpPr>
          <p:cNvPr id="6" name="TextBox 5">
            <a:extLst>
              <a:ext uri="{FF2B5EF4-FFF2-40B4-BE49-F238E27FC236}">
                <a16:creationId xmlns:a16="http://schemas.microsoft.com/office/drawing/2014/main" id="{2673A2C9-179F-2C10-7545-19308876604A}"/>
              </a:ext>
            </a:extLst>
          </p:cNvPr>
          <p:cNvSpPr txBox="1"/>
          <p:nvPr/>
        </p:nvSpPr>
        <p:spPr>
          <a:xfrm>
            <a:off x="3691843" y="3268419"/>
            <a:ext cx="1939856" cy="369332"/>
          </a:xfrm>
          <a:prstGeom prst="rect">
            <a:avLst/>
          </a:prstGeom>
          <a:noFill/>
        </p:spPr>
        <p:txBody>
          <a:bodyPr wrap="square">
            <a:spAutoFit/>
          </a:bodyPr>
          <a:lstStyle/>
          <a:p>
            <a:pPr algn="ctr"/>
            <a:r>
              <a:rPr lang="en-GB" b="1" dirty="0"/>
              <a:t>Org size</a:t>
            </a:r>
            <a:endParaRPr lang="en-GB" dirty="0"/>
          </a:p>
        </p:txBody>
      </p:sp>
      <p:sp>
        <p:nvSpPr>
          <p:cNvPr id="7" name="TextBox 6">
            <a:extLst>
              <a:ext uri="{FF2B5EF4-FFF2-40B4-BE49-F238E27FC236}">
                <a16:creationId xmlns:a16="http://schemas.microsoft.com/office/drawing/2014/main" id="{6D5A9BB5-909E-1422-3A67-7284A18F453F}"/>
              </a:ext>
            </a:extLst>
          </p:cNvPr>
          <p:cNvSpPr txBox="1"/>
          <p:nvPr/>
        </p:nvSpPr>
        <p:spPr>
          <a:xfrm>
            <a:off x="6560302" y="3268419"/>
            <a:ext cx="1939856" cy="369332"/>
          </a:xfrm>
          <a:prstGeom prst="rect">
            <a:avLst/>
          </a:prstGeom>
          <a:noFill/>
        </p:spPr>
        <p:txBody>
          <a:bodyPr wrap="square">
            <a:spAutoFit/>
          </a:bodyPr>
          <a:lstStyle/>
          <a:p>
            <a:pPr algn="ctr"/>
            <a:r>
              <a:rPr lang="en-GB" b="1" dirty="0"/>
              <a:t>Types of org</a:t>
            </a:r>
            <a:endParaRPr lang="en-GB" dirty="0"/>
          </a:p>
        </p:txBody>
      </p:sp>
      <p:sp>
        <p:nvSpPr>
          <p:cNvPr id="8" name="TextBox 7">
            <a:extLst>
              <a:ext uri="{FF2B5EF4-FFF2-40B4-BE49-F238E27FC236}">
                <a16:creationId xmlns:a16="http://schemas.microsoft.com/office/drawing/2014/main" id="{9AB6F02C-0C3D-B19C-4B9E-8471C01067C2}"/>
              </a:ext>
            </a:extLst>
          </p:cNvPr>
          <p:cNvSpPr txBox="1"/>
          <p:nvPr/>
        </p:nvSpPr>
        <p:spPr>
          <a:xfrm>
            <a:off x="9142970" y="1590877"/>
            <a:ext cx="2514903" cy="369332"/>
          </a:xfrm>
          <a:prstGeom prst="rect">
            <a:avLst/>
          </a:prstGeom>
          <a:noFill/>
        </p:spPr>
        <p:txBody>
          <a:bodyPr wrap="square">
            <a:spAutoFit/>
          </a:bodyPr>
          <a:lstStyle/>
          <a:p>
            <a:pPr algn="ctr"/>
            <a:r>
              <a:rPr lang="en-GB" b="1" dirty="0"/>
              <a:t>Role in org</a:t>
            </a:r>
            <a:endParaRPr lang="en-GB" dirty="0"/>
          </a:p>
        </p:txBody>
      </p:sp>
      <p:sp>
        <p:nvSpPr>
          <p:cNvPr id="9" name="TextBox 8">
            <a:extLst>
              <a:ext uri="{FF2B5EF4-FFF2-40B4-BE49-F238E27FC236}">
                <a16:creationId xmlns:a16="http://schemas.microsoft.com/office/drawing/2014/main" id="{B1C56E72-6B21-CDF5-F1BA-A4B396942AB9}"/>
              </a:ext>
            </a:extLst>
          </p:cNvPr>
          <p:cNvSpPr txBox="1"/>
          <p:nvPr/>
        </p:nvSpPr>
        <p:spPr>
          <a:xfrm>
            <a:off x="9428760" y="3097182"/>
            <a:ext cx="1939856" cy="369332"/>
          </a:xfrm>
          <a:prstGeom prst="rect">
            <a:avLst/>
          </a:prstGeom>
          <a:noFill/>
        </p:spPr>
        <p:txBody>
          <a:bodyPr wrap="square">
            <a:spAutoFit/>
          </a:bodyPr>
          <a:lstStyle/>
          <a:p>
            <a:pPr algn="ctr"/>
            <a:r>
              <a:rPr lang="en-GB" b="1" dirty="0"/>
              <a:t>% levy payers</a:t>
            </a:r>
            <a:endParaRPr lang="en-GB" dirty="0"/>
          </a:p>
        </p:txBody>
      </p:sp>
      <p:sp>
        <p:nvSpPr>
          <p:cNvPr id="10" name="TextBox 9">
            <a:extLst>
              <a:ext uri="{FF2B5EF4-FFF2-40B4-BE49-F238E27FC236}">
                <a16:creationId xmlns:a16="http://schemas.microsoft.com/office/drawing/2014/main" id="{2BA7819F-BF51-E454-D686-484295DCBDDD}"/>
              </a:ext>
            </a:extLst>
          </p:cNvPr>
          <p:cNvSpPr txBox="1"/>
          <p:nvPr/>
        </p:nvSpPr>
        <p:spPr>
          <a:xfrm>
            <a:off x="9142970" y="2065340"/>
            <a:ext cx="2514903" cy="738664"/>
          </a:xfrm>
          <a:prstGeom prst="rect">
            <a:avLst/>
          </a:prstGeom>
          <a:noFill/>
        </p:spPr>
        <p:txBody>
          <a:bodyPr wrap="square">
            <a:spAutoFit/>
          </a:bodyPr>
          <a:lstStyle/>
          <a:p>
            <a:pPr marL="285750" indent="-285750">
              <a:buFont typeface="Arial" panose="020B0604020202020204" pitchFamily="34" charset="0"/>
              <a:buChar char="•"/>
            </a:pPr>
            <a:r>
              <a:rPr lang="en-GB" sz="1400" dirty="0"/>
              <a:t>65% Directors</a:t>
            </a:r>
          </a:p>
          <a:p>
            <a:pPr marL="285750" indent="-285750">
              <a:buFont typeface="Arial" panose="020B0604020202020204" pitchFamily="34" charset="0"/>
              <a:buChar char="•"/>
            </a:pPr>
            <a:r>
              <a:rPr lang="en-GB" sz="1400" dirty="0"/>
              <a:t>24% Middle Managers</a:t>
            </a:r>
          </a:p>
          <a:p>
            <a:pPr marL="285750" indent="-285750">
              <a:buFont typeface="Arial" panose="020B0604020202020204" pitchFamily="34" charset="0"/>
              <a:buChar char="•"/>
            </a:pPr>
            <a:r>
              <a:rPr lang="en-GB" sz="1400" dirty="0"/>
              <a:t>11% Other</a:t>
            </a:r>
          </a:p>
        </p:txBody>
      </p:sp>
      <p:sp>
        <p:nvSpPr>
          <p:cNvPr id="12" name="TextBox 11">
            <a:extLst>
              <a:ext uri="{FF2B5EF4-FFF2-40B4-BE49-F238E27FC236}">
                <a16:creationId xmlns:a16="http://schemas.microsoft.com/office/drawing/2014/main" id="{CC253E35-80DA-034A-BE7A-B3BBA6B16819}"/>
              </a:ext>
            </a:extLst>
          </p:cNvPr>
          <p:cNvSpPr txBox="1"/>
          <p:nvPr/>
        </p:nvSpPr>
        <p:spPr>
          <a:xfrm>
            <a:off x="793631" y="3622801"/>
            <a:ext cx="1999362" cy="307777"/>
          </a:xfrm>
          <a:prstGeom prst="rect">
            <a:avLst/>
          </a:prstGeom>
          <a:noFill/>
        </p:spPr>
        <p:txBody>
          <a:bodyPr wrap="square">
            <a:spAutoFit/>
          </a:bodyPr>
          <a:lstStyle/>
          <a:p>
            <a:pPr algn="ctr"/>
            <a:r>
              <a:rPr lang="en-GB" sz="1400" b="1" dirty="0"/>
              <a:t>24% ‘Whole of UK’</a:t>
            </a:r>
            <a:endParaRPr lang="en-GB" sz="1400" dirty="0"/>
          </a:p>
        </p:txBody>
      </p:sp>
      <p:graphicFrame>
        <p:nvGraphicFramePr>
          <p:cNvPr id="17" name="Table 16">
            <a:extLst>
              <a:ext uri="{FF2B5EF4-FFF2-40B4-BE49-F238E27FC236}">
                <a16:creationId xmlns:a16="http://schemas.microsoft.com/office/drawing/2014/main" id="{868F56DD-A8F7-DFE5-8D6C-0866EA5C3179}"/>
              </a:ext>
            </a:extLst>
          </p:cNvPr>
          <p:cNvGraphicFramePr>
            <a:graphicFrameLocks noGrp="1"/>
          </p:cNvGraphicFramePr>
          <p:nvPr>
            <p:extLst>
              <p:ext uri="{D42A27DB-BD31-4B8C-83A1-F6EECF244321}">
                <p14:modId xmlns:p14="http://schemas.microsoft.com/office/powerpoint/2010/main" val="1128209184"/>
              </p:ext>
            </p:extLst>
          </p:nvPr>
        </p:nvGraphicFramePr>
        <p:xfrm>
          <a:off x="6346150" y="3848012"/>
          <a:ext cx="2363510" cy="2102114"/>
        </p:xfrm>
        <a:graphic>
          <a:graphicData uri="http://schemas.openxmlformats.org/drawingml/2006/table">
            <a:tbl>
              <a:tblPr firstRow="1">
                <a:tableStyleId>{2D5ABB26-0587-4C30-8999-92F81FD0307C}</a:tableStyleId>
              </a:tblPr>
              <a:tblGrid>
                <a:gridCol w="1997750">
                  <a:extLst>
                    <a:ext uri="{9D8B030D-6E8A-4147-A177-3AD203B41FA5}">
                      <a16:colId xmlns:a16="http://schemas.microsoft.com/office/drawing/2014/main" val="1029002788"/>
                    </a:ext>
                  </a:extLst>
                </a:gridCol>
                <a:gridCol w="365760">
                  <a:extLst>
                    <a:ext uri="{9D8B030D-6E8A-4147-A177-3AD203B41FA5}">
                      <a16:colId xmlns:a16="http://schemas.microsoft.com/office/drawing/2014/main" val="2289840323"/>
                    </a:ext>
                  </a:extLst>
                </a:gridCol>
              </a:tblGrid>
              <a:tr h="307406">
                <a:tc>
                  <a:txBody>
                    <a:bodyPr/>
                    <a:lstStyle/>
                    <a:p>
                      <a:pPr algn="l" fontAlgn="b"/>
                      <a:r>
                        <a:rPr lang="en-GB" sz="1400" u="none" strike="noStrike" dirty="0">
                          <a:effectLst/>
                          <a:latin typeface="+mn-lt"/>
                        </a:rPr>
                        <a:t>Processing seafood</a:t>
                      </a:r>
                      <a:endParaRPr lang="en-GB" sz="1400" b="0" i="0" u="none" strike="noStrike" dirty="0">
                        <a:solidFill>
                          <a:srgbClr val="000000"/>
                        </a:solidFill>
                        <a:effectLst/>
                        <a:latin typeface="+mn-lt"/>
                      </a:endParaRPr>
                    </a:p>
                  </a:txBody>
                  <a:tcPr marL="9525" marR="9525" marT="9525" marB="0" anchor="ctr"/>
                </a:tc>
                <a:tc>
                  <a:txBody>
                    <a:bodyPr/>
                    <a:lstStyle/>
                    <a:p>
                      <a:pPr algn="r" fontAlgn="b"/>
                      <a:r>
                        <a:rPr lang="en-GB" sz="1400" u="none" strike="noStrike" dirty="0">
                          <a:effectLst/>
                          <a:latin typeface="+mn-lt"/>
                        </a:rPr>
                        <a:t>28%</a:t>
                      </a:r>
                      <a:endParaRPr lang="en-GB"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58357760"/>
                  </a:ext>
                </a:extLst>
              </a:tr>
              <a:tr h="307406">
                <a:tc>
                  <a:txBody>
                    <a:bodyPr/>
                    <a:lstStyle/>
                    <a:p>
                      <a:pPr algn="l" fontAlgn="b"/>
                      <a:r>
                        <a:rPr lang="en-GB" sz="1400" u="none" strike="noStrike" dirty="0">
                          <a:effectLst/>
                          <a:latin typeface="+mn-lt"/>
                        </a:rPr>
                        <a:t>Catching</a:t>
                      </a:r>
                      <a:endParaRPr lang="en-GB" sz="1400" b="0" i="0" u="none" strike="noStrike" dirty="0">
                        <a:solidFill>
                          <a:srgbClr val="000000"/>
                        </a:solidFill>
                        <a:effectLst/>
                        <a:latin typeface="+mn-lt"/>
                      </a:endParaRPr>
                    </a:p>
                  </a:txBody>
                  <a:tcPr marL="9525" marR="9525" marT="9525" marB="0" anchor="ctr"/>
                </a:tc>
                <a:tc>
                  <a:txBody>
                    <a:bodyPr/>
                    <a:lstStyle/>
                    <a:p>
                      <a:pPr algn="r" fontAlgn="b"/>
                      <a:r>
                        <a:rPr lang="en-GB" sz="1400" u="none" strike="noStrike" dirty="0">
                          <a:effectLst/>
                          <a:latin typeface="+mn-lt"/>
                        </a:rPr>
                        <a:t>18%</a:t>
                      </a:r>
                      <a:endParaRPr lang="en-GB"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475101325"/>
                  </a:ext>
                </a:extLst>
              </a:tr>
              <a:tr h="307406">
                <a:tc>
                  <a:txBody>
                    <a:bodyPr/>
                    <a:lstStyle/>
                    <a:p>
                      <a:pPr algn="l" fontAlgn="b"/>
                      <a:r>
                        <a:rPr lang="en-GB" sz="1400" u="none" strike="noStrike" dirty="0">
                          <a:effectLst/>
                          <a:latin typeface="+mn-lt"/>
                        </a:rPr>
                        <a:t>Importing/exporting seafood</a:t>
                      </a:r>
                      <a:endParaRPr lang="en-GB" sz="1400" b="0" i="0" u="none" strike="noStrike" dirty="0">
                        <a:solidFill>
                          <a:srgbClr val="000000"/>
                        </a:solidFill>
                        <a:effectLst/>
                        <a:latin typeface="+mn-lt"/>
                      </a:endParaRPr>
                    </a:p>
                  </a:txBody>
                  <a:tcPr marL="9525" marR="9525" marT="9525" marB="0" anchor="ctr"/>
                </a:tc>
                <a:tc>
                  <a:txBody>
                    <a:bodyPr/>
                    <a:lstStyle/>
                    <a:p>
                      <a:pPr algn="r" fontAlgn="b"/>
                      <a:r>
                        <a:rPr lang="en-GB" sz="1400" u="none" strike="noStrike" dirty="0">
                          <a:effectLst/>
                          <a:latin typeface="+mn-lt"/>
                        </a:rPr>
                        <a:t>16%</a:t>
                      </a:r>
                      <a:endParaRPr lang="en-GB"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749193667"/>
                  </a:ext>
                </a:extLst>
              </a:tr>
              <a:tr h="307406">
                <a:tc>
                  <a:txBody>
                    <a:bodyPr/>
                    <a:lstStyle/>
                    <a:p>
                      <a:pPr algn="l" fontAlgn="b"/>
                      <a:r>
                        <a:rPr lang="en-GB" sz="1400" u="none" strike="noStrike" dirty="0">
                          <a:effectLst/>
                          <a:latin typeface="+mn-lt"/>
                        </a:rPr>
                        <a:t>Trade (including wholesale)</a:t>
                      </a:r>
                      <a:endParaRPr lang="en-GB" sz="1400" b="0" i="0" u="none" strike="noStrike" dirty="0">
                        <a:solidFill>
                          <a:srgbClr val="000000"/>
                        </a:solidFill>
                        <a:effectLst/>
                        <a:latin typeface="+mn-lt"/>
                      </a:endParaRPr>
                    </a:p>
                  </a:txBody>
                  <a:tcPr marL="9525" marR="9525" marT="9525" marB="0" anchor="ctr"/>
                </a:tc>
                <a:tc>
                  <a:txBody>
                    <a:bodyPr/>
                    <a:lstStyle/>
                    <a:p>
                      <a:pPr algn="r" fontAlgn="b"/>
                      <a:r>
                        <a:rPr lang="en-GB" sz="1400" u="none" strike="noStrike" dirty="0">
                          <a:effectLst/>
                          <a:latin typeface="+mn-lt"/>
                        </a:rPr>
                        <a:t>8%</a:t>
                      </a:r>
                      <a:endParaRPr lang="en-GB"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201302760"/>
                  </a:ext>
                </a:extLst>
              </a:tr>
              <a:tr h="307406">
                <a:tc>
                  <a:txBody>
                    <a:bodyPr/>
                    <a:lstStyle/>
                    <a:p>
                      <a:pPr algn="l" fontAlgn="b"/>
                      <a:r>
                        <a:rPr lang="en-GB" sz="1400" u="none" strike="noStrike" dirty="0">
                          <a:effectLst/>
                          <a:latin typeface="+mn-lt"/>
                        </a:rPr>
                        <a:t>Aquaculture</a:t>
                      </a:r>
                      <a:endParaRPr lang="en-GB" sz="1400" b="0" i="0" u="none" strike="noStrike" dirty="0">
                        <a:solidFill>
                          <a:srgbClr val="000000"/>
                        </a:solidFill>
                        <a:effectLst/>
                        <a:latin typeface="+mn-lt"/>
                      </a:endParaRPr>
                    </a:p>
                  </a:txBody>
                  <a:tcPr marL="9525" marR="9525" marT="9525" marB="0" anchor="ctr"/>
                </a:tc>
                <a:tc>
                  <a:txBody>
                    <a:bodyPr/>
                    <a:lstStyle/>
                    <a:p>
                      <a:pPr algn="r" fontAlgn="b"/>
                      <a:r>
                        <a:rPr lang="en-GB" sz="1400" u="none" strike="noStrike" dirty="0">
                          <a:effectLst/>
                          <a:latin typeface="+mn-lt"/>
                        </a:rPr>
                        <a:t>6%</a:t>
                      </a:r>
                      <a:endParaRPr lang="en-GB" sz="14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65030634"/>
                  </a:ext>
                </a:extLst>
              </a:tr>
              <a:tr h="307406">
                <a:tc>
                  <a:txBody>
                    <a:bodyPr/>
                    <a:lstStyle/>
                    <a:p>
                      <a:pPr algn="l" fontAlgn="b"/>
                      <a:r>
                        <a:rPr lang="en-GB" sz="1400" b="0" i="0" u="none" strike="noStrike" dirty="0">
                          <a:solidFill>
                            <a:srgbClr val="000000"/>
                          </a:solidFill>
                          <a:effectLst/>
                          <a:latin typeface="+mn-lt"/>
                        </a:rPr>
                        <a:t>Other</a:t>
                      </a:r>
                    </a:p>
                  </a:txBody>
                  <a:tcPr marL="9525" marR="9525" marT="9525" marB="0" anchor="ctr"/>
                </a:tc>
                <a:tc>
                  <a:txBody>
                    <a:bodyPr/>
                    <a:lstStyle/>
                    <a:p>
                      <a:pPr algn="r" fontAlgn="b"/>
                      <a:r>
                        <a:rPr lang="en-GB" sz="1400" b="0" i="0" u="none" strike="noStrike" dirty="0">
                          <a:solidFill>
                            <a:srgbClr val="000000"/>
                          </a:solidFill>
                          <a:effectLst/>
                          <a:latin typeface="+mn-lt"/>
                        </a:rPr>
                        <a:t>24%</a:t>
                      </a:r>
                    </a:p>
                  </a:txBody>
                  <a:tcPr marL="9525" marR="9525" marT="9525" marB="0" anchor="ctr"/>
                </a:tc>
                <a:extLst>
                  <a:ext uri="{0D108BD9-81ED-4DB2-BD59-A6C34878D82A}">
                    <a16:rowId xmlns:a16="http://schemas.microsoft.com/office/drawing/2014/main" val="3455630261"/>
                  </a:ext>
                </a:extLst>
              </a:tr>
            </a:tbl>
          </a:graphicData>
        </a:graphic>
      </p:graphicFrame>
      <p:graphicFrame>
        <p:nvGraphicFramePr>
          <p:cNvPr id="21" name="Table 20">
            <a:extLst>
              <a:ext uri="{FF2B5EF4-FFF2-40B4-BE49-F238E27FC236}">
                <a16:creationId xmlns:a16="http://schemas.microsoft.com/office/drawing/2014/main" id="{9058599F-D9AC-57A6-51CF-3B09C975F649}"/>
              </a:ext>
            </a:extLst>
          </p:cNvPr>
          <p:cNvGraphicFramePr>
            <a:graphicFrameLocks noGrp="1"/>
          </p:cNvGraphicFramePr>
          <p:nvPr>
            <p:extLst>
              <p:ext uri="{D42A27DB-BD31-4B8C-83A1-F6EECF244321}">
                <p14:modId xmlns:p14="http://schemas.microsoft.com/office/powerpoint/2010/main" val="1665980606"/>
              </p:ext>
            </p:extLst>
          </p:nvPr>
        </p:nvGraphicFramePr>
        <p:xfrm>
          <a:off x="3723328" y="3847566"/>
          <a:ext cx="1690529" cy="1410234"/>
        </p:xfrm>
        <a:graphic>
          <a:graphicData uri="http://schemas.openxmlformats.org/drawingml/2006/table">
            <a:tbl>
              <a:tblPr firstRow="1">
                <a:tableStyleId>{2D5ABB26-0587-4C30-8999-92F81FD0307C}</a:tableStyleId>
              </a:tblPr>
              <a:tblGrid>
                <a:gridCol w="1213618">
                  <a:extLst>
                    <a:ext uri="{9D8B030D-6E8A-4147-A177-3AD203B41FA5}">
                      <a16:colId xmlns:a16="http://schemas.microsoft.com/office/drawing/2014/main" val="1228598524"/>
                    </a:ext>
                  </a:extLst>
                </a:gridCol>
                <a:gridCol w="476911">
                  <a:extLst>
                    <a:ext uri="{9D8B030D-6E8A-4147-A177-3AD203B41FA5}">
                      <a16:colId xmlns:a16="http://schemas.microsoft.com/office/drawing/2014/main" val="2563120958"/>
                    </a:ext>
                  </a:extLst>
                </a:gridCol>
              </a:tblGrid>
              <a:tr h="436672">
                <a:tc>
                  <a:txBody>
                    <a:bodyPr/>
                    <a:lstStyle/>
                    <a:p>
                      <a:pPr algn="l" fontAlgn="b"/>
                      <a:r>
                        <a:rPr lang="en-GB" sz="1400" u="none" strike="noStrike" dirty="0">
                          <a:solidFill>
                            <a:schemeClr val="tx1"/>
                          </a:solidFill>
                          <a:effectLst/>
                        </a:rPr>
                        <a:t>Micro (0-9)</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GB" sz="1400" u="none" strike="noStrike" dirty="0">
                          <a:solidFill>
                            <a:schemeClr val="tx1"/>
                          </a:solidFill>
                          <a:effectLst/>
                        </a:rPr>
                        <a:t>38%</a:t>
                      </a:r>
                      <a:endParaRPr lang="en-GB"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6028079"/>
                  </a:ext>
                </a:extLst>
              </a:tr>
              <a:tr h="486781">
                <a:tc>
                  <a:txBody>
                    <a:bodyPr/>
                    <a:lstStyle/>
                    <a:p>
                      <a:pPr algn="l" fontAlgn="b"/>
                      <a:r>
                        <a:rPr lang="en-GB" sz="1400" u="none" strike="noStrike" dirty="0">
                          <a:solidFill>
                            <a:schemeClr val="tx1"/>
                          </a:solidFill>
                          <a:effectLst/>
                        </a:rPr>
                        <a:t>SME (10-249)</a:t>
                      </a:r>
                      <a:endParaRPr lang="en-GB"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r" fontAlgn="b"/>
                      <a:r>
                        <a:rPr lang="en-GB" sz="1400" u="none" strike="noStrike" dirty="0">
                          <a:solidFill>
                            <a:schemeClr val="tx1"/>
                          </a:solidFill>
                          <a:effectLst/>
                        </a:rPr>
                        <a:t>45%</a:t>
                      </a:r>
                      <a:endParaRPr lang="en-GB"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0180233"/>
                  </a:ext>
                </a:extLst>
              </a:tr>
              <a:tr h="486781">
                <a:tc>
                  <a:txBody>
                    <a:bodyPr/>
                    <a:lstStyle/>
                    <a:p>
                      <a:pPr algn="l" fontAlgn="b"/>
                      <a:r>
                        <a:rPr lang="en-GB" sz="1400" u="none" strike="noStrike">
                          <a:solidFill>
                            <a:schemeClr val="tx1"/>
                          </a:solidFill>
                          <a:effectLst/>
                        </a:rPr>
                        <a:t>Large (250+)</a:t>
                      </a:r>
                      <a:endParaRPr lang="en-GB" sz="1400" b="0" i="0" u="none" strike="noStrike">
                        <a:solidFill>
                          <a:schemeClr val="tx1"/>
                        </a:solidFill>
                        <a:effectLst/>
                        <a:latin typeface="Calibri" panose="020F0502020204030204" pitchFamily="34" charset="0"/>
                      </a:endParaRPr>
                    </a:p>
                  </a:txBody>
                  <a:tcPr marL="9525" marR="9525" marT="9525" marB="0" anchor="ctr"/>
                </a:tc>
                <a:tc>
                  <a:txBody>
                    <a:bodyPr/>
                    <a:lstStyle/>
                    <a:p>
                      <a:pPr algn="r" fontAlgn="b"/>
                      <a:r>
                        <a:rPr lang="en-GB" sz="1400" u="none" strike="noStrike" dirty="0">
                          <a:solidFill>
                            <a:schemeClr val="tx1"/>
                          </a:solidFill>
                          <a:effectLst/>
                        </a:rPr>
                        <a:t>17%</a:t>
                      </a:r>
                      <a:endParaRPr lang="en-GB"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8163782"/>
                  </a:ext>
                </a:extLst>
              </a:tr>
            </a:tbl>
          </a:graphicData>
        </a:graphic>
      </p:graphicFrame>
      <p:pic>
        <p:nvPicPr>
          <p:cNvPr id="11" name="Picture 10" descr="Map of UK with coloured regions showing percentages">
            <a:extLst>
              <a:ext uri="{FF2B5EF4-FFF2-40B4-BE49-F238E27FC236}">
                <a16:creationId xmlns:a16="http://schemas.microsoft.com/office/drawing/2014/main" id="{7E5C6614-1C69-FA02-0656-D89276F831FD}"/>
              </a:ext>
            </a:extLst>
          </p:cNvPr>
          <p:cNvPicPr>
            <a:picLocks noChangeAspect="1"/>
          </p:cNvPicPr>
          <p:nvPr/>
        </p:nvPicPr>
        <p:blipFill>
          <a:blip r:embed="rId2"/>
          <a:stretch>
            <a:fillRect/>
          </a:stretch>
        </p:blipFill>
        <p:spPr>
          <a:xfrm>
            <a:off x="1000936" y="3637751"/>
            <a:ext cx="1939856" cy="2598588"/>
          </a:xfrm>
          <a:prstGeom prst="rect">
            <a:avLst/>
          </a:prstGeom>
        </p:spPr>
      </p:pic>
      <p:graphicFrame>
        <p:nvGraphicFramePr>
          <p:cNvPr id="13" name="Chart 12" descr="Pie chart showing percentage of levy payers: &#10;70% Yes &#10;23% No, never have &#10;4% Unsure&#10;3% No, but have previously">
            <a:extLst>
              <a:ext uri="{FF2B5EF4-FFF2-40B4-BE49-F238E27FC236}">
                <a16:creationId xmlns:a16="http://schemas.microsoft.com/office/drawing/2014/main" id="{5BC6AB7B-3B4A-6FCF-DC98-A16816024418}"/>
              </a:ext>
            </a:extLst>
          </p:cNvPr>
          <p:cNvGraphicFramePr>
            <a:graphicFrameLocks/>
          </p:cNvGraphicFramePr>
          <p:nvPr>
            <p:extLst>
              <p:ext uri="{D42A27DB-BD31-4B8C-83A1-F6EECF244321}">
                <p14:modId xmlns:p14="http://schemas.microsoft.com/office/powerpoint/2010/main" val="2235560878"/>
              </p:ext>
            </p:extLst>
          </p:nvPr>
        </p:nvGraphicFramePr>
        <p:xfrm>
          <a:off x="9492196" y="3439656"/>
          <a:ext cx="2132857" cy="30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1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194A45-12DC-8568-EBD3-3B53D105CBA0}"/>
              </a:ext>
            </a:extLst>
          </p:cNvPr>
          <p:cNvSpPr>
            <a:spLocks noGrp="1"/>
          </p:cNvSpPr>
          <p:nvPr>
            <p:ph type="title" idx="4294967295"/>
          </p:nvPr>
        </p:nvSpPr>
        <p:spPr>
          <a:xfrm>
            <a:off x="669545" y="1917700"/>
            <a:ext cx="8144255" cy="2667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150" normalizeH="0" baseline="0" noProof="0" dirty="0">
                <a:ln>
                  <a:noFill/>
                </a:ln>
                <a:solidFill>
                  <a:schemeClr val="bg1"/>
                </a:solidFill>
                <a:effectLst/>
                <a:uLnTx/>
                <a:uFillTx/>
                <a:latin typeface="+mn-lt"/>
                <a:ea typeface="+mn-ea"/>
                <a:cs typeface="+mn-cs"/>
              </a:rPr>
              <a:t>Research Summary</a:t>
            </a:r>
          </a:p>
        </p:txBody>
      </p:sp>
    </p:spTree>
    <p:extLst>
      <p:ext uri="{BB962C8B-B14F-4D97-AF65-F5344CB8AC3E}">
        <p14:creationId xmlns:p14="http://schemas.microsoft.com/office/powerpoint/2010/main" val="237300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8C91BF8-052E-3451-4B37-53E1EC8841D8}"/>
              </a:ext>
            </a:extLst>
          </p:cNvPr>
          <p:cNvSpPr>
            <a:spLocks noGrp="1"/>
          </p:cNvSpPr>
          <p:nvPr>
            <p:ph type="title"/>
          </p:nvPr>
        </p:nvSpPr>
        <p:spPr/>
        <p:txBody>
          <a:bodyPr/>
          <a:lstStyle/>
          <a:p>
            <a:r>
              <a:rPr lang="en-GB" dirty="0"/>
              <a:t>The majority of respondents do not oppose the proposed changes to the Seafish Levy</a:t>
            </a:r>
          </a:p>
        </p:txBody>
      </p:sp>
      <p:sp>
        <p:nvSpPr>
          <p:cNvPr id="8" name="Rectangle 7">
            <a:extLst>
              <a:ext uri="{FF2B5EF4-FFF2-40B4-BE49-F238E27FC236}">
                <a16:creationId xmlns:a16="http://schemas.microsoft.com/office/drawing/2014/main" id="{C13E2973-B207-3ED2-EE70-34498CD8176A}"/>
              </a:ext>
              <a:ext uri="{C183D7F6-B498-43B3-948B-1728B52AA6E4}">
                <adec:decorative xmlns:adec="http://schemas.microsoft.com/office/drawing/2017/decorative" val="1"/>
              </a:ext>
            </a:extLst>
          </p:cNvPr>
          <p:cNvSpPr/>
          <p:nvPr/>
        </p:nvSpPr>
        <p:spPr>
          <a:xfrm>
            <a:off x="542925" y="1381126"/>
            <a:ext cx="3105150" cy="4571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ysClr val="windowText" lastClr="000000"/>
              </a:solidFill>
              <a:effectLst/>
              <a:uLnTx/>
              <a:uFillTx/>
              <a:latin typeface="Century Gothic" panose="020F0302020204030204"/>
              <a:ea typeface="+mn-ea"/>
              <a:cs typeface="+mn-cs"/>
            </a:endParaRPr>
          </a:p>
        </p:txBody>
      </p:sp>
      <p:sp>
        <p:nvSpPr>
          <p:cNvPr id="35" name="Text Placeholder 34">
            <a:extLst>
              <a:ext uri="{FF2B5EF4-FFF2-40B4-BE49-F238E27FC236}">
                <a16:creationId xmlns:a16="http://schemas.microsoft.com/office/drawing/2014/main" id="{59003B3D-A361-E558-B1E8-0CE628AA4D00}"/>
              </a:ext>
            </a:extLst>
          </p:cNvPr>
          <p:cNvSpPr>
            <a:spLocks noGrp="1"/>
          </p:cNvSpPr>
          <p:nvPr>
            <p:ph type="body" sz="quarter" idx="11"/>
          </p:nvPr>
        </p:nvSpPr>
        <p:spPr>
          <a:xfrm>
            <a:off x="1343018" y="6200246"/>
            <a:ext cx="5752730" cy="422519"/>
          </a:xfrm>
        </p:spPr>
        <p:txBody>
          <a:bodyPr/>
          <a:lstStyle/>
          <a:p>
            <a:r>
              <a:rPr lang="en-GB" dirty="0"/>
              <a:t>Source: White Space Survey</a:t>
            </a:r>
          </a:p>
        </p:txBody>
      </p:sp>
      <p:sp>
        <p:nvSpPr>
          <p:cNvPr id="36" name="Text Placeholder 35">
            <a:extLst>
              <a:ext uri="{FF2B5EF4-FFF2-40B4-BE49-F238E27FC236}">
                <a16:creationId xmlns:a16="http://schemas.microsoft.com/office/drawing/2014/main" id="{1128A646-D478-B3F0-28CE-51A3D62FC41C}"/>
              </a:ext>
            </a:extLst>
          </p:cNvPr>
          <p:cNvSpPr>
            <a:spLocks noGrp="1"/>
          </p:cNvSpPr>
          <p:nvPr>
            <p:ph type="body" sz="quarter" idx="13"/>
          </p:nvPr>
        </p:nvSpPr>
        <p:spPr/>
        <p:txBody>
          <a:bodyPr/>
          <a:lstStyle/>
          <a:p>
            <a:r>
              <a:rPr lang="en-GB" dirty="0"/>
              <a:t>Summary Conclusions</a:t>
            </a:r>
          </a:p>
        </p:txBody>
      </p:sp>
      <p:sp>
        <p:nvSpPr>
          <p:cNvPr id="7" name="Rectangle 6">
            <a:extLst>
              <a:ext uri="{FF2B5EF4-FFF2-40B4-BE49-F238E27FC236}">
                <a16:creationId xmlns:a16="http://schemas.microsoft.com/office/drawing/2014/main" id="{53035F59-06F3-2094-C60B-89C4EC59596F}"/>
              </a:ext>
            </a:extLst>
          </p:cNvPr>
          <p:cNvSpPr/>
          <p:nvPr/>
        </p:nvSpPr>
        <p:spPr>
          <a:xfrm>
            <a:off x="542925" y="1381126"/>
            <a:ext cx="3105150" cy="771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A minority of respondents were unsupportive of the proposed group of changes</a:t>
            </a:r>
          </a:p>
        </p:txBody>
      </p:sp>
      <p:sp>
        <p:nvSpPr>
          <p:cNvPr id="12" name="TextBox 11">
            <a:extLst>
              <a:ext uri="{FF2B5EF4-FFF2-40B4-BE49-F238E27FC236}">
                <a16:creationId xmlns:a16="http://schemas.microsoft.com/office/drawing/2014/main" id="{91F49694-13D1-AA0F-2F08-EB3FF5B05A57}"/>
              </a:ext>
            </a:extLst>
          </p:cNvPr>
          <p:cNvSpPr txBox="1"/>
          <p:nvPr/>
        </p:nvSpPr>
        <p:spPr>
          <a:xfrm>
            <a:off x="542925" y="2281611"/>
            <a:ext cx="3105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45% of respondents were unsupportive / extremely unsupportive of the changes</a:t>
            </a:r>
          </a:p>
        </p:txBody>
      </p:sp>
      <p:sp>
        <p:nvSpPr>
          <p:cNvPr id="13" name="TextBox 12">
            <a:extLst>
              <a:ext uri="{FF2B5EF4-FFF2-40B4-BE49-F238E27FC236}">
                <a16:creationId xmlns:a16="http://schemas.microsoft.com/office/drawing/2014/main" id="{38D648AF-B9C8-B02E-BE03-F79E1AF64B34}"/>
              </a:ext>
            </a:extLst>
          </p:cNvPr>
          <p:cNvSpPr txBox="1"/>
          <p:nvPr/>
        </p:nvSpPr>
        <p:spPr>
          <a:xfrm>
            <a:off x="542925" y="2986943"/>
            <a:ext cx="310515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SMEs and processing companies were most likely to be unsupportive</a:t>
            </a:r>
          </a:p>
        </p:txBody>
      </p:sp>
      <p:sp>
        <p:nvSpPr>
          <p:cNvPr id="14" name="TextBox 13">
            <a:extLst>
              <a:ext uri="{FF2B5EF4-FFF2-40B4-BE49-F238E27FC236}">
                <a16:creationId xmlns:a16="http://schemas.microsoft.com/office/drawing/2014/main" id="{72A23D99-07D0-13E1-FDAA-1F49E32C2427}"/>
              </a:ext>
            </a:extLst>
          </p:cNvPr>
          <p:cNvSpPr txBox="1"/>
          <p:nvPr/>
        </p:nvSpPr>
        <p:spPr>
          <a:xfrm>
            <a:off x="542925" y="4450546"/>
            <a:ext cx="310515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We would expect this survey to over-represent the level of unsupportive feeling in the whole population of stakeholders. People who feel strongly about the proposed changes are more likely to be motivated to complete the survey</a:t>
            </a:r>
          </a:p>
        </p:txBody>
      </p:sp>
      <p:sp>
        <p:nvSpPr>
          <p:cNvPr id="15" name="TextBox 14">
            <a:extLst>
              <a:ext uri="{FF2B5EF4-FFF2-40B4-BE49-F238E27FC236}">
                <a16:creationId xmlns:a16="http://schemas.microsoft.com/office/drawing/2014/main" id="{33296118-BFD4-A132-E9A0-996189ACC6FE}"/>
              </a:ext>
            </a:extLst>
          </p:cNvPr>
          <p:cNvSpPr txBox="1"/>
          <p:nvPr/>
        </p:nvSpPr>
        <p:spPr>
          <a:xfrm>
            <a:off x="542925" y="3507609"/>
            <a:ext cx="31051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People supportive of the proposed changes included both current levy payers and non-payers</a:t>
            </a:r>
          </a:p>
        </p:txBody>
      </p:sp>
      <p:sp>
        <p:nvSpPr>
          <p:cNvPr id="16" name="Rectangle 15">
            <a:extLst>
              <a:ext uri="{FF2B5EF4-FFF2-40B4-BE49-F238E27FC236}">
                <a16:creationId xmlns:a16="http://schemas.microsoft.com/office/drawing/2014/main" id="{EBBA2B3D-3E99-873E-CE56-B50922DC6324}"/>
              </a:ext>
            </a:extLst>
          </p:cNvPr>
          <p:cNvSpPr/>
          <p:nvPr/>
        </p:nvSpPr>
        <p:spPr>
          <a:xfrm>
            <a:off x="3800474" y="1345196"/>
            <a:ext cx="7172325"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rPr>
              <a:t>Elements which had more support:</a:t>
            </a:r>
          </a:p>
        </p:txBody>
      </p:sp>
      <p:sp>
        <p:nvSpPr>
          <p:cNvPr id="17" name="Rectangle 16">
            <a:extLst>
              <a:ext uri="{FF2B5EF4-FFF2-40B4-BE49-F238E27FC236}">
                <a16:creationId xmlns:a16="http://schemas.microsoft.com/office/drawing/2014/main" id="{086628BC-5E31-45E5-448C-EB13FAA473E1}"/>
              </a:ext>
            </a:extLst>
          </p:cNvPr>
          <p:cNvSpPr/>
          <p:nvPr/>
        </p:nvSpPr>
        <p:spPr>
          <a:xfrm>
            <a:off x="3800474" y="1695239"/>
            <a:ext cx="3914776" cy="1509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20000"/>
              </a:lnSpc>
              <a:spcBef>
                <a:spcPts val="0"/>
              </a:spcBef>
              <a:spcAft>
                <a:spcPts val="400"/>
              </a:spcAft>
              <a:buClrTx/>
              <a:buSzTx/>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Increasing the scope of the Levy</a:t>
            </a: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Including canned, bottled &amp; pouched products</a:t>
            </a:r>
          </a:p>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Simplifying the Levy</a:t>
            </a: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Grouping seafood products into Cat. 1</a:t>
            </a:r>
          </a:p>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Online Administration</a:t>
            </a: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Make &amp; submit returns online</a:t>
            </a:r>
          </a:p>
        </p:txBody>
      </p:sp>
      <p:sp>
        <p:nvSpPr>
          <p:cNvPr id="18" name="Rectangle 17">
            <a:extLst>
              <a:ext uri="{FF2B5EF4-FFF2-40B4-BE49-F238E27FC236}">
                <a16:creationId xmlns:a16="http://schemas.microsoft.com/office/drawing/2014/main" id="{F9940239-0FF8-AFEA-1984-E793CFB470B3}"/>
              </a:ext>
            </a:extLst>
          </p:cNvPr>
          <p:cNvSpPr/>
          <p:nvPr/>
        </p:nvSpPr>
        <p:spPr>
          <a:xfrm>
            <a:off x="3800474" y="3554813"/>
            <a:ext cx="3914776" cy="101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Changes to the levy rate for Cat. 1</a:t>
            </a: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Base rate for Cat. 1 set at 1p/kg</a:t>
            </a: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A3F83"/>
                </a:solidFill>
                <a:effectLst/>
                <a:uLnTx/>
                <a:uFillTx/>
                <a:latin typeface="Century Gothic" panose="020F0302020204030204"/>
                <a:ea typeface="+mn-ea"/>
                <a:cs typeface="+mn-cs"/>
              </a:rPr>
              <a:t>Automatic inflationary adjustment</a:t>
            </a:r>
          </a:p>
        </p:txBody>
      </p:sp>
      <p:sp>
        <p:nvSpPr>
          <p:cNvPr id="19" name="Rectangle 18">
            <a:extLst>
              <a:ext uri="{FF2B5EF4-FFF2-40B4-BE49-F238E27FC236}">
                <a16:creationId xmlns:a16="http://schemas.microsoft.com/office/drawing/2014/main" id="{EFE00532-EB15-EC81-E45B-47C01688A1A2}"/>
              </a:ext>
            </a:extLst>
          </p:cNvPr>
          <p:cNvSpPr/>
          <p:nvPr/>
        </p:nvSpPr>
        <p:spPr>
          <a:xfrm>
            <a:off x="3800474" y="3370692"/>
            <a:ext cx="7172325" cy="33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rPr>
              <a:t>Elements which had less support:</a:t>
            </a:r>
          </a:p>
        </p:txBody>
      </p:sp>
      <p:sp>
        <p:nvSpPr>
          <p:cNvPr id="20" name="Rectangle 19">
            <a:extLst>
              <a:ext uri="{FF2B5EF4-FFF2-40B4-BE49-F238E27FC236}">
                <a16:creationId xmlns:a16="http://schemas.microsoft.com/office/drawing/2014/main" id="{AD05A0F7-C90A-3050-0525-8500BD406341}"/>
              </a:ext>
            </a:extLst>
          </p:cNvPr>
          <p:cNvSpPr/>
          <p:nvPr/>
        </p:nvSpPr>
        <p:spPr>
          <a:xfrm>
            <a:off x="7715250" y="1897900"/>
            <a:ext cx="3542056" cy="135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rPr>
              <a:t>7</a:t>
            </a:r>
            <a:r>
              <a:rPr lang="en-GB" sz="1200" dirty="0">
                <a:solidFill>
                  <a:srgbClr val="00B050"/>
                </a:solidFill>
                <a:latin typeface="Century Gothic" panose="020F0302020204030204"/>
              </a:rPr>
              <a:t>3</a:t>
            </a:r>
            <a:r>
              <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rPr>
              <a:t>% Supportive or Neutral</a:t>
            </a:r>
            <a:endParaRPr lang="en-GB" sz="1200" dirty="0">
              <a:solidFill>
                <a:srgbClr val="00B050"/>
              </a:solidFill>
              <a:latin typeface="Century Gothic" panose="020F0302020204030204"/>
            </a:endParaRPr>
          </a:p>
          <a:p>
            <a:pPr marL="0" marR="0" lvl="0" indent="0" algn="l" defTabSz="914400" rtl="0" eaLnBrk="1" fontAlgn="auto" latinLnBrk="0" hangingPunct="1">
              <a:lnSpc>
                <a:spcPct val="120000"/>
              </a:lnSpc>
              <a:spcBef>
                <a:spcPts val="0"/>
              </a:spcBef>
              <a:spcAft>
                <a:spcPts val="400"/>
              </a:spcAft>
              <a:buClrTx/>
              <a:buSzTx/>
              <a:buFontTx/>
              <a:buNone/>
              <a:tabLst/>
              <a:defRPr/>
            </a:pPr>
            <a:br>
              <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rPr>
            </a:br>
            <a:r>
              <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rPr>
              <a:t>60% Supportive or Neutral</a:t>
            </a:r>
          </a:p>
          <a:p>
            <a:pPr marL="0" marR="0" lvl="0" indent="0" algn="l" defTabSz="914400" rtl="0" eaLnBrk="1" fontAlgn="auto" latinLnBrk="0" hangingPunct="1">
              <a:lnSpc>
                <a:spcPct val="120000"/>
              </a:lnSpc>
              <a:spcBef>
                <a:spcPts val="0"/>
              </a:spcBef>
              <a:spcAft>
                <a:spcPts val="400"/>
              </a:spcAft>
              <a:buClrTx/>
              <a:buSzTx/>
              <a:buFontTx/>
              <a:buNone/>
              <a:tabLst/>
              <a:defRPr/>
            </a:pPr>
            <a:endPar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endParaRPr>
          </a:p>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entury Gothic" panose="020F0302020204030204"/>
                <a:ea typeface="+mn-ea"/>
                <a:cs typeface="+mn-cs"/>
              </a:rPr>
              <a:t>90% Supportive or Neutral</a:t>
            </a:r>
          </a:p>
        </p:txBody>
      </p:sp>
      <p:sp>
        <p:nvSpPr>
          <p:cNvPr id="21" name="Rectangle 20">
            <a:extLst>
              <a:ext uri="{FF2B5EF4-FFF2-40B4-BE49-F238E27FC236}">
                <a16:creationId xmlns:a16="http://schemas.microsoft.com/office/drawing/2014/main" id="{284C0B48-4E37-AC73-01B9-B8262A183305}"/>
              </a:ext>
            </a:extLst>
          </p:cNvPr>
          <p:cNvSpPr/>
          <p:nvPr/>
        </p:nvSpPr>
        <p:spPr>
          <a:xfrm>
            <a:off x="7715250" y="3554813"/>
            <a:ext cx="3914776" cy="1011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1" u="none" strike="noStrike" kern="1200" cap="none" spc="0" normalizeH="0" baseline="0" noProof="0" dirty="0">
                <a:ln>
                  <a:noFill/>
                </a:ln>
                <a:solidFill>
                  <a:srgbClr val="1A3F83"/>
                </a:solidFill>
                <a:effectLst/>
                <a:uLnTx/>
                <a:uFillTx/>
                <a:latin typeface="Century Gothic" panose="020F0302020204030204"/>
                <a:ea typeface="+mn-ea"/>
                <a:cs typeface="+mn-cs"/>
              </a:rPr>
              <a:t>Of all respondents:</a:t>
            </a:r>
          </a:p>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Century Gothic" panose="020F0302020204030204"/>
                <a:ea typeface="+mn-ea"/>
                <a:cs typeface="+mn-cs"/>
              </a:rPr>
              <a:t>47% Unsupportive</a:t>
            </a:r>
          </a:p>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Century Gothic" panose="020F0302020204030204"/>
                <a:ea typeface="+mn-ea"/>
                <a:cs typeface="+mn-cs"/>
              </a:rPr>
              <a:t>49% Unsupportive</a:t>
            </a:r>
          </a:p>
        </p:txBody>
      </p:sp>
      <p:sp>
        <p:nvSpPr>
          <p:cNvPr id="22" name="Rectangle 21">
            <a:extLst>
              <a:ext uri="{FF2B5EF4-FFF2-40B4-BE49-F238E27FC236}">
                <a16:creationId xmlns:a16="http://schemas.microsoft.com/office/drawing/2014/main" id="{26E27F73-AB64-E792-474B-6DB6E303D829}"/>
              </a:ext>
            </a:extLst>
          </p:cNvPr>
          <p:cNvSpPr/>
          <p:nvPr/>
        </p:nvSpPr>
        <p:spPr>
          <a:xfrm>
            <a:off x="9899533" y="1897899"/>
            <a:ext cx="1749542" cy="1355380"/>
          </a:xfrm>
          <a:prstGeom prst="rect">
            <a:avLst/>
          </a:prstGeom>
          <a:solidFill>
            <a:srgbClr val="E3D1F1">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1" u="none" strike="noStrike" kern="1200" cap="none" spc="0" normalizeH="0" baseline="0" noProof="0" dirty="0">
                <a:ln>
                  <a:noFill/>
                </a:ln>
                <a:solidFill>
                  <a:srgbClr val="1A3F83"/>
                </a:solidFill>
                <a:effectLst/>
                <a:uLnTx/>
                <a:uFillTx/>
                <a:latin typeface="Century Gothic" panose="020F0302020204030204"/>
                <a:ea typeface="+mn-ea"/>
                <a:cs typeface="+mn-cs"/>
              </a:rPr>
              <a:t>Respondents could see the benefits of a simpler system that was easier to engage with</a:t>
            </a:r>
          </a:p>
        </p:txBody>
      </p:sp>
      <p:sp>
        <p:nvSpPr>
          <p:cNvPr id="23" name="Rectangle 22">
            <a:extLst>
              <a:ext uri="{FF2B5EF4-FFF2-40B4-BE49-F238E27FC236}">
                <a16:creationId xmlns:a16="http://schemas.microsoft.com/office/drawing/2014/main" id="{D516677D-5E11-32D7-5AAD-AA0184058E92}"/>
              </a:ext>
            </a:extLst>
          </p:cNvPr>
          <p:cNvSpPr/>
          <p:nvPr/>
        </p:nvSpPr>
        <p:spPr>
          <a:xfrm>
            <a:off x="9899533" y="3554813"/>
            <a:ext cx="1749542" cy="1011729"/>
          </a:xfrm>
          <a:prstGeom prst="rect">
            <a:avLst/>
          </a:prstGeom>
          <a:solidFill>
            <a:srgbClr val="E3D1F1">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400"/>
              </a:spcAft>
              <a:buClrTx/>
              <a:buSzTx/>
              <a:buFontTx/>
              <a:buNone/>
              <a:tabLst/>
              <a:defRPr/>
            </a:pPr>
            <a:r>
              <a:rPr kumimoji="0" lang="en-GB" sz="1200" b="0" i="1" u="none" strike="noStrike" kern="1200" cap="none" spc="0" normalizeH="0" baseline="0" noProof="0" dirty="0">
                <a:ln>
                  <a:noFill/>
                </a:ln>
                <a:solidFill>
                  <a:srgbClr val="1A3F83"/>
                </a:solidFill>
                <a:effectLst/>
                <a:uLnTx/>
                <a:uFillTx/>
                <a:latin typeface="Century Gothic" panose="020F0302020204030204"/>
                <a:ea typeface="+mn-ea"/>
                <a:cs typeface="+mn-cs"/>
              </a:rPr>
              <a:t>Concerns about cost increases at a time when some are struggling</a:t>
            </a:r>
          </a:p>
        </p:txBody>
      </p:sp>
      <p:sp>
        <p:nvSpPr>
          <p:cNvPr id="24" name="Rectangle 23">
            <a:extLst>
              <a:ext uri="{FF2B5EF4-FFF2-40B4-BE49-F238E27FC236}">
                <a16:creationId xmlns:a16="http://schemas.microsoft.com/office/drawing/2014/main" id="{DEA6FBAB-01D5-D8A3-B55F-E7998728E27E}"/>
              </a:ext>
            </a:extLst>
          </p:cNvPr>
          <p:cNvSpPr/>
          <p:nvPr/>
        </p:nvSpPr>
        <p:spPr>
          <a:xfrm>
            <a:off x="3800474" y="4648066"/>
            <a:ext cx="7848601" cy="50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rPr>
              <a:t>Builds to proposals </a:t>
            </a:r>
            <a:r>
              <a:rPr kumimoji="0" lang="en-GB" sz="1400" b="0" i="0" u="none" strike="noStrike" kern="1200" cap="none" spc="0" normalizeH="0" baseline="0" noProof="0" dirty="0">
                <a:ln>
                  <a:noFill/>
                </a:ln>
                <a:solidFill>
                  <a:srgbClr val="1A3F83"/>
                </a:solidFill>
                <a:effectLst/>
                <a:uLnTx/>
                <a:uFillTx/>
                <a:latin typeface="Century Gothic" panose="020F0302020204030204"/>
                <a:ea typeface="+mn-ea"/>
                <a:cs typeface="+mn-cs"/>
              </a:rPr>
              <a:t>included adding salmon to the levy, and ensuring the levy administration is made simpler than now – particularly around reducing form filling and not increasing the amount of information that needs to be provided</a:t>
            </a:r>
            <a:endPar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endParaRPr>
          </a:p>
        </p:txBody>
      </p:sp>
      <p:sp>
        <p:nvSpPr>
          <p:cNvPr id="25" name="Rectangle 24">
            <a:extLst>
              <a:ext uri="{FF2B5EF4-FFF2-40B4-BE49-F238E27FC236}">
                <a16:creationId xmlns:a16="http://schemas.microsoft.com/office/drawing/2014/main" id="{BBB9D0A3-FC39-F9DA-D5B8-ED66F940A72B}"/>
              </a:ext>
            </a:extLst>
          </p:cNvPr>
          <p:cNvSpPr/>
          <p:nvPr/>
        </p:nvSpPr>
        <p:spPr>
          <a:xfrm>
            <a:off x="3800474" y="5510667"/>
            <a:ext cx="7848601" cy="50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rPr>
              <a:t>Some proposals received a large ‘neutral’ response. </a:t>
            </a:r>
            <a:r>
              <a:rPr kumimoji="0" lang="en-GB" sz="1400" b="0" i="0" u="none" strike="noStrike" kern="1200" cap="none" spc="0" normalizeH="0" baseline="0" noProof="0" dirty="0">
                <a:ln>
                  <a:noFill/>
                </a:ln>
                <a:solidFill>
                  <a:srgbClr val="1A3F83"/>
                </a:solidFill>
                <a:effectLst/>
                <a:uLnTx/>
                <a:uFillTx/>
                <a:latin typeface="Century Gothic" panose="020F0302020204030204"/>
                <a:ea typeface="+mn-ea"/>
                <a:cs typeface="+mn-cs"/>
              </a:rPr>
              <a:t>This appears to be because they would not be relevant to some respondents – e.g. definition of wholesale and Cat. 2 rate and phasing</a:t>
            </a:r>
            <a:endParaRPr kumimoji="0" lang="en-GB" sz="1400" b="1" i="0" u="none" strike="noStrike" kern="1200" cap="none" spc="0" normalizeH="0" baseline="0" noProof="0" dirty="0">
              <a:ln>
                <a:noFill/>
              </a:ln>
              <a:solidFill>
                <a:srgbClr val="1A3F83"/>
              </a:solidFill>
              <a:effectLst/>
              <a:uLnTx/>
              <a:uFillTx/>
              <a:latin typeface="Century Gothic" panose="020F0302020204030204"/>
              <a:ea typeface="+mn-ea"/>
              <a:cs typeface="+mn-cs"/>
            </a:endParaRPr>
          </a:p>
        </p:txBody>
      </p:sp>
      <p:sp>
        <p:nvSpPr>
          <p:cNvPr id="2" name="Rectangle 1">
            <a:extLst>
              <a:ext uri="{FF2B5EF4-FFF2-40B4-BE49-F238E27FC236}">
                <a16:creationId xmlns:a16="http://schemas.microsoft.com/office/drawing/2014/main" id="{692EBBFA-0C37-F20E-62F3-A8109E88F564}"/>
              </a:ext>
            </a:extLst>
          </p:cNvPr>
          <p:cNvSpPr/>
          <p:nvPr/>
        </p:nvSpPr>
        <p:spPr>
          <a:xfrm>
            <a:off x="7431240" y="6283205"/>
            <a:ext cx="4096945" cy="25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i="1" dirty="0">
                <a:solidFill>
                  <a:schemeClr val="tx1">
                    <a:lumMod val="50000"/>
                    <a:lumOff val="50000"/>
                  </a:schemeClr>
                </a:solidFill>
              </a:rPr>
              <a:t>Respondents who answered ‘Don’t Know’ were excluded</a:t>
            </a:r>
          </a:p>
        </p:txBody>
      </p:sp>
      <p:sp>
        <p:nvSpPr>
          <p:cNvPr id="4" name="TextBox 3">
            <a:extLst>
              <a:ext uri="{FF2B5EF4-FFF2-40B4-BE49-F238E27FC236}">
                <a16:creationId xmlns:a16="http://schemas.microsoft.com/office/drawing/2014/main" id="{C6988521-E923-C287-7849-E4435AF28521}"/>
              </a:ext>
            </a:extLst>
          </p:cNvPr>
          <p:cNvSpPr txBox="1"/>
          <p:nvPr/>
        </p:nvSpPr>
        <p:spPr>
          <a:xfrm>
            <a:off x="7715250" y="1630127"/>
            <a:ext cx="1941781" cy="275973"/>
          </a:xfrm>
          <a:prstGeom prst="rect">
            <a:avLst/>
          </a:prstGeom>
          <a:noFill/>
        </p:spPr>
        <p:txBody>
          <a:bodyPr wrap="square">
            <a:spAutoFit/>
          </a:bodyPr>
          <a:lstStyle/>
          <a:p>
            <a:pPr marL="0" marR="0" lvl="0" indent="0" defTabSz="914400" rtl="0" eaLnBrk="1" fontAlgn="auto" latinLnBrk="0" hangingPunct="1">
              <a:lnSpc>
                <a:spcPct val="120000"/>
              </a:lnSpc>
              <a:spcBef>
                <a:spcPts val="0"/>
              </a:spcBef>
              <a:spcAft>
                <a:spcPts val="400"/>
              </a:spcAft>
              <a:buClrTx/>
              <a:buSzTx/>
              <a:buFontTx/>
              <a:buNone/>
              <a:tabLst/>
              <a:defRPr/>
            </a:pPr>
            <a:r>
              <a:rPr kumimoji="0" lang="en-GB" sz="1050" b="0" i="1" u="none" strike="noStrike" kern="1200" cap="none" spc="0" normalizeH="0" baseline="0" noProof="0" dirty="0">
                <a:ln>
                  <a:noFill/>
                </a:ln>
                <a:solidFill>
                  <a:srgbClr val="1A3F83"/>
                </a:solidFill>
                <a:effectLst/>
                <a:uLnTx/>
                <a:uFillTx/>
                <a:latin typeface="Century Gothic" panose="020F0302020204030204"/>
                <a:ea typeface="+mn-ea"/>
                <a:cs typeface="+mn-cs"/>
              </a:rPr>
              <a:t>Of all respondents:</a:t>
            </a:r>
          </a:p>
        </p:txBody>
      </p:sp>
    </p:spTree>
    <p:extLst>
      <p:ext uri="{BB962C8B-B14F-4D97-AF65-F5344CB8AC3E}">
        <p14:creationId xmlns:p14="http://schemas.microsoft.com/office/powerpoint/2010/main" val="100551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C5AAD4-5F48-78AB-87BA-C6475B05BCD8}"/>
              </a:ext>
            </a:extLst>
          </p:cNvPr>
          <p:cNvSpPr>
            <a:spLocks noGrp="1"/>
          </p:cNvSpPr>
          <p:nvPr>
            <p:ph type="title" idx="4294967295"/>
          </p:nvPr>
        </p:nvSpPr>
        <p:spPr>
          <a:xfrm>
            <a:off x="669545" y="1917700"/>
            <a:ext cx="8144255" cy="2667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1" i="0" u="none" strike="noStrike" kern="1200" cap="none" spc="-150" normalizeH="0" baseline="0" noProof="0" dirty="0">
                <a:ln>
                  <a:noFill/>
                </a:ln>
                <a:solidFill>
                  <a:schemeClr val="bg1"/>
                </a:solidFill>
                <a:effectLst/>
                <a:uLnTx/>
                <a:uFillTx/>
                <a:latin typeface="+mn-lt"/>
                <a:ea typeface="+mn-ea"/>
                <a:cs typeface="+mn-cs"/>
              </a:rPr>
              <a:t>Survey Response Analysis</a:t>
            </a:r>
          </a:p>
        </p:txBody>
      </p:sp>
    </p:spTree>
    <p:extLst>
      <p:ext uri="{BB962C8B-B14F-4D97-AF65-F5344CB8AC3E}">
        <p14:creationId xmlns:p14="http://schemas.microsoft.com/office/powerpoint/2010/main" val="2420274696"/>
      </p:ext>
    </p:extLst>
  </p:cSld>
  <p:clrMapOvr>
    <a:masterClrMapping/>
  </p:clrMapOvr>
</p:sld>
</file>

<file path=ppt/theme/theme1.xml><?xml version="1.0" encoding="utf-8"?>
<a:theme xmlns:a="http://schemas.openxmlformats.org/drawingml/2006/main" name="Blue Border">
  <a:themeElements>
    <a:clrScheme name="White Space Strategy">
      <a:dk1>
        <a:sysClr val="windowText" lastClr="000000"/>
      </a:dk1>
      <a:lt1>
        <a:sysClr val="window" lastClr="FFFFFF"/>
      </a:lt1>
      <a:dk2>
        <a:srgbClr val="1A3F83"/>
      </a:dk2>
      <a:lt2>
        <a:srgbClr val="E7E6E6"/>
      </a:lt2>
      <a:accent1>
        <a:srgbClr val="3EBCD2"/>
      </a:accent1>
      <a:accent2>
        <a:srgbClr val="7F7F7F"/>
      </a:accent2>
      <a:accent3>
        <a:srgbClr val="E0585B"/>
      </a:accent3>
      <a:accent4>
        <a:srgbClr val="5AA155"/>
      </a:accent4>
      <a:accent5>
        <a:srgbClr val="FFC000"/>
      </a:accent5>
      <a:accent6>
        <a:srgbClr val="7030A0"/>
      </a:accent6>
      <a:hlink>
        <a:srgbClr val="5B9BD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order">
  <a:themeElements>
    <a:clrScheme name="White Space Strategy">
      <a:dk1>
        <a:sysClr val="windowText" lastClr="000000"/>
      </a:dk1>
      <a:lt1>
        <a:sysClr val="window" lastClr="FFFFFF"/>
      </a:lt1>
      <a:dk2>
        <a:srgbClr val="1A3F83"/>
      </a:dk2>
      <a:lt2>
        <a:srgbClr val="E7E6E6"/>
      </a:lt2>
      <a:accent1>
        <a:srgbClr val="3EBCD2"/>
      </a:accent1>
      <a:accent2>
        <a:srgbClr val="7F7F7F"/>
      </a:accent2>
      <a:accent3>
        <a:srgbClr val="E0585B"/>
      </a:accent3>
      <a:accent4>
        <a:srgbClr val="5AA155"/>
      </a:accent4>
      <a:accent5>
        <a:srgbClr val="FFC000"/>
      </a:accent5>
      <a:accent6>
        <a:srgbClr val="7030A0"/>
      </a:accent6>
      <a:hlink>
        <a:srgbClr val="5B9BD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ue Border">
  <a:themeElements>
    <a:clrScheme name="White Space Strategy">
      <a:dk1>
        <a:sysClr val="windowText" lastClr="000000"/>
      </a:dk1>
      <a:lt1>
        <a:sysClr val="window" lastClr="FFFFFF"/>
      </a:lt1>
      <a:dk2>
        <a:srgbClr val="1A3F83"/>
      </a:dk2>
      <a:lt2>
        <a:srgbClr val="E7E6E6"/>
      </a:lt2>
      <a:accent1>
        <a:srgbClr val="3EBCD2"/>
      </a:accent1>
      <a:accent2>
        <a:srgbClr val="7F7F7F"/>
      </a:accent2>
      <a:accent3>
        <a:srgbClr val="E0585B"/>
      </a:accent3>
      <a:accent4>
        <a:srgbClr val="5AA155"/>
      </a:accent4>
      <a:accent5>
        <a:srgbClr val="FFC000"/>
      </a:accent5>
      <a:accent6>
        <a:srgbClr val="7030A0"/>
      </a:accent6>
      <a:hlink>
        <a:srgbClr val="5B9BD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White Border">
  <a:themeElements>
    <a:clrScheme name="White Space Strategy">
      <a:dk1>
        <a:sysClr val="windowText" lastClr="000000"/>
      </a:dk1>
      <a:lt1>
        <a:sysClr val="window" lastClr="FFFFFF"/>
      </a:lt1>
      <a:dk2>
        <a:srgbClr val="1A3F83"/>
      </a:dk2>
      <a:lt2>
        <a:srgbClr val="E7E6E6"/>
      </a:lt2>
      <a:accent1>
        <a:srgbClr val="3EBCD2"/>
      </a:accent1>
      <a:accent2>
        <a:srgbClr val="7F7F7F"/>
      </a:accent2>
      <a:accent3>
        <a:srgbClr val="E0585B"/>
      </a:accent3>
      <a:accent4>
        <a:srgbClr val="5AA155"/>
      </a:accent4>
      <a:accent5>
        <a:srgbClr val="FFC000"/>
      </a:accent5>
      <a:accent6>
        <a:srgbClr val="7030A0"/>
      </a:accent6>
      <a:hlink>
        <a:srgbClr val="5B9BD5"/>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eafish Open Document" ma:contentTypeID="0x010100FBC0F8BFD01A91498CA7837A71EEDFDB0100D8D74AD133DD5E4C9488BA264812959E" ma:contentTypeVersion="30" ma:contentTypeDescription="Seafish Open Document Content Type" ma:contentTypeScope="" ma:versionID="6cf6eeec6f8d0b88530e7c73574e6803">
  <xsd:schema xmlns:xsd="http://www.w3.org/2001/XMLSchema" xmlns:xs="http://www.w3.org/2001/XMLSchema" xmlns:p="http://schemas.microsoft.com/office/2006/metadata/properties" xmlns:ns2="cebd32e3-9ab6-41ee-b1af-b8405a8d4e68" xmlns:ns3="d4c1e97c-7a75-4aca-9712-5efb9ef450ab" targetNamespace="http://schemas.microsoft.com/office/2006/metadata/properties" ma:root="true" ma:fieldsID="c7adf362057f3fbfeab303a81cf00593" ns2:_="" ns3:_="">
    <xsd:import namespace="cebd32e3-9ab6-41ee-b1af-b8405a8d4e68"/>
    <xsd:import namespace="d4c1e97c-7a75-4aca-9712-5efb9ef450ab"/>
    <xsd:element name="properties">
      <xsd:complexType>
        <xsd:sequence>
          <xsd:element name="documentManagement">
            <xsd:complexType>
              <xsd:all>
                <xsd:element ref="ns2:PublicationDate"/>
                <xsd:element ref="ns2:DocumentSummary"/>
                <xsd:element ref="ns2:DocumentTopic" minOccurs="0"/>
                <xsd:element ref="ns2:DocumentAuthors" minOccurs="0"/>
                <xsd:element ref="ns2:MediaFormatOld" minOccurs="0"/>
                <xsd:element ref="ns2:PublicationRefNo" minOccurs="0"/>
                <xsd:element ref="ns2:ISBN" minOccurs="0"/>
                <xsd:element ref="ns2:LegacyId" minOccurs="0"/>
                <xsd:element ref="ns2:PubMonth" minOccurs="0"/>
                <xsd:element ref="ns2:PubYear" minOccurs="0"/>
                <xsd:element ref="ns2:MediaFormat" minOccurs="0"/>
                <xsd:element ref="ns2:DocumentAdded"/>
                <xsd:element ref="ns2:DocumentStatus"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PublicationDate" ma:index="2" ma:displayName="Publication Date" ma:format="DateOnly" ma:internalName="PublicationDate">
      <xsd:simpleType>
        <xsd:restriction base="dms:DateTime"/>
      </xsd:simpleType>
    </xsd:element>
    <xsd:element name="DocumentSummary" ma:index="3" ma:displayName="Summary" ma:internalName="DocumentSummary" ma:readOnly="false">
      <xsd:simpleType>
        <xsd:restriction base="dms:Note">
          <xsd:maxLength value="255"/>
        </xsd:restriction>
      </xsd:simpleType>
    </xsd:element>
    <xsd:element name="DocumentTopic" ma:index="5" nillable="true" ma:displayName="Topic" ma:default="" ma:internalName="DocumentTopic">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DocumentAuthors" ma:index="6" nillable="true" ma:displayName="Authors" ma:internalName="DocumentAuthors">
      <xsd:complexType>
        <xsd:complexContent>
          <xsd:extension base="dms:MultiChoice">
            <xsd:sequence>
              <xsd:element name="Value" maxOccurs="unbounded" minOccurs="0" nillable="true">
                <xsd:simpleType>
                  <xsd:restriction base="dms:Choice">
                    <xsd:enumeration value="A. Justel-Rubio"/>
                    <xsd:enumeration value="A. Lucchetti"/>
                    <xsd:enumeration value="A. Sala"/>
                    <xsd:enumeration value="A.Adams"/>
                    <xsd:enumeration value="A.B"/>
                    <xsd:enumeration value="A.Bent"/>
                    <xsd:enumeration value="A.Brown"/>
                    <xsd:enumeration value="A.C.C"/>
                    <xsd:enumeration value="A.Campbell"/>
                    <xsd:enumeration value="A.Chau"/>
                    <xsd:enumeration value="A.Copeland"/>
                    <xsd:enumeration value="A.Corcoran"/>
                    <xsd:enumeration value="A.Coutts"/>
                    <xsd:enumeration value="A.Dean"/>
                    <xsd:enumeration value="A.G.Hopper"/>
                    <xsd:enumeration value="A.Garthwaite"/>
                    <xsd:enumeration value="A.Grant"/>
                    <xsd:enumeration value="A.Hewer"/>
                    <xsd:enumeration value="A.J.Courtney"/>
                    <xsd:enumeration value="A.J.Dean"/>
                    <xsd:enumeration value="A.Kenny"/>
                    <xsd:enumeration value="A.Martin"/>
                    <xsd:enumeration value="A.Mills"/>
                    <xsd:enumeration value="A.Moody"/>
                    <xsd:enumeration value="A.Nicholson"/>
                    <xsd:enumeration value="A.P.Woolmer"/>
                    <xsd:enumeration value="A.R"/>
                    <xsd:enumeration value="A.Revill"/>
                    <xsd:enumeration value="A.S"/>
                    <xsd:enumeration value="A.Santos"/>
                    <xsd:enumeration value="A.Searle"/>
                    <xsd:enumeration value="A.Smith"/>
                    <xsd:enumeration value="A.Steel"/>
                    <xsd:enumeration value="A.Strickland"/>
                    <xsd:enumeration value="A.Thompson"/>
                    <xsd:enumeration value="A.Wilson"/>
                    <xsd:enumeration value="A.Woolmer"/>
                    <xsd:enumeration value="A.Younger"/>
                    <xsd:enumeration value="A.Younger"/>
                    <xsd:enumeration value="Acoura"/>
                    <xsd:enumeration value="Adam Brown"/>
                    <xsd:enumeration value="ADAS"/>
                    <xsd:enumeration value="ADAS Environment"/>
                    <xsd:enumeration value="AFBI"/>
                    <xsd:enumeration value="AGH"/>
                    <xsd:enumeration value="Agri Food and Biosciences Institute"/>
                    <xsd:enumeration value="Alan Dean"/>
                    <xsd:enumeration value="Alan Hayes"/>
                    <xsd:enumeration value="Alex Caveen"/>
                    <xsd:enumeration value="Alexander Schofield"/>
                    <xsd:enumeration value="Alison Austin"/>
                    <xsd:enumeration value="Ana Justel-Rubio"/>
                    <xsd:enumeration value="Ana Witteveen"/>
                    <xsd:enumeration value="Andrew FitzGerald"/>
                    <xsd:enumeration value="ANIFOP"/>
                    <xsd:enumeration value="Anne Cameron"/>
                    <xsd:enumeration value="Anne Wallace"/>
                    <xsd:enumeration value="Anne-Margaret Stewart"/>
                    <xsd:enumeration value="Aquafish Solutions Ltd."/>
                    <xsd:enumeration value="Aquatic Water Services Ltd."/>
                    <xsd:enumeration value="Ardtoe"/>
                    <xsd:enumeration value="Arina Motova"/>
                    <xsd:enumeration value="ASSG"/>
                    <xsd:enumeration value="Association of Port Health Authorities"/>
                    <xsd:enumeration value="Association of Public Analy"/>
                    <xsd:enumeration value="ATM"/>
                    <xsd:enumeration value="B.A"/>
                    <xsd:enumeration value="B.Ashcroft"/>
                    <xsd:enumeration value="B.Greenwood"/>
                    <xsd:enumeration value="B.H"/>
                    <xsd:enumeration value="B.Hughes"/>
                    <xsd:enumeration value="B.Mounce"/>
                    <xsd:enumeration value="B.Scannell"/>
                    <xsd:enumeration value="B.Thain"/>
                    <xsd:enumeration value="B.van Marlen"/>
                    <xsd:enumeration value="B.Wilson"/>
                    <xsd:enumeration value="BFFF"/>
                    <xsd:enumeration value="BHA"/>
                    <xsd:enumeration value="BIM Irish Sea Fisheries Board"/>
                    <xsd:enumeration value="Brahm Insight"/>
                    <xsd:enumeration value="BRC"/>
                    <xsd:enumeration value="British Marine Finfish Association"/>
                    <xsd:enumeration value="Bryony Townhill (Marine Climate Change Impacts Partnership)"/>
                    <xsd:enumeration value="C. Burton"/>
                    <xsd:enumeration value="C.A.Burton"/>
                    <xsd:enumeration value="C.A.Goudey"/>
                    <xsd:enumeration value="C.B"/>
                    <xsd:enumeration value="C.Baker"/>
                    <xsd:enumeration value="C.Brady"/>
                    <xsd:enumeration value="C.C"/>
                    <xsd:enumeration value="C.Carlton"/>
                    <xsd:enumeration value="C.Curr"/>
                    <xsd:enumeration value="C.Cutts"/>
                    <xsd:enumeration value="C.Daniels"/>
                    <xsd:enumeration value="C.E.P.Watson"/>
                    <xsd:enumeration value="C.E.Tucker"/>
                    <xsd:enumeration value="C.F.Jackson"/>
                    <xsd:enumeration value="C.Filippopoulos"/>
                    <xsd:enumeration value="C.Ford"/>
                    <xsd:enumeration value="C.G.S.W"/>
                    <xsd:enumeration value="C.H.Davies"/>
                    <xsd:enumeration value="C.J Cutts"/>
                    <xsd:enumeration value="C.J. Chapman"/>
                    <xsd:enumeration value="C.J.Ellis"/>
                    <xsd:enumeration value="C.Jackson"/>
                    <xsd:enumeration value="C.Knight"/>
                    <xsd:enumeration value="C.Lacamara"/>
                    <xsd:enumeration value="C.Leadley"/>
                    <xsd:enumeration value="C.M. Fortuna"/>
                    <xsd:enumeration value="C.Mazorra de Quero"/>
                    <xsd:enumeration value="C.Nevin"/>
                    <xsd:enumeration value="C.P.Baker"/>
                    <xsd:enumeration value="C.Roberts"/>
                    <xsd:enumeration value="C.Saurel"/>
                    <xsd:enumeration value="C.T.O"/>
                    <xsd:enumeration value="C.T.W.C"/>
                    <xsd:enumeration value="C.T.W.Curr"/>
                    <xsd:enumeration value="C.Tucker"/>
                    <xsd:enumeration value="C.W"/>
                    <xsd:enumeration value="C.Wells"/>
                    <xsd:enumeration value="C.Young"/>
                    <xsd:enumeration value="CA Burton"/>
                    <xsd:enumeration value="Camborne School of Mines"/>
                    <xsd:enumeration value="Campden BRI"/>
                    <xsd:enumeration value="Candida Barbato"/>
                    <xsd:enumeration value="Cardiff Economic Research Associates Ltd"/>
                    <xsd:enumeration value="Catriona Power"/>
                    <xsd:enumeration value="CC"/>
                    <xsd:enumeration value="CCFRA"/>
                    <xsd:enumeration value="Cefas"/>
                    <xsd:enumeration value="Centre for Aquaculture and Fisheries"/>
                    <xsd:enumeration value="CEPW"/>
                    <xsd:enumeration value="CEPW"/>
                    <xsd:enumeration value="CFPO"/>
                    <xsd:enumeration value="Chao Lu"/>
                    <xsd:enumeration value="Chelonia"/>
                    <xsd:enumeration value="China Ministry of Health"/>
                    <xsd:enumeration value="Chris Barbour"/>
                    <xsd:enumeration value="Chris Kirkland"/>
                    <xsd:enumeration value="Clifford A.Goudey"/>
                    <xsd:enumeration value="Clive Monk"/>
                    <xsd:enumeration value="Colin Brodie"/>
                    <xsd:enumeration value="Craig Burton"/>
                    <xsd:enumeration value="Crick Carlton"/>
                    <xsd:enumeration value="Cristina Fernandez"/>
                    <xsd:enumeration value="Cristina Pita"/>
                    <xsd:enumeration value="D. Itano"/>
                    <xsd:enumeration value="D.A"/>
                    <xsd:enumeration value="D.A.Masson"/>
                    <xsd:enumeration value="D.Amos"/>
                    <xsd:enumeration value="D.Amos"/>
                    <xsd:enumeration value="D.Boothroyd"/>
                    <xsd:enumeration value="D.Burdon"/>
                    <xsd:enumeration value="D.Cashmore"/>
                    <xsd:enumeration value="D.Cole"/>
                    <xsd:enumeration value="D.Cook"/>
                    <xsd:enumeration value="D.E.Ballam"/>
                    <xsd:enumeration value="D.Edwards"/>
                    <xsd:enumeration value="D.Elliot"/>
                    <xsd:enumeration value="D.G"/>
                    <xsd:enumeration value="D.Gowland"/>
                    <xsd:enumeration value="D.H"/>
                    <xsd:enumeration value="D.Harrison"/>
                    <xsd:enumeration value="D.Homer"/>
                    <xsd:enumeration value="D.Hornerm"/>
                    <xsd:enumeration value="D.J.Wood"/>
                    <xsd:enumeration value="D.L"/>
                    <xsd:enumeration value="D.Marshall"/>
                    <xsd:enumeration value="D.Miles"/>
                    <xsd:enumeration value="D.Miller"/>
                    <xsd:enumeration value="D.Oakes"/>
                    <xsd:enumeration value="D.P"/>
                    <xsd:enumeration value="D.Patterson"/>
                    <xsd:enumeration value="D.Pirie"/>
                    <xsd:enumeration value="D.Robertson"/>
                    <xsd:enumeration value="D.S"/>
                    <xsd:enumeration value="D.Steel"/>
                    <xsd:enumeration value="D.Sykes"/>
                    <xsd:enumeration value="D.Symes"/>
                    <xsd:enumeration value="D.Taylor"/>
                    <xsd:enumeration value="D.Tocher"/>
                    <xsd:enumeration value="D.W"/>
                    <xsd:enumeration value="D.Wood"/>
                    <xsd:enumeration value="D.Woods"/>
                    <xsd:enumeration value="Daniel Lee"/>
                    <xsd:enumeration value="Daniel McDonald"/>
                    <xsd:enumeration value="Daragh Browne"/>
                    <xsd:enumeration value="Darren Stevenson, Legal Director at Wiggin LLP"/>
                    <xsd:enumeration value="Dave Dewick"/>
                    <xsd:enumeration value="Dave Price"/>
                    <xsd:enumeration value="David Parish"/>
                    <xsd:enumeration value="David Parker"/>
                    <xsd:enumeration value="David Russell"/>
                    <xsd:enumeration value="David Sterling"/>
                    <xsd:enumeration value="Dawby"/>
                    <xsd:enumeration value="Dawn Sneddon"/>
                    <xsd:enumeration value="Dean Millar"/>
                    <xsd:enumeration value="Defra"/>
                    <xsd:enumeration value="DIFRES"/>
                    <xsd:enumeration value="DIFTA"/>
                    <xsd:enumeration value="DIFTA Denmark"/>
                    <xsd:enumeration value="DoH"/>
                    <xsd:enumeration value="Doug McLeod"/>
                    <xsd:enumeration value="Dr B. McAdam (Stirling University)"/>
                    <xsd:enumeration value="Dr J. Harman"/>
                    <xsd:enumeration value="Dr J. Pinnegar (CEFAS"/>
                    <xsd:enumeration value="Dr L. Falconer"/>
                    <xsd:enumeration value="Dr Stewart Brown (Stewart Brown Associates Ltd)"/>
                    <xsd:enumeration value="Dr T. Telfer"/>
                    <xsd:enumeration value="Dr Tom Pickerell (Tomolamola Consulting Ltd)"/>
                    <xsd:enumeration value="Dr. A.R.Hearn"/>
                    <xsd:enumeration value="Dr. Alan Heyworth"/>
                    <xsd:enumeration value="Dr. Alex Caveen"/>
                    <xsd:enumeration value="Dr. Andrew Jackson"/>
                    <xsd:enumeration value="Dr. Andrew Woolmer"/>
                    <xsd:enumeration value="Dr. Andy Revill"/>
                    <xsd:enumeration value="Dr. Angus Garrett"/>
                    <xsd:enumeration value="Dr. Annika Clements"/>
                    <xsd:enumeration value="Dr. Bill Roy"/>
                    <xsd:enumeration value="Dr. D.Robertson"/>
                    <xsd:enumeration value="Dr. E.Fossey"/>
                    <xsd:enumeration value="Dr. Edwards"/>
                    <xsd:enumeration value="Dr. Eric Edwards"/>
                    <xsd:enumeration value="Dr. Francis Murray"/>
                    <xsd:enumeration value="Dr. Hilmar Hinz"/>
                    <xsd:enumeration value="Dr. I.T.Mentjes"/>
                    <xsd:enumeration value="Dr. J.Sheperd"/>
                    <xsd:enumeration value="Dr. James Bron"/>
                    <xsd:enumeration value="Dr. James Treasurer"/>
                    <xsd:enumeration value="Dr. Jan G.Hiddink"/>
                    <xsd:enumeration value="Dr. Jim Treasurer, Dr T Atack"/>
                    <xsd:enumeration value="Dr. John Pinnegar"/>
                    <xsd:enumeration value="Dr. Jon Harman"/>
                    <xsd:enumeration value="Dr. M.Mühling"/>
                    <xsd:enumeration value="Dr. Matt Service"/>
                    <xsd:enumeration value="Dr. N.Lake"/>
                    <xsd:enumeration value="Dr. Rachel Burch"/>
                    <xsd:enumeration value="Dr. S.Davies"/>
                    <xsd:enumeration value="Dr. S.E.Taylor"/>
                    <xsd:enumeration value="E.Allison"/>
                    <xsd:enumeration value="E.Cochrane"/>
                    <xsd:enumeration value="E.Edwards"/>
                    <xsd:enumeration value="E.Fossey"/>
                    <xsd:enumeration value="E.Maxwell"/>
                    <xsd:enumeration value="E.Nicholls"/>
                    <xsd:enumeration value="E.W.Taylor"/>
                    <xsd:enumeration value="EA"/>
                    <xsd:enumeration value="Emi Katoh"/>
                    <xsd:enumeration value="Emma Bradshaw"/>
                    <xsd:enumeration value="Emma Brown"/>
                    <xsd:enumeration value="Emma White"/>
                    <xsd:enumeration value="Enrico Longoni"/>
                    <xsd:enumeration value="Epsom"/>
                    <xsd:enumeration value="Erik Lindebo"/>
                    <xsd:enumeration value="Eunice Pinn"/>
                    <xsd:enumeration value="Eurographic Ltd"/>
                    <xsd:enumeration value="European Food Safety Authority"/>
                    <xsd:enumeration value="F. De Carlo"/>
                    <xsd:enumeration value="F. Forget"/>
                    <xsd:enumeration value="F.Chopin"/>
                    <xsd:enumeration value="F.Dixon"/>
                    <xsd:enumeration value="F.Nimmo"/>
                    <xsd:enumeration value="Fanming Kong"/>
                    <xsd:enumeration value="FERU"/>
                    <xsd:enumeration value="FHF"/>
                    <xsd:enumeration value="Fiona Birch"/>
                    <xsd:enumeration value="Fiona Wright"/>
                    <xsd:enumeration value="Fisheries Research Services"/>
                    <xsd:enumeration value="Fishing News"/>
                    <xsd:enumeration value="FISHupdate"/>
                    <xsd:enumeration value="FPKTN"/>
                    <xsd:enumeration value="Francis Murray"/>
                    <xsd:enumeration value="Francisco Areal"/>
                    <xsd:enumeration value="Frank Armstrong"/>
                    <xsd:enumeration value="FRM Ltd."/>
                    <xsd:enumeration value="G McAllister"/>
                    <xsd:enumeration value="G. Moreno"/>
                    <xsd:enumeration value="G.A.Garthwaite"/>
                    <xsd:enumeration value="G.A.Webb"/>
                    <xsd:enumeration value="G.Bell"/>
                    <xsd:enumeration value="G.C"/>
                    <xsd:enumeration value="G.C.E"/>
                    <xsd:enumeration value="G.Cartwright"/>
                    <xsd:enumeration value="G.Course"/>
                    <xsd:enumeration value="G.Dunlin"/>
                    <xsd:enumeration value="G.Eveillard"/>
                    <xsd:enumeration value="G.F.Jackson"/>
                    <xsd:enumeration value="G.Gough"/>
                    <xsd:enumeration value="G.Mack"/>
                    <xsd:enumeration value="G.McKay"/>
                    <xsd:enumeration value="G.McLeod"/>
                    <xsd:enumeration value="G.P.Arnold"/>
                    <xsd:enumeration value="G.P.Course"/>
                    <xsd:enumeration value="G.Ritchie"/>
                    <xsd:enumeration value="G.Salze"/>
                    <xsd:enumeration value="G.Ward"/>
                    <xsd:enumeration value="Gang Wang"/>
                    <xsd:enumeration value="Gary Dunlin"/>
                    <xsd:enumeration value="Gary Hooper"/>
                    <xsd:enumeration value="Gavin Hatton"/>
                    <xsd:enumeration value="GC"/>
                    <xsd:enumeration value="GDCL"/>
                    <xsd:enumeration value="GMAV"/>
                    <xsd:enumeration value="Gordon Goldsworthy"/>
                    <xsd:enumeration value="Gorkana Group"/>
                    <xsd:enumeration value="Graham Pierce"/>
                    <xsd:enumeration value="GREAT"/>
                    <xsd:enumeration value="Gunnar Þórðarson"/>
                    <xsd:enumeration value="H.E.Bullock"/>
                    <xsd:enumeration value="H.English"/>
                    <xsd:enumeration value="H.McDiarmid"/>
                    <xsd:enumeration value="H.Q"/>
                    <xsd:enumeration value="H.R. Day"/>
                    <xsd:enumeration value="H.R.English"/>
                    <xsd:enumeration value="H.Ritchings"/>
                    <xsd:enumeration value="H.Teepsoo"/>
                    <xsd:enumeration value="H.W"/>
                    <xsd:enumeration value="Hannah Fawcett"/>
                    <xsd:enumeration value="Hannah Shaw"/>
                    <xsd:enumeration value="Hannah Thompson"/>
                    <xsd:enumeration value="Hazel Curtis"/>
                    <xsd:enumeration value="Hazel McShane"/>
                    <xsd:enumeration value="Heat &amp; Power Ltd."/>
                    <xsd:enumeration value="Heather Forbes"/>
                    <xsd:enumeration value="Heather Middleton"/>
                    <xsd:enumeration value="Helen Duggan"/>
                    <xsd:enumeration value="Hepples"/>
                    <xsd:enumeration value="Hilmar Hinz"/>
                    <xsd:enumeration value="HQ"/>
                    <xsd:enumeration value="HRE"/>
                    <xsd:enumeration value="Humber Seafood Institute"/>
                    <xsd:enumeration value="Humberside College of Higher Education"/>
                    <xsd:enumeration value="Hunterston"/>
                    <xsd:enumeration value="I. Berrill"/>
                    <xsd:enumeration value="I.F"/>
                    <xsd:enumeration value="I.Finley"/>
                    <xsd:enumeration value="I.Graham"/>
                    <xsd:enumeration value="I.Milligan"/>
                    <xsd:enumeration value="I.Tatterson"/>
                    <xsd:enumeration value="Iain Berrill (Scottish Salmon Producers Organisation)"/>
                    <xsd:enumeration value="Ian Laing"/>
                    <xsd:enumeration value="ICF"/>
                    <xsd:enumeration value="IFREMER France"/>
                    <xsd:enumeration value="Institute of Aquaculture, University of Stirling"/>
                    <xsd:enumeration value="Institute of Estuarine &amp; Coastal Studies, University of Hull"/>
                    <xsd:enumeration value="International Council for the Exploration of the Sea"/>
                    <xsd:enumeration value="International Society for the Study of Fatty Acids and Lipids"/>
                    <xsd:enumeration value="Ivan Bartolo"/>
                    <xsd:enumeration value="J.A"/>
                    <xsd:enumeration value="J.A.Shalliker"/>
                    <xsd:enumeration value="J.A.Upfield"/>
                    <xsd:enumeration value="J.Anderson"/>
                    <xsd:enumeration value="J.B.R"/>
                    <xsd:enumeration value="J.C"/>
                    <xsd:enumeration value="J.Carrick"/>
                    <xsd:enumeration value="J.Combes"/>
                    <xsd:enumeration value="J.D. Paul"/>
                    <xsd:enumeration value="J.D. Wood"/>
                    <xsd:enumeration value="J.D.Paul"/>
                    <xsd:enumeration value="J.D.Wood"/>
                    <xsd:enumeration value="J.Dunlop"/>
                    <xsd:enumeration value="J.E.B"/>
                    <xsd:enumeration value="J.E.D"/>
                    <xsd:enumeration value="J.E.Dye"/>
                    <xsd:enumeration value="J.E.Tumilty"/>
                    <xsd:enumeration value="J.Early"/>
                    <xsd:enumeration value="J.Eddom"/>
                    <xsd:enumeration value="J.Evans"/>
                    <xsd:enumeration value="J.Foster"/>
                    <xsd:enumeration value="J.Frederickson"/>
                    <xsd:enumeration value="J.Gascoigne"/>
                    <xsd:enumeration value="J.Grant"/>
                    <xsd:enumeration value="J.Grant"/>
                    <xsd:enumeration value="J.H.Brown"/>
                    <xsd:enumeration value="J.Harman"/>
                    <xsd:enumeration value="J.Hatchard"/>
                    <xsd:enumeration value="J.L.R"/>
                    <xsd:enumeration value="J.L.Robertson"/>
                    <xsd:enumeration value="J.Lansley"/>
                    <xsd:enumeration value="J.Lart"/>
                    <xsd:enumeration value="J.Lewis"/>
                    <xsd:enumeration value="J.M"/>
                    <xsd:enumeration value="J.M.Tower"/>
                    <xsd:enumeration value="J.M.Watson"/>
                    <xsd:enumeration value="J.MacMillan"/>
                    <xsd:enumeration value="J.MacNamara"/>
                    <xsd:enumeration value="J.May"/>
                    <xsd:enumeration value="J.McMillan"/>
                    <xsd:enumeration value="J.McNamara"/>
                    <xsd:enumeration value="J.Mikolajunas"/>
                    <xsd:enumeration value="J.Moore"/>
                    <xsd:enumeration value="J.Morris"/>
                    <xsd:enumeration value="J.N.Ward"/>
                    <xsd:enumeration value="J.NcNamara"/>
                    <xsd:enumeration value="J.Paul"/>
                    <xsd:enumeration value="J.R.Dye"/>
                    <xsd:enumeration value="J.R.Gifford"/>
                    <xsd:enumeration value="J.Rice"/>
                    <xsd:enumeration value="J.Rycroft"/>
                    <xsd:enumeration value="J.S"/>
                    <xsd:enumeration value="J.S.S"/>
                    <xsd:enumeration value="J.S.Saether"/>
                    <xsd:enumeration value="J.Shalliker"/>
                    <xsd:enumeration value="J.Sherwood"/>
                    <xsd:enumeration value="J.Slater"/>
                    <xsd:enumeration value="J.Smith"/>
                    <xsd:enumeration value="J.Swarbrick"/>
                    <xsd:enumeration value="J.T"/>
                    <xsd:enumeration value="J.T.Bryson"/>
                    <xsd:enumeration value="J.T.MacMillan"/>
                    <xsd:enumeration value="J.Tower"/>
                    <xsd:enumeration value="J.Treasurer"/>
                    <xsd:enumeration value="J.Tumilty"/>
                    <xsd:enumeration value="J.Upfield"/>
                    <xsd:enumeration value="J.W"/>
                    <xsd:enumeration value="J.W"/>
                    <xsd:enumeration value="J.W.Denton"/>
                    <xsd:enumeration value="J.Waterman"/>
                    <xsd:enumeration value="J.Watson"/>
                    <xsd:enumeration value="Jack Sewell"/>
                    <xsd:enumeration value="James Warwick"/>
                    <xsd:enumeration value="Jason Combes"/>
                    <xsd:enumeration value="Jennifer Russell"/>
                    <xsd:enumeration value="Jennifer Smith"/>
                    <xsd:enumeration value="Jeremy Sparks"/>
                    <xsd:enumeration value="Jim Ellis"/>
                    <xsd:enumeration value="Jim Hyam"/>
                    <xsd:enumeration value="Joe Cooper"/>
                    <xsd:enumeration value="John Anderson"/>
                    <xsd:enumeration value="John Barrington"/>
                    <xsd:enumeration value="John Cotter"/>
                    <xsd:enumeration value="John Foster"/>
                    <xsd:enumeration value="John Hambrey"/>
                    <xsd:enumeration value="John Hingley"/>
                    <xsd:enumeration value="John Lancaster"/>
                    <xsd:enumeration value="John O.S. Kennedy"/>
                    <xsd:enumeration value="John Richardson"/>
                    <xsd:enumeration value="John Wakeford"/>
                    <xsd:enumeration value="Jonas R.Vidarsson"/>
                    <xsd:enumeration value="José L. González Vecino"/>
                    <xsd:enumeration value="JSS"/>
                    <xsd:enumeration value="Julia Brooks"/>
                    <xsd:enumeration value="Julian Swarbrick"/>
                    <xsd:enumeration value="Julie Snowden"/>
                    <xsd:enumeration value="K.Adamson"/>
                    <xsd:enumeration value="K.Anderson"/>
                    <xsd:enumeration value="K.Arkley"/>
                    <xsd:enumeration value="K.C"/>
                    <xsd:enumeration value="K.C.Munday"/>
                    <xsd:enumeration value="K.D.Thompson"/>
                    <xsd:enumeration value="K.Day"/>
                    <xsd:enumeration value="K.Dye"/>
                    <xsd:enumeration value="K.Galloway"/>
                    <xsd:enumeration value="K.Graham"/>
                    <xsd:enumeration value="K.H"/>
                    <xsd:enumeration value="K.H.Haywood"/>
                    <xsd:enumeration value="K.Hairsine"/>
                    <xsd:enumeration value="K.Knox"/>
                    <xsd:enumeration value="K.Mazik"/>
                    <xsd:enumeration value="K.Singh"/>
                    <xsd:enumeration value="K.T.H"/>
                    <xsd:enumeration value="K.T.Howard"/>
                    <xsd:enumeration value="K.Tsontos"/>
                    <xsd:enumeration value="K.Waind"/>
                    <xsd:enumeration value="Karen Galloway"/>
                    <xsd:enumeration value="Karen Green"/>
                    <xsd:enumeration value="Karin Lüdemann/Wissenschaftsbüro"/>
                    <xsd:enumeration value="Kasia Kazimierczak"/>
                    <xsd:enumeration value="Kath Floater"/>
                    <xsd:enumeration value="Keith Hiscock"/>
                    <xsd:enumeration value="Keith Jeffrey"/>
                    <xsd:enumeration value="Ken Arkley"/>
                    <xsd:enumeration value="Kieran Westbrook"/>
                    <xsd:enumeration value="Kimberly Cullen"/>
                    <xsd:enumeration value="Kingfisher Information Services"/>
                    <xsd:enumeration value="Kirsten Milliken"/>
                    <xsd:enumeration value="KPMG AS"/>
                    <xsd:enumeration value="L Ridley"/>
                    <xsd:enumeration value="L. Dagorn"/>
                    <xsd:enumeration value="L.C.Ford"/>
                    <xsd:enumeration value="L.E.Hull"/>
                    <xsd:enumeration value="L.Ford"/>
                    <xsd:enumeration value="L.Hinchliff"/>
                    <xsd:enumeration value="L.Oxley"/>
                    <xsd:enumeration value="L.Pell"/>
                    <xsd:enumeration value="L.Readdy"/>
                    <xsd:enumeration value="L.Rooney"/>
                    <xsd:enumeration value="L.Webb"/>
                    <xsd:enumeration value="LACOTS"/>
                    <xsd:enumeration value="Laurence Rooney"/>
                    <xsd:enumeration value="Leatherhead Food Research"/>
                    <xsd:enumeration value="Lee Cocker"/>
                    <xsd:enumeration value="Lee Cooper"/>
                    <xsd:enumeration value="Lee Hastie"/>
                    <xsd:enumeration value="LEH"/>
                    <xsd:enumeration value="Leslsie Tait"/>
                    <xsd:enumeration value="Lewis Cowie"/>
                    <xsd:enumeration value="Lina-Lotta Lahdenkauppi"/>
                    <xsd:enumeration value="Liu Liping Sang Yanhua"/>
                    <xsd:enumeration value="Llyn Aquaculture Ltd."/>
                    <xsd:enumeration value="Loch Fyne Seafarms"/>
                    <xsd:enumeration value="LOCTS"/>
                    <xsd:enumeration value="Lorena Recio"/>
                    <xsd:enumeration value="Louise Jones"/>
                    <xsd:enumeration value="Louise Vaughan"/>
                    <xsd:enumeration value="Luis Cocas"/>
                    <xsd:enumeration value="Lynn Gilmore"/>
                    <xsd:enumeration value="M. Virgili"/>
                    <xsd:enumeration value="M.A.James"/>
                    <xsd:enumeration value="M.Anyadiegwu"/>
                    <xsd:enumeration value="M.Boulter"/>
                    <xsd:enumeration value="M.C.Platt"/>
                    <xsd:enumeration value="M.D"/>
                    <xsd:enumeration value="M.Daniels"/>
                    <xsd:enumeration value="M.Ellis"/>
                    <xsd:enumeration value="M.Emberton"/>
                    <xsd:enumeration value="M.George"/>
                    <xsd:enumeration value="M.Gillespie"/>
                    <xsd:enumeration value="M.Gray"/>
                    <xsd:enumeration value="M.H"/>
                    <xsd:enumeration value="M.Hamilton"/>
                    <xsd:enumeration value="M.Hatfield"/>
                    <xsd:enumeration value="M.Hayward"/>
                    <xsd:enumeration value="M.Humphrey"/>
                    <xsd:enumeration value="M.J.Campbell"/>
                    <xsd:enumeration value="M.J.Kaiser"/>
                    <xsd:enumeration value="M.J.S.G"/>
                    <xsd:enumeration value="M.James"/>
                    <xsd:enumeration value="M.Large"/>
                    <xsd:enumeration value="M.Lawton"/>
                    <xsd:enumeration value="M.Learmouth"/>
                    <xsd:enumeration value="M.M"/>
                    <xsd:enumeration value="M.Moore"/>
                    <xsd:enumeration value="M.Myers"/>
                    <xsd:enumeration value="M.Platt"/>
                    <xsd:enumeration value="M.Sturges"/>
                    <xsd:enumeration value="M.Syvret"/>
                    <xsd:enumeration value="M.Urch"/>
                    <xsd:enumeration value="M.Whitworth"/>
                    <xsd:enumeration value="MacMullen"/>
                    <xsd:enumeration value="Mafalda Viana"/>
                    <xsd:enumeration value="MAFF"/>
                    <xsd:enumeration value="Magnus L. Johnson"/>
                    <xsd:enumeration value="Malcolm Large"/>
                    <xsd:enumeration value="Mandy Pyke"/>
                    <xsd:enumeration value="Mao Hong"/>
                    <xsd:enumeration value="Marcus Jacklin"/>
                    <xsd:enumeration value="Marine and Coastguard Agency"/>
                    <xsd:enumeration value="Marine Stewardship Council"/>
                    <xsd:enumeration value="Marine Survey"/>
                    <xsd:enumeration value="MARITEK WORLDWIDE LTD"/>
                    <xsd:enumeration value="Mark Edmonds"/>
                    <xsd:enumeration value="Mark Gray"/>
                    <xsd:enumeration value="Mark O’Brien"/>
                    <xsd:enumeration value="Market Insight Team"/>
                    <xsd:enumeration value="Marta Moran Quintana"/>
                    <xsd:enumeration value="Martin Bowes"/>
                    <xsd:enumeration value="Martin Jaffa"/>
                    <xsd:enumeration value="Martin Syvret"/>
                    <xsd:enumeration value="Matthew Service"/>
                    <xsd:enumeration value="Melissa Pritchard"/>
                    <xsd:enumeration value="MH"/>
                    <xsd:enumeration value="Michael Bacon"/>
                    <xsd:enumeration value="Michael Humphrey"/>
                    <xsd:enumeration value="Michael Keatinge"/>
                    <xsd:enumeration value="Michaela Archer"/>
                    <xsd:enumeration value="Michel J.Kaiser"/>
                    <xsd:enumeration value="Mike Mitchell"/>
                    <xsd:enumeration value="Mike Montgomerie"/>
                    <xsd:enumeration value="Mike Park"/>
                    <xsd:enumeration value="Mike Smith"/>
                    <xsd:enumeration value="MRAG"/>
                    <xsd:enumeration value="Ms Amy Ridgeway"/>
                    <xsd:enumeration value="MTS"/>
                    <xsd:enumeration value="N Bailey"/>
                    <xsd:enumeration value="N.A.G"/>
                    <xsd:enumeration value="N.C.H.Lake"/>
                    <xsd:enumeration value="N.Downing"/>
                    <xsd:enumeration value="N.Garbutt"/>
                    <xsd:enumeration value="N.Graham"/>
                    <xsd:enumeration value="N.Hatfield"/>
                    <xsd:enumeration value="N.Kelly"/>
                    <xsd:enumeration value="N.M.K"/>
                    <xsd:enumeration value="N.M.Kerr"/>
                    <xsd:enumeration value="N.McEwan"/>
                    <xsd:enumeration value="N.McKeller"/>
                    <xsd:enumeration value="N.R.Halford"/>
                    <xsd:enumeration value="N.Ward"/>
                    <xsd:enumeration value="N.Whiteley"/>
                    <xsd:enumeration value="N.Wood"/>
                    <xsd:enumeration value="NAFC Marine Centre"/>
                    <xsd:enumeration value="Naomi McCann"/>
                    <xsd:enumeration value="Nathan de Rozarieux"/>
                    <xsd:enumeration value="National Health and Family Planning Commission"/>
                    <xsd:enumeration value="Nautilus Consultants"/>
                    <xsd:enumeration value="NFFO Services Ltd."/>
                    <xsd:enumeration value="NI Seafood Ind"/>
                    <xsd:enumeration value="Nia Whiteley"/>
                    <xsd:enumeration value="Nick Connelly"/>
                    <xsd:enumeration value="Nick Patience"/>
                    <xsd:enumeration value="Nofima"/>
                    <xsd:enumeration value="Norge"/>
                    <xsd:enumeration value="Norman"/>
                    <xsd:enumeration value="North Bay Shellfish Ltd"/>
                    <xsd:enumeration value="Northern Ireland Seafood"/>
                    <xsd:enumeration value="Not known"/>
                    <xsd:enumeration value="NSL"/>
                    <xsd:enumeration value="OceanWatch Australia"/>
                    <xsd:enumeration value="Oliver Tulley"/>
                    <xsd:enumeration value="Omnimas"/>
                    <xsd:enumeration value="Oscar Wilkie"/>
                    <xsd:enumeration value="Othniel Shellfish"/>
                    <xsd:enumeration value="P Gibson"/>
                    <xsd:enumeration value="P. Tyedmers (Dalhousie University)"/>
                    <xsd:enumeration value="P.B.Gallacher"/>
                    <xsd:enumeration value="P.Baird"/>
                    <xsd:enumeration value="P.Brown"/>
                    <xsd:enumeration value="P.C.Smith"/>
                    <xsd:enumeration value="P.D.Chaplin"/>
                    <xsd:enumeration value="P.G"/>
                    <xsd:enumeration value="P.G.W"/>
                    <xsd:enumeration value="P.Gatland"/>
                    <xsd:enumeration value="P.H.B"/>
                    <xsd:enumeration value="P.H.MacMullen"/>
                    <xsd:enumeration value="P.J.G"/>
                    <xsd:enumeration value="P.J.Hearn"/>
                    <xsd:enumeration value="P.Johnson"/>
                    <xsd:enumeration value="P.L. Newland"/>
                    <xsd:enumeration value="P.L.S"/>
                    <xsd:enumeration value="P.L.Smith"/>
                    <xsd:enumeration value="P.MacMullen"/>
                    <xsd:enumeration value="P.Math's"/>
                    <xsd:enumeration value="P.N"/>
                    <xsd:enumeration value="P.Neve"/>
                    <xsd:enumeration value="P.Posen"/>
                    <xsd:enumeration value="P.Prout"/>
                    <xsd:enumeration value="P.S"/>
                    <xsd:enumeration value="P.Smith"/>
                    <xsd:enumeration value="P.T.Franklin"/>
                    <xsd:enumeration value="P.Tiffney"/>
                    <xsd:enumeration value="P.Townend"/>
                    <xsd:enumeration value="P.V"/>
                    <xsd:enumeration value="P.W"/>
                    <xsd:enumeration value="P.Watson"/>
                    <xsd:enumeration value="P.Watts"/>
                    <xsd:enumeration value="P.White"/>
                    <xsd:enumeration value="P.Wilson"/>
                    <xsd:enumeration value="P.Wood"/>
                    <xsd:enumeration value="Paul Buckley (Marine Climate Change Impacts Partnership)"/>
                    <xsd:enumeration value="Paul Butler"/>
                    <xsd:enumeration value="Paul Medley"/>
                    <xsd:enumeration value="Paul Neve"/>
                    <xsd:enumeration value="Peter Tarrant"/>
                    <xsd:enumeration value="Peter Tyndall"/>
                    <xsd:enumeration value="Peter Walker"/>
                    <xsd:enumeration value="Peter Warren"/>
                    <xsd:enumeration value="Peter Wilson"/>
                    <xsd:enumeration value="Phil MacMullen"/>
                    <xsd:enumeration value="Phil Prout"/>
                    <xsd:enumeration value="Phillip Quirie"/>
                    <xsd:enumeration value="Pingguo He"/>
                    <xsd:enumeration value="PIRA"/>
                    <xsd:enumeration value="PIRA International"/>
                    <xsd:enumeration value="PJH"/>
                    <xsd:enumeration value="Platt"/>
                    <xsd:enumeration value="Plymouth Poly"/>
                    <xsd:enumeration value="Porter"/>
                    <xsd:enumeration value="Poseidon Aquatic Resource Management Ltd."/>
                    <xsd:enumeration value="Poseidon ARM and BTS"/>
                    <xsd:enumeration value="Prof. Michel J.Kaiser"/>
                    <xsd:enumeration value="Professor Laurence Mee"/>
                    <xsd:enumeration value="PT"/>
                    <xsd:enumeration value="Pyke and Deane Aquaculture Consultants"/>
                    <xsd:enumeration value="Qiang Weiguo"/>
                    <xsd:enumeration value="Qing Lv"/>
                    <xsd:enumeration value="Quality Assurance Department"/>
                    <xsd:enumeration value="R J Fryer"/>
                    <xsd:enumeration value="R J Kynoch"/>
                    <xsd:enumeration value="R Johnson"/>
                    <xsd:enumeration value="R S T Ferro"/>
                    <xsd:enumeration value="R. Land"/>
                    <xsd:enumeration value="R. Parker (Dalhousie University)"/>
                    <xsd:enumeration value="R.A.Reese"/>
                    <xsd:enumeration value="R.B.Watt"/>
                    <xsd:enumeration value="R.Bennett"/>
                    <xsd:enumeration value="R.Boyle"/>
                    <xsd:enumeration value="R.Bricknell"/>
                    <xsd:enumeration value="R.C"/>
                    <xsd:enumeration value="R.C"/>
                    <xsd:enumeration value="R.Campbell"/>
                    <xsd:enumeration value="R.Cappell"/>
                    <xsd:enumeration value="R.Curtis"/>
                    <xsd:enumeration value="R.D.E"/>
                    <xsd:enumeration value="R.E"/>
                    <xsd:enumeration value="R.Ellis"/>
                    <xsd:enumeration value="R.Enever"/>
                    <xsd:enumeration value="R.F"/>
                    <xsd:enumeration value="R.F.V"/>
                    <xsd:enumeration value="R.Finbow"/>
                    <xsd:enumeration value="R.Forster"/>
                    <xsd:enumeration value="R.Gara"/>
                    <xsd:enumeration value="R.H"/>
                    <xsd:enumeration value="R.Hill"/>
                    <xsd:enumeration value="R.Horton"/>
                    <xsd:enumeration value="R.J"/>
                    <xsd:enumeration value="R.J.A. Nichol"/>
                    <xsd:enumeration value="R.J.A.N"/>
                    <xsd:enumeration value="R.J.A.Nicholson"/>
                    <xsd:enumeration value="R.J.Shields"/>
                    <xsd:enumeration value="R.J.Slaski"/>
                    <xsd:enumeration value="R.Johnson"/>
                    <xsd:enumeration value="R.L"/>
                    <xsd:enumeration value="R.Leach"/>
                    <xsd:enumeration value="R.Lee"/>
                    <xsd:enumeration value="R.McCormack"/>
                    <xsd:enumeration value="R.McK"/>
                    <xsd:enumeration value="R.McM"/>
                    <xsd:enumeration value="R.Mounce"/>
                    <xsd:enumeration value="R.N"/>
                    <xsd:enumeration value="R.Nicholson"/>
                    <xsd:enumeration value="R.Pryor"/>
                    <xsd:enumeration value="R.S Batty"/>
                    <xsd:enumeration value="R.S.Horton"/>
                    <xsd:enumeration value="R.S.Mounce"/>
                    <xsd:enumeration value="R.S.T.Ferro"/>
                    <xsd:enumeration value="R.S.Walker"/>
                    <xsd:enumeration value="R.Seidel"/>
                    <xsd:enumeration value="R.Slaski"/>
                    <xsd:enumeration value="R.Uglow"/>
                    <xsd:enumeration value="R.W.Ellis"/>
                    <xsd:enumeration value="R.White"/>
                    <xsd:enumeration value="R.Whiteley"/>
                    <xsd:enumeration value="Rannva Danielsen"/>
                    <xsd:enumeration value="RB"/>
                    <xsd:enumeration value="Rebecca Harris"/>
                    <xsd:enumeration value="Richard Briggs"/>
                    <xsd:enumeration value="Richard Caslake"/>
                    <xsd:enumeration value="Richard Curtin"/>
                    <xsd:enumeration value="Richard L Shelmerdine"/>
                    <xsd:enumeration value="Richard Wardell"/>
                    <xsd:enumeration value="Richard Watson"/>
                    <xsd:enumeration value="RJA"/>
                    <xsd:enumeration value="Rjan"/>
                    <xsd:enumeration value="Rjan"/>
                    <xsd:enumeration value="RML Gratacap"/>
                    <xsd:enumeration value="Rob Tinch"/>
                    <xsd:enumeration value="Robert Clark"/>
                    <xsd:enumeration value="Robert Dawe"/>
                    <xsd:enumeration value="Robert Gillett"/>
                    <xsd:enumeration value="Robert Young"/>
                    <xsd:enumeration value="Rod Cappell"/>
                    <xsd:enumeration value="Roger B. Larsen"/>
                    <xsd:enumeration value="Roger Plant"/>
                    <xsd:enumeration value="Ronán Cosgrove"/>
                    <xsd:enumeration value="Roy Sutherland"/>
                    <xsd:enumeration value="RvZ"/>
                    <xsd:enumeration value="S M Anton"/>
                    <xsd:enumeration value="S. Anton (Seafish)"/>
                    <xsd:enumeration value="S.A.Horsfall"/>
                    <xsd:enumeration value="S.Antezana"/>
                    <xsd:enumeration value="S.Anton"/>
                    <xsd:enumeration value="S.Bark"/>
                    <xsd:enumeration value="S.D.Utting"/>
                    <xsd:enumeration value="S.Fiddy"/>
                    <xsd:enumeration value="S.H"/>
                    <xsd:enumeration value="S.Hepples"/>
                    <xsd:enumeration value="S.Hookam"/>
                    <xsd:enumeration value="S.Horsfall"/>
                    <xsd:enumeration value="S.K"/>
                    <xsd:enumeration value="S.Kingwell"/>
                    <xsd:enumeration value="S.Macinko"/>
                    <xsd:enumeration value="S.Metz"/>
                    <xsd:enumeration value="S.Millar"/>
                    <xsd:enumeration value="S.R"/>
                    <xsd:enumeration value="S.Ross-Smith"/>
                    <xsd:enumeration value="S.Shepherd"/>
                    <xsd:enumeration value="S.Sheppard Fidler"/>
                    <xsd:enumeration value="S.T.H"/>
                    <xsd:enumeration value="S.Walmsley"/>
                    <xsd:enumeration value="S.Wyman"/>
                    <xsd:enumeration value="S.Xu"/>
                    <xsd:enumeration value="SAGB"/>
                    <xsd:enumeration value="Sam Rush"/>
                    <xsd:enumeration value="Samuel Shephard"/>
                    <xsd:enumeration value="Sansanee Wangvoralak"/>
                    <xsd:enumeration value="Sarah Horsfall"/>
                    <xsd:enumeration value="SC Mangi"/>
                    <xsd:enumeration value="Scottish Association for Marine Science"/>
                    <xsd:enumeration value="Sea Fish Industrial Development Unit"/>
                    <xsd:enumeration value="Sea Fish Industry Authority"/>
                    <xsd:enumeration value="Seafish"/>
                    <xsd:enumeration value="Seafish Aquaculture"/>
                    <xsd:enumeration value="Seafish Corporate Comms"/>
                    <xsd:enumeration value="Seafish Economics"/>
                    <xsd:enumeration value="Seafish Gear Technology"/>
                    <xsd:enumeration value="Seafish Industrial Development Unit"/>
                    <xsd:enumeration value="Seafish Legislation"/>
                    <xsd:enumeration value="Seafish Marine Services"/>
                    <xsd:enumeration value="Seafish Market Insight"/>
                    <xsd:enumeration value="Seafish Marketing"/>
                    <xsd:enumeration value="Seafish Marketing and Reynier Research Ltd."/>
                    <xsd:enumeration value="Seafish Marketing Communications"/>
                    <xsd:enumeration value="Seafish R &amp; D"/>
                    <xsd:enumeration value="Seafish Technology"/>
                    <xsd:enumeration value="Seafish Training"/>
                    <xsd:enumeration value="Seafood 2040"/>
                    <xsd:enumeration value="Seafood Scotland"/>
                    <xsd:enumeration value="Sébastien Metz"/>
                    <xsd:enumeration value="SFIA"/>
                    <xsd:enumeration value="SFIA Hull"/>
                    <xsd:enumeration value="SFIA Industrial Development Unit"/>
                    <xsd:enumeration value="Shaoping Gu"/>
                    <xsd:enumeration value="Sharon Burke"/>
                    <xsd:enumeration value="Shaun Doran"/>
                    <xsd:enumeration value="Shellfish Association of Great Britain"/>
                    <xsd:enumeration value="Shellfish Committee"/>
                    <xsd:enumeration value="Shipowner Ltd."/>
                    <xsd:enumeration value="Simon Mardle"/>
                    <xsd:enumeration value="Simon Potten"/>
                    <xsd:enumeration value="Simon Wadsworth"/>
                    <xsd:enumeration value="SINTEF Fisheries and Aquaculture"/>
                    <xsd:enumeration value="SK"/>
                    <xsd:enumeration value="SMillar"/>
                    <xsd:enumeration value="SMRU"/>
                    <xsd:enumeration value="SOAEFD"/>
                    <xsd:enumeration value="SOAFD"/>
                    <xsd:enumeration value="Solway Marine Oysters"/>
                    <xsd:enumeration value="Sophie des Clers"/>
                    <xsd:enumeration value="Sophy McCully"/>
                    <xsd:enumeration value="Stephen Lockwood"/>
                    <xsd:enumeration value="Steve Eayrs"/>
                    <xsd:enumeration value="Steve Lawrence"/>
                    <xsd:enumeration value="Steven Votier"/>
                    <xsd:enumeration value="Stirling University"/>
                    <xsd:enumeration value="Struan Noble"/>
                    <xsd:enumeration value="Stuart Masson"/>
                    <xsd:enumeration value="Sue Evans"/>
                    <xsd:enumeration value="Sue Utting"/>
                    <xsd:enumeration value="Susan Anton"/>
                    <xsd:enumeration value="Sussex Sea Fisheries District Committee"/>
                    <xsd:enumeration value="Suzi Pegg"/>
                    <xsd:enumeration value="Suzi Pegg-Darlison"/>
                    <xsd:enumeration value="Sven Koschinski/Meereszoologie"/>
                    <xsd:enumeration value="T.Abram"/>
                    <xsd:enumeration value="T.E.White"/>
                    <xsd:enumeration value="T.Eggett"/>
                    <xsd:enumeration value="T.Goodwin"/>
                    <xsd:enumeration value="T.Gross"/>
                    <xsd:enumeration value="T.H.Birkbeck"/>
                    <xsd:enumeration value="T.H.Porter"/>
                    <xsd:enumeration value="T.L Catchpole"/>
                    <xsd:enumeration value="T.Misson"/>
                    <xsd:enumeration value="T.O"/>
                    <xsd:enumeration value="T.Raylor"/>
                    <xsd:enumeration value="T.Rossiter"/>
                    <xsd:enumeration value="T.S.O"/>
                    <xsd:enumeration value="T.W"/>
                    <xsd:enumeration value="T.Wieland"/>
                    <xsd:enumeration value="T.Wray"/>
                    <xsd:enumeration value="Tara McCarthy"/>
                    <xsd:enumeration value="Tegen Mor Fisheries Consultants"/>
                    <xsd:enumeration value="The Fraser of Allander Institute for Research on the Scottish Economy"/>
                    <xsd:enumeration value="The National Health and Family Planning Commission of the People’s Republic of China"/>
                    <xsd:enumeration value="The Sea Fish Industry Authority"/>
                    <xsd:enumeration value="The Shellfish Association of Great Britain"/>
                    <xsd:enumeration value="Thomas Breithaupt"/>
                    <xsd:enumeration value="Thomas Clifford"/>
                    <xsd:enumeration value="Tim Huntingdon"/>
                    <xsd:enumeration value="Tom Catchpole"/>
                    <xsd:enumeration value="Tom Pickerell"/>
                    <xsd:enumeration value="Tom Rossiter"/>
                    <xsd:enumeration value="Tony Garthwaite"/>
                    <xsd:enumeration value="Tony Legg CIBiol MIBiol MIFM"/>
                    <xsd:enumeration value="Tristan Southall"/>
                    <xsd:enumeration value="Tsvetina Yordanova"/>
                    <xsd:enumeration value="UK Association of Frozen Food Producers"/>
                    <xsd:enumeration value="Ulrik Jes Hansen"/>
                    <xsd:enumeration value="University of Aberdeen, School of Biological Sciences"/>
                    <xsd:enumeration value="University of Hull"/>
                    <xsd:enumeration value="Unknown"/>
                    <xsd:enumeration value="V. Restrepo"/>
                    <xsd:enumeration value="Vericatch"/>
                    <xsd:enumeration value="Víctor Restrepo"/>
                    <xsd:enumeration value="W R Turrell"/>
                    <xsd:enumeration value="W.Brugge"/>
                    <xsd:enumeration value="W.D"/>
                    <xsd:enumeration value="W.Denton"/>
                    <xsd:enumeration value="W.E.Taylor"/>
                    <xsd:enumeration value="W.M.Broncke"/>
                    <xsd:enumeration value="W.O.C"/>
                    <xsd:enumeration value="W.Phillips"/>
                    <xsd:enumeration value="W.Roy"/>
                    <xsd:enumeration value="W.Siddle"/>
                    <xsd:enumeration value="W.Smith"/>
                    <xsd:enumeration value="W.Yu"/>
                    <xsd:enumeration value="Wade Whitelaw"/>
                    <xsd:enumeration value="Walter Crozier"/>
                    <xsd:enumeration value="WD"/>
                    <xsd:enumeration value="Welsh Fishing Safety Committee in collaboration with Seafish (EMFF funding via Welsh Government)"/>
                    <xsd:enumeration value="WFA Industrial Development Unit"/>
                    <xsd:enumeration value="Wilber R. Seidel"/>
                    <xsd:enumeration value="William Lart"/>
                    <xsd:enumeration value="WS"/>
                    <xsd:enumeration value="Xiao Chen"/>
                    <xsd:enumeration value="Xiaowei Shi"/>
                    <xsd:enumeration value="Yang Huifen"/>
                    <xsd:enumeration value="Yolanda Corripio Miyar"/>
                    <xsd:enumeration value="Youngs Sea Foods"/>
                    <xsd:enumeration value="Yuan Aiping"/>
                    <xsd:enumeration value="Z.Wu"/>
                    <xsd:enumeration value="Zoe Healey"/>
                  </xsd:restriction>
                </xsd:simpleType>
              </xsd:element>
            </xsd:sequence>
          </xsd:extension>
        </xsd:complexContent>
      </xsd:complexType>
    </xsd:element>
    <xsd:element name="MediaFormatOld" ma:index="7" nillable="true" ma:displayName="Media Format Old" ma:internalName="MediaFormatOld">
      <xsd:simpleType>
        <xsd:restriction base="dms:Text"/>
      </xsd:simpleType>
    </xsd:element>
    <xsd:element name="PublicationRefNo" ma:index="8" nillable="true" ma:displayName="Publication Reference Number" ma:internalName="PublicationRefNo">
      <xsd:simpleType>
        <xsd:restriction base="dms:Text"/>
      </xsd:simpleType>
    </xsd:element>
    <xsd:element name="ISBN" ma:index="9" nillable="true" ma:displayName="ISBN" ma:internalName="ISBN">
      <xsd:simpleType>
        <xsd:restriction base="dms:Text"/>
      </xsd:simpleType>
    </xsd:element>
    <xsd:element name="LegacyId" ma:index="10" nillable="true" ma:displayName="Legacy Id" ma:hidden="true" ma:internalName="LegacyId" ma:readOnly="false">
      <xsd:simpleType>
        <xsd:restriction base="dms:Text"/>
      </xsd:simpleType>
    </xsd:element>
    <xsd:element name="PubMonth" ma:index="11" nillable="true" ma:displayName="Publication Month" ma:hidden="true" ma:internalName="PubMonth" ma:readOnly="false">
      <xsd:simpleType>
        <xsd:restriction base="dms:Text"/>
      </xsd:simpleType>
    </xsd:element>
    <xsd:element name="PubYear" ma:index="12" nillable="true" ma:displayName="Publication Year" ma:hidden="true" ma:indexed="true" ma:internalName="PubYear">
      <xsd:simpleType>
        <xsd:restriction base="dms:Text"/>
      </xsd:simpleType>
    </xsd:element>
    <xsd:element name="MediaFormat" ma:index="13" nillable="true" ma:displayName="Media Format" ma:default="" ma:format="Dropdown" ma:internalName="MediaFormat">
      <xsd:simpleType>
        <xsd:restriction base="dms:Choice">
          <xsd:enumeration value="Download"/>
          <xsd:enumeration value="CD"/>
          <xsd:enumeration value="Web Page"/>
          <xsd:enumeration value="Paper"/>
          <xsd:enumeration value="Booklet or leaflet"/>
          <xsd:enumeration value="Other"/>
          <xsd:enumeration value="Not known"/>
          <xsd:enumeration value="Book"/>
          <xsd:enumeration value="Video"/>
          <xsd:enumeration value="Manual"/>
          <xsd:enumeration value="Open learning module"/>
          <xsd:enumeration value="Distance learning pack"/>
          <xsd:enumeration value="OLM with video"/>
          <xsd:enumeration value="DVD"/>
        </xsd:restriction>
      </xsd:simpleType>
    </xsd:element>
    <xsd:element name="DocumentAdded" ma:index="14" ma:displayName="Added" ma:format="DateOnly" ma:indexed="true" ma:internalName="DocumentAdded">
      <xsd:simpleType>
        <xsd:restriction base="dms:DateTime"/>
      </xsd:simpleType>
    </xsd:element>
    <xsd:element name="DocumentStatus" ma:index="15" nillable="true" ma:displayName="Document Status" ma:default="Unpublished" ma:format="Dropdown" ma:indexed="true" ma:internalName="DocumentStatus">
      <xsd:simpleType>
        <xsd:restriction base="dms:Choice">
          <xsd:enumeration value="Deleted"/>
          <xsd:enumeration value="Unpublished"/>
          <xsd:enumeration value="Published"/>
          <xsd:enumeration value="Archived"/>
        </xsd:restrictio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c1e97c-7a75-4aca-9712-5efb9ef450ab"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Year xmlns="cebd32e3-9ab6-41ee-b1af-b8405a8d4e68" xsi:nil="true"/>
    <MediaFormatOld xmlns="cebd32e3-9ab6-41ee-b1af-b8405a8d4e68" xsi:nil="true"/>
    <DocumentTopic xmlns="cebd32e3-9ab6-41ee-b1af-b8405a8d4e68">
      <Value>Corporate Document</Value>
    </DocumentTopic>
    <ISBN xmlns="cebd32e3-9ab6-41ee-b1af-b8405a8d4e68" xsi:nil="true"/>
    <DocumentStatus xmlns="cebd32e3-9ab6-41ee-b1af-b8405a8d4e68">Published</DocumentStatus>
    <PublicationDate xmlns="cebd32e3-9ab6-41ee-b1af-b8405a8d4e68">2023-12-07T00:00:00+00:00</PublicationDate>
    <PubMonth xmlns="cebd32e3-9ab6-41ee-b1af-b8405a8d4e68" xsi:nil="true"/>
    <DocumentAdded xmlns="cebd32e3-9ab6-41ee-b1af-b8405a8d4e68">2023-12-07T00:00:00+00:00</DocumentAdded>
    <PublicationRefNo xmlns="cebd32e3-9ab6-41ee-b1af-b8405a8d4e68" xsi:nil="true"/>
    <DocumentAuthors xmlns="cebd32e3-9ab6-41ee-b1af-b8405a8d4e68" xsi:nil="true"/>
    <LegacyId xmlns="cebd32e3-9ab6-41ee-b1af-b8405a8d4e68" xsi:nil="true"/>
    <DocumentSummary xmlns="cebd32e3-9ab6-41ee-b1af-b8405a8d4e68">A report produced by White Space Strategy on analysis of the Levy Review Stakeholder Survey, which was commissioned to assess views from industry around proposed changes to the Seafish levy.</DocumentSummary>
    <MediaFormat xmlns="cebd32e3-9ab6-41ee-b1af-b8405a8d4e68" xsi:nil="true"/>
  </documentManagement>
</p:properties>
</file>

<file path=customXml/itemProps1.xml><?xml version="1.0" encoding="utf-8"?>
<ds:datastoreItem xmlns:ds="http://schemas.openxmlformats.org/officeDocument/2006/customXml" ds:itemID="{8C108EEA-20AB-469A-9466-139F63848709}"/>
</file>

<file path=customXml/itemProps2.xml><?xml version="1.0" encoding="utf-8"?>
<ds:datastoreItem xmlns:ds="http://schemas.openxmlformats.org/officeDocument/2006/customXml" ds:itemID="{90B9E45E-0C82-4F75-9F10-A96EA05B0D93}">
  <ds:schemaRefs>
    <ds:schemaRef ds:uri="http://schemas.microsoft.com/sharepoint/v3/contenttype/forms"/>
  </ds:schemaRefs>
</ds:datastoreItem>
</file>

<file path=customXml/itemProps3.xml><?xml version="1.0" encoding="utf-8"?>
<ds:datastoreItem xmlns:ds="http://schemas.openxmlformats.org/officeDocument/2006/customXml" ds:itemID="{25FA2D3E-AB29-4DC4-A0D6-7709C52C6A15}">
  <ds:schemaRefs>
    <ds:schemaRef ds:uri="5f9a7e58-701b-48dd-a18e-a67fc8e9af3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3188</Words>
  <Application>Microsoft Office PowerPoint</Application>
  <PresentationFormat>Widescreen</PresentationFormat>
  <Paragraphs>382</Paragraphs>
  <Slides>19</Slides>
  <Notes>3</Notes>
  <HiddenSlides>1</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Century Gothic</vt:lpstr>
      <vt:lpstr>Blue Border</vt:lpstr>
      <vt:lpstr>White Border</vt:lpstr>
      <vt:lpstr>1_Blue Border</vt:lpstr>
      <vt:lpstr>2_White Border</vt:lpstr>
      <vt:lpstr>Levy Review Stakeholder Survey Analysis</vt:lpstr>
      <vt:lpstr>Disclaimer</vt:lpstr>
      <vt:lpstr>Contents</vt:lpstr>
      <vt:lpstr>Research Context</vt:lpstr>
      <vt:lpstr>Research Context</vt:lpstr>
      <vt:lpstr>The survey received 96 complete responses from a range of senior seafood stakeholders in the UK</vt:lpstr>
      <vt:lpstr>Research Summary</vt:lpstr>
      <vt:lpstr>The majority of respondents do not oppose the proposed changes to the Seafish Levy</vt:lpstr>
      <vt:lpstr>Survey Response Analysis</vt:lpstr>
      <vt:lpstr>Q7: How would you describe your level of support for each of the following proposed changes to the current levy?</vt:lpstr>
      <vt:lpstr>Q8&amp;9: You said you do / do not support some areas of the proposed changes, can you give us some detail on why?</vt:lpstr>
      <vt:lpstr>Q10: Are there any species you think should be included in the levy which are not included in the proposed changes? </vt:lpstr>
      <vt:lpstr>Q11: How would you describe your level of support for each of the following proposed changes to levy administration?</vt:lpstr>
      <vt:lpstr>Q12: Are there any other improvements that would make the levy system easier for you to comply with? </vt:lpstr>
      <vt:lpstr>Q13: How supportive do you feel about the proposed changes?</vt:lpstr>
      <vt:lpstr>Q13: How supportive do you feel about the proposed changes? (cut by levy payers / non-payers)</vt:lpstr>
      <vt:lpstr>Q7: How would you describe your support for each of the proposed changes to the current levy? (large levy payers)</vt:lpstr>
      <vt:lpstr>Q14&amp;15: Select up to three of these areas which you expect will be the highest priority for your business over the next 3-5 years</vt:lpstr>
      <vt:lpstr>white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3: Seafish Levy Review Stakeholder Survey Analysis</dc:title>
  <dc:creator/>
  <cp:lastModifiedBy/>
  <cp:revision>2</cp:revision>
  <dcterms:created xsi:type="dcterms:W3CDTF">2019-05-13T14:31:46Z</dcterms:created>
  <dcterms:modified xsi:type="dcterms:W3CDTF">2023-12-07T15:18:01Z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5207754</vt:lpwstr>
  </property>
  <property fmtid="{D5CDD505-2E9C-101B-9397-08002B2CF9AE}" pid="3" name="NXPowerLiteSettings">
    <vt:lpwstr>874006B004C800</vt:lpwstr>
  </property>
  <property fmtid="{D5CDD505-2E9C-101B-9397-08002B2CF9AE}" pid="4" name="NXPowerLiteVersion">
    <vt:lpwstr>D7.1.14</vt:lpwstr>
  </property>
  <property fmtid="{D5CDD505-2E9C-101B-9397-08002B2CF9AE}" pid="5" name="ContentTypeId">
    <vt:lpwstr>0x010100FBC0F8BFD01A91498CA7837A71EEDFDB0100D8D74AD133DD5E4C9488BA264812959E</vt:lpwstr>
  </property>
</Properties>
</file>