
<file path=[Content_Types].xml><?xml version="1.0" encoding="utf-8"?>
<Types xmlns="http://schemas.openxmlformats.org/package/2006/content-types">
  <Default Extension="png" ContentType="image/png"/>
  <Default Extension="rels" ContentType="application/vnd.openxmlformats-package.relationships+xml"/>
  <Default Extension="emf" ContentType="image/x-emf"/>
  <Default Extension="xml" ContentType="application/xml"/>
  <Override PartName="/ppt/drawings/drawing1.xml" ContentType="application/vnd.openxmlformats-officedocument.drawingml.chartshapes+xml"/>
  <Override PartName="/ppt/drawings/drawing2.xml" ContentType="application/vnd.openxmlformats-officedocument.drawingml.chartshapes+xml"/>
  <Override PartName="/ppt/presentation.xml" ContentType="application/vnd.openxmlformats-officedocument.presentationml.presentation.main+xml"/>
  <Override PartName="/ppt/slides/slide23.xml" ContentType="application/vnd.openxmlformats-officedocument.presentationml.slide+xml"/>
  <Override PartName="/ppt/slides/slide28.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24.xml" ContentType="application/vnd.openxmlformats-officedocument.presentationml.slide+xml"/>
  <Override PartName="/ppt/slides/slide11.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25.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6.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notesSlides/notesSlide14.xml" ContentType="application/vnd.openxmlformats-officedocument.presentationml.notesSlide+xml"/>
  <Override PartName="/ppt/slideLayouts/slideLayout15.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slideLayouts/slideLayout14.xml" ContentType="application/vnd.openxmlformats-officedocument.presentationml.slideLayout+xml"/>
  <Override PartName="/ppt/notesSlides/notesSlide4.xml" ContentType="application/vnd.openxmlformats-officedocument.presentationml.notesSlide+xml"/>
  <Override PartName="/ppt/notesSlides/notesSlide17.xml" ContentType="application/vnd.openxmlformats-officedocument.presentationml.notesSlid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10.xml" ContentType="application/vnd.openxmlformats-officedocument.presentationml.notesSlide+xml"/>
  <Override PartName="/ppt/slideLayouts/slideLayout10.xml" ContentType="application/vnd.openxmlformats-officedocument.presentationml.slideLayout+xml"/>
  <Override PartName="/ppt/slideLayouts/slideLayout13.xml" ContentType="application/vnd.openxmlformats-officedocument.presentationml.slideLayout+xml"/>
  <Override PartName="/ppt/slideLayouts/slideLayout8.xml" ContentType="application/vnd.openxmlformats-officedocument.presentationml.slideLayout+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slideLayouts/slideLayout4.xml" ContentType="application/vnd.openxmlformats-officedocument.presentationml.slideLayout+xml"/>
  <Override PartName="/ppt/notesSlides/notesSlide21.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18.xml" ContentType="application/vnd.openxmlformats-officedocument.presentationml.notes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heme/theme3.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charts/chart1.xml" ContentType="application/vnd.openxmlformats-officedocument.drawingml.chart+xml"/>
  <Override PartName="/ppt/commentAuthors.xml" ContentType="application/vnd.openxmlformats-officedocument.presentationml.commentAuthors+xml"/>
  <Override PartName="/ppt/charts/chart2.xml" ContentType="application/vnd.openxmlformats-officedocument.drawingml.chart+xml"/>
  <Override PartName="/ppt/charts/chart12.xml" ContentType="application/vnd.openxmlformats-officedocument.drawingml.chart+xml"/>
  <Override PartName="/ppt/charts/chart11.xml" ContentType="application/vnd.openxmlformats-officedocument.drawingml.chart+xml"/>
  <Override PartName="/ppt/charts/chart10.xml" ContentType="application/vnd.openxmlformats-officedocument.drawingml.chart+xml"/>
  <Override PartName="/ppt/charts/chart8.xml" ContentType="application/vnd.openxmlformats-officedocument.drawingml.chart+xml"/>
  <Override PartName="/ppt/handoutMasters/handoutMaster1.xml" ContentType="application/vnd.openxmlformats-officedocument.presentationml.handoutMaster+xml"/>
  <Override PartName="/ppt/charts/chart9.xml" ContentType="application/vnd.openxmlformats-officedocument.drawingml.chart+xml"/>
  <Override PartName="/ppt/charts/chart4.xml" ContentType="application/vnd.openxmlformats-officedocument.drawingml.chart+xml"/>
  <Override PartName="/ppt/charts/chart3.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30"/>
  </p:notesMasterIdLst>
  <p:handoutMasterIdLst>
    <p:handoutMasterId r:id="rId31"/>
  </p:handoutMasterIdLst>
  <p:sldIdLst>
    <p:sldId id="256" r:id="rId2"/>
    <p:sldId id="258" r:id="rId3"/>
    <p:sldId id="260"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8" r:id="rId18"/>
    <p:sldId id="285" r:id="rId19"/>
    <p:sldId id="279" r:id="rId20"/>
    <p:sldId id="281" r:id="rId21"/>
    <p:sldId id="280" r:id="rId22"/>
    <p:sldId id="284" r:id="rId23"/>
    <p:sldId id="277" r:id="rId24"/>
    <p:sldId id="287" r:id="rId25"/>
    <p:sldId id="289" r:id="rId26"/>
    <p:sldId id="288" r:id="rId27"/>
    <p:sldId id="276" r:id="rId28"/>
    <p:sldId id="286" r:id="rId29"/>
  </p:sldIdLst>
  <p:sldSz cx="9144000" cy="6858000" type="screen4x3"/>
  <p:notesSz cx="6858000" cy="9144000"/>
  <p:defaultTextStyle>
    <a:defPPr>
      <a:defRPr lang="en-GB"/>
    </a:defPPr>
    <a:lvl1pPr algn="l" rtl="0" fontAlgn="base">
      <a:spcBef>
        <a:spcPct val="0"/>
      </a:spcBef>
      <a:spcAft>
        <a:spcPct val="0"/>
      </a:spcAft>
      <a:defRPr sz="4000" b="1" kern="1200">
        <a:solidFill>
          <a:schemeClr val="bg1"/>
        </a:solidFill>
        <a:latin typeface="Arial Unicode MS" pitchFamily="34" charset="-128"/>
        <a:ea typeface="Geneva"/>
        <a:cs typeface="Geneva"/>
      </a:defRPr>
    </a:lvl1pPr>
    <a:lvl2pPr marL="457200" algn="l" rtl="0" fontAlgn="base">
      <a:spcBef>
        <a:spcPct val="0"/>
      </a:spcBef>
      <a:spcAft>
        <a:spcPct val="0"/>
      </a:spcAft>
      <a:defRPr sz="4000" b="1" kern="1200">
        <a:solidFill>
          <a:schemeClr val="bg1"/>
        </a:solidFill>
        <a:latin typeface="Arial Unicode MS" pitchFamily="34" charset="-128"/>
        <a:ea typeface="Geneva"/>
        <a:cs typeface="Geneva"/>
      </a:defRPr>
    </a:lvl2pPr>
    <a:lvl3pPr marL="914400" algn="l" rtl="0" fontAlgn="base">
      <a:spcBef>
        <a:spcPct val="0"/>
      </a:spcBef>
      <a:spcAft>
        <a:spcPct val="0"/>
      </a:spcAft>
      <a:defRPr sz="4000" b="1" kern="1200">
        <a:solidFill>
          <a:schemeClr val="bg1"/>
        </a:solidFill>
        <a:latin typeface="Arial Unicode MS" pitchFamily="34" charset="-128"/>
        <a:ea typeface="Geneva"/>
        <a:cs typeface="Geneva"/>
      </a:defRPr>
    </a:lvl3pPr>
    <a:lvl4pPr marL="1371600" algn="l" rtl="0" fontAlgn="base">
      <a:spcBef>
        <a:spcPct val="0"/>
      </a:spcBef>
      <a:spcAft>
        <a:spcPct val="0"/>
      </a:spcAft>
      <a:defRPr sz="4000" b="1" kern="1200">
        <a:solidFill>
          <a:schemeClr val="bg1"/>
        </a:solidFill>
        <a:latin typeface="Arial Unicode MS" pitchFamily="34" charset="-128"/>
        <a:ea typeface="Geneva"/>
        <a:cs typeface="Geneva"/>
      </a:defRPr>
    </a:lvl4pPr>
    <a:lvl5pPr marL="1828800" algn="l" rtl="0" fontAlgn="base">
      <a:spcBef>
        <a:spcPct val="0"/>
      </a:spcBef>
      <a:spcAft>
        <a:spcPct val="0"/>
      </a:spcAft>
      <a:defRPr sz="4000" b="1" kern="1200">
        <a:solidFill>
          <a:schemeClr val="bg1"/>
        </a:solidFill>
        <a:latin typeface="Arial Unicode MS" pitchFamily="34" charset="-128"/>
        <a:ea typeface="Geneva"/>
        <a:cs typeface="Geneva"/>
      </a:defRPr>
    </a:lvl5pPr>
    <a:lvl6pPr marL="2286000" algn="l" defTabSz="914400" rtl="0" eaLnBrk="1" latinLnBrk="0" hangingPunct="1">
      <a:defRPr sz="4000" b="1" kern="1200">
        <a:solidFill>
          <a:schemeClr val="bg1"/>
        </a:solidFill>
        <a:latin typeface="Arial Unicode MS" pitchFamily="34" charset="-128"/>
        <a:ea typeface="Geneva"/>
        <a:cs typeface="Geneva"/>
      </a:defRPr>
    </a:lvl6pPr>
    <a:lvl7pPr marL="2743200" algn="l" defTabSz="914400" rtl="0" eaLnBrk="1" latinLnBrk="0" hangingPunct="1">
      <a:defRPr sz="4000" b="1" kern="1200">
        <a:solidFill>
          <a:schemeClr val="bg1"/>
        </a:solidFill>
        <a:latin typeface="Arial Unicode MS" pitchFamily="34" charset="-128"/>
        <a:ea typeface="Geneva"/>
        <a:cs typeface="Geneva"/>
      </a:defRPr>
    </a:lvl7pPr>
    <a:lvl8pPr marL="3200400" algn="l" defTabSz="914400" rtl="0" eaLnBrk="1" latinLnBrk="0" hangingPunct="1">
      <a:defRPr sz="4000" b="1" kern="1200">
        <a:solidFill>
          <a:schemeClr val="bg1"/>
        </a:solidFill>
        <a:latin typeface="Arial Unicode MS" pitchFamily="34" charset="-128"/>
        <a:ea typeface="Geneva"/>
        <a:cs typeface="Geneva"/>
      </a:defRPr>
    </a:lvl8pPr>
    <a:lvl9pPr marL="3657600" algn="l" defTabSz="914400" rtl="0" eaLnBrk="1" latinLnBrk="0" hangingPunct="1">
      <a:defRPr sz="4000" b="1" kern="1200">
        <a:solidFill>
          <a:schemeClr val="bg1"/>
        </a:solidFill>
        <a:latin typeface="Arial Unicode MS" pitchFamily="34" charset="-128"/>
        <a:ea typeface="Geneva"/>
        <a:cs typeface="Genev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_watson"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62E2E"/>
    <a:srgbClr val="0062AE"/>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96" autoAdjust="0"/>
    <p:restoredTop sz="94682" autoAdjust="0"/>
  </p:normalViewPr>
  <p:slideViewPr>
    <p:cSldViewPr>
      <p:cViewPr>
        <p:scale>
          <a:sx n="100" d="100"/>
          <a:sy n="100" d="100"/>
        </p:scale>
        <p:origin x="204"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3.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37"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hull-esx-fs\users\R_WATSON\2011%20current%20year\Market%20Insight\New%20reports%20produced\Q4%202010\Data%20for%20market%20overview%20Q4.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hull-esx-fs\users\R_WATSON\2011%20current%20year\Market%20Insight\Run%20Reports%20data\Copy%20of%20Share%20of%20Trade%20Report%2027-11-10%20corrected.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hull-esx-fs\users\R_WATSON\2011%20current%20year\Market%20Insight\Run%20Reports%20data\Copy%20of%20Share%20of%20Trade%20Report%2027-11-10%20corrected.xls"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hull-esx-fs\users\R_WATSON\2011%20current%20year\Market%20Insight\Run%20Reports%20data\Copy%20of%20Share%20of%20Trade%20Report%2027-11-10%20corrected.xls"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hull-esx-fs\users\R_WATSON\2011%20current%20year\Market%20Insight\New%20reports%20produced\Q4%202010\Data%20for%20market%20overview%20Q4.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hull-esx-fs\users\R_WATSON\2011%20current%20year\Market%20Insight\New%20reports%20produced\Q4%202010\Data%20for%20market%20overview%20Q4.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hull-esx-fs\users\R_WATSON\2011%20current%20year\Market%20Insight\New%20reports%20produced\Q4%202010\Data%20for%20market%20overview%20Q4.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hull-esx-fs\users\R_WATSON\2011%20current%20year\Market%20Insight\New%20reports%20produced\Q4%202010\Data%20for%20market%20overview%20Q4.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hull-esx-fs\users\R_WATSON\2011%20current%20year\Market%20Insight\New%20reports%20produced\Q4%202010\Data%20for%20market%20overview%20Q4.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hull-esx-fs\users\R_WATSON\2011%20current%20year\Market%20Insight\New%20reports%20produced\Q4%202010\Data%20for%20market%20overview%20Q4.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hull-esx-fs\users\R_WATSON\2011%20current%20year\Market%20Insight\New%20reports%20produced\Q4%202010\Data%20for%20market%20overview%20Q4.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hull-esx-fs\users\R_WATSON\2011%20current%20year\Market%20Insight\New%20reports%20produced\Q4%202010\Data%20for%20market%20overview%20Q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sz="1000" b="1" i="0" u="none" strike="noStrike" baseline="0">
                <a:solidFill>
                  <a:srgbClr val="000000"/>
                </a:solidFill>
                <a:latin typeface="Arial"/>
                <a:ea typeface="Arial"/>
                <a:cs typeface="Arial"/>
              </a:defRPr>
            </a:pPr>
            <a:r>
              <a:rPr lang="en-GB" dirty="0"/>
              <a:t>GB seafood retail market by value MAT 20.03.10</a:t>
            </a:r>
          </a:p>
        </c:rich>
      </c:tx>
      <c:layout>
        <c:manualLayout>
          <c:xMode val="edge"/>
          <c:yMode val="edge"/>
          <c:x val="0.18979610749771625"/>
          <c:y val="8.8235475141715106E-2"/>
        </c:manualLayout>
      </c:layout>
      <c:spPr>
        <a:noFill/>
        <a:ln w="25400">
          <a:noFill/>
        </a:ln>
      </c:spPr>
    </c:title>
    <c:plotArea>
      <c:layout>
        <c:manualLayout>
          <c:layoutTarget val="inner"/>
          <c:xMode val="edge"/>
          <c:yMode val="edge"/>
          <c:x val="0.15510219537447759"/>
          <c:y val="0.23949628967036929"/>
          <c:w val="0.81632734407619589"/>
          <c:h val="0.58823650094476221"/>
        </c:manualLayout>
      </c:layout>
      <c:barChart>
        <c:barDir val="col"/>
        <c:grouping val="clustered"/>
        <c:ser>
          <c:idx val="0"/>
          <c:order val="0"/>
          <c:tx>
            <c:strRef>
              <c:f>Intro!$B$14</c:f>
              <c:strCache>
                <c:ptCount val="1"/>
                <c:pt idx="0">
                  <c:v>SEAFOOD</c:v>
                </c:pt>
              </c:strCache>
            </c:strRef>
          </c:tx>
          <c:spPr>
            <a:solidFill>
              <a:srgbClr val="99CC00"/>
            </a:solidFill>
            <a:ln w="25400">
              <a:noFill/>
            </a:ln>
          </c:spPr>
          <c:dLbls>
            <c:spPr>
              <a:noFill/>
              <a:ln w="25400">
                <a:noFill/>
              </a:ln>
            </c:spPr>
            <c:txPr>
              <a:bodyPr/>
              <a:lstStyle/>
              <a:p>
                <a:pPr>
                  <a:defRPr sz="1000" b="0" i="0" u="none" strike="noStrike" baseline="0">
                    <a:solidFill>
                      <a:srgbClr val="000000"/>
                    </a:solidFill>
                    <a:latin typeface="Arial"/>
                    <a:ea typeface="Arial"/>
                    <a:cs typeface="Arial"/>
                  </a:defRPr>
                </a:pPr>
                <a:endParaRPr lang="en-US"/>
              </a:p>
            </c:txPr>
            <c:showVal val="1"/>
          </c:dLbls>
          <c:cat>
            <c:strRef>
              <c:f>Intro!$C$13:$E$13</c:f>
              <c:strCache>
                <c:ptCount val="3"/>
                <c:pt idx="0">
                  <c:v>MAT TO WE 22.03.08</c:v>
                </c:pt>
                <c:pt idx="1">
                  <c:v>MAT TO WE 21.03.09</c:v>
                </c:pt>
                <c:pt idx="2">
                  <c:v>MAT TO WE 20.03.10</c:v>
                </c:pt>
              </c:strCache>
            </c:strRef>
          </c:cat>
          <c:val>
            <c:numRef>
              <c:f>Intro!$C$14:$E$14</c:f>
              <c:numCache>
                <c:formatCode>#,##0</c:formatCode>
                <c:ptCount val="3"/>
                <c:pt idx="0">
                  <c:v>2716.0084639999964</c:v>
                </c:pt>
                <c:pt idx="1">
                  <c:v>2821.5806599999987</c:v>
                </c:pt>
                <c:pt idx="2">
                  <c:v>2839.7655839999998</c:v>
                </c:pt>
              </c:numCache>
            </c:numRef>
          </c:val>
        </c:ser>
        <c:axId val="85335424"/>
        <c:axId val="71779456"/>
      </c:barChart>
      <c:catAx>
        <c:axId val="85335424"/>
        <c:scaling>
          <c:orientation val="minMax"/>
        </c:scaling>
        <c:axPos val="b"/>
        <c:numFmt formatCode="General" sourceLinked="1"/>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71779456"/>
        <c:crosses val="autoZero"/>
        <c:auto val="1"/>
        <c:lblAlgn val="ctr"/>
        <c:lblOffset val="100"/>
        <c:tickLblSkip val="1"/>
        <c:tickMarkSkip val="1"/>
      </c:catAx>
      <c:valAx>
        <c:axId val="71779456"/>
        <c:scaling>
          <c:orientation val="minMax"/>
        </c:scaling>
        <c:axPos val="l"/>
        <c:majorGridlines>
          <c:spPr>
            <a:ln w="3175">
              <a:solidFill>
                <a:srgbClr val="969696"/>
              </a:solidFill>
              <a:prstDash val="solid"/>
            </a:ln>
          </c:spPr>
        </c:majorGridlines>
        <c:title>
          <c:tx>
            <c:rich>
              <a:bodyPr/>
              <a:lstStyle/>
              <a:p>
                <a:pPr>
                  <a:defRPr sz="1000" b="1" i="0" u="none" strike="noStrike" baseline="0">
                    <a:solidFill>
                      <a:srgbClr val="000000"/>
                    </a:solidFill>
                    <a:latin typeface="Arial"/>
                    <a:ea typeface="Arial"/>
                    <a:cs typeface="Arial"/>
                  </a:defRPr>
                </a:pPr>
                <a:r>
                  <a:rPr lang="en-GB" dirty="0"/>
                  <a:t>Value / £millions</a:t>
                </a:r>
              </a:p>
            </c:rich>
          </c:tx>
          <c:layout>
            <c:manualLayout>
              <c:xMode val="edge"/>
              <c:yMode val="edge"/>
              <c:x val="3.2653093763047897E-2"/>
              <c:y val="0.30252162905730834"/>
            </c:manualLayout>
          </c:layout>
          <c:spPr>
            <a:noFill/>
            <a:ln w="25400">
              <a:noFill/>
            </a:ln>
          </c:spPr>
        </c:title>
        <c:numFmt formatCode="#,##0" sourceLinked="1"/>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85335424"/>
        <c:crosses val="autoZero"/>
        <c:crossBetween val="between"/>
      </c:valAx>
      <c:spPr>
        <a:solidFill>
          <a:srgbClr val="FFFFFF"/>
        </a:solidFill>
        <a:ln w="25400">
          <a:noFill/>
        </a:ln>
      </c:spPr>
    </c:plotArea>
    <c:plotVisOnly val="1"/>
    <c:dispBlanksAs val="gap"/>
  </c:chart>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sz="1200" b="1" i="0" u="none" strike="noStrike" baseline="0">
                <a:solidFill>
                  <a:srgbClr val="000000"/>
                </a:solidFill>
                <a:latin typeface="Arial"/>
                <a:ea typeface="Arial"/>
                <a:cs typeface="Arial"/>
              </a:defRPr>
            </a:pPr>
            <a:r>
              <a:rPr lang="en-GB" dirty="0"/>
              <a:t>Share of Trade Analysis - November 2010 (52 Weeks)</a:t>
            </a:r>
          </a:p>
        </c:rich>
      </c:tx>
      <c:layout>
        <c:manualLayout>
          <c:xMode val="edge"/>
          <c:yMode val="edge"/>
          <c:x val="0.28955532574974197"/>
          <c:y val="2.0338983050847428E-2"/>
        </c:manualLayout>
      </c:layout>
      <c:spPr>
        <a:noFill/>
        <a:ln w="25400">
          <a:noFill/>
        </a:ln>
      </c:spPr>
    </c:title>
    <c:plotArea>
      <c:layout>
        <c:manualLayout>
          <c:layoutTarget val="inner"/>
          <c:xMode val="edge"/>
          <c:yMode val="edge"/>
          <c:x val="8.5832471561530524E-2"/>
          <c:y val="0.12372881355932204"/>
          <c:w val="0.86970010341261661"/>
          <c:h val="0.65423728813559412"/>
        </c:manualLayout>
      </c:layout>
      <c:barChart>
        <c:barDir val="col"/>
        <c:grouping val="clustered"/>
        <c:ser>
          <c:idx val="0"/>
          <c:order val="0"/>
          <c:tx>
            <c:v>Share of Grocery</c:v>
          </c:tx>
          <c:spPr>
            <a:gradFill rotWithShape="0">
              <a:gsLst>
                <a:gs pos="0">
                  <a:srgbClr val="0000FF">
                    <a:gamma/>
                    <a:shade val="46275"/>
                    <a:invGamma/>
                  </a:srgbClr>
                </a:gs>
                <a:gs pos="50000">
                  <a:srgbClr val="0000FF"/>
                </a:gs>
                <a:gs pos="100000">
                  <a:srgbClr val="0000FF">
                    <a:gamma/>
                    <a:shade val="46275"/>
                    <a:invGamma/>
                  </a:srgbClr>
                </a:gs>
              </a:gsLst>
              <a:lin ang="0" scaled="1"/>
            </a:gradFill>
            <a:ln w="12700">
              <a:solidFill>
                <a:srgbClr val="000000"/>
              </a:solidFill>
              <a:prstDash val="solid"/>
            </a:ln>
          </c:spPr>
          <c:dLbls>
            <c:spPr>
              <a:noFill/>
              <a:ln w="25400">
                <a:noFill/>
              </a:ln>
            </c:spPr>
            <c:txPr>
              <a:bodyPr/>
              <a:lstStyle/>
              <a:p>
                <a:pPr>
                  <a:defRPr sz="800" b="0" i="0" u="none" strike="noStrike" baseline="0">
                    <a:solidFill>
                      <a:srgbClr val="000000"/>
                    </a:solidFill>
                    <a:latin typeface="Arial"/>
                    <a:ea typeface="Arial"/>
                    <a:cs typeface="Arial"/>
                  </a:defRPr>
                </a:pPr>
                <a:endParaRPr lang="en-US"/>
              </a:p>
            </c:txPr>
            <c:showVal val="1"/>
          </c:dLbls>
          <c:cat>
            <c:strRef>
              <c:f>'2'!$A$6:$A$17</c:f>
              <c:strCache>
                <c:ptCount val="12"/>
                <c:pt idx="0">
                  <c:v>TESCO</c:v>
                </c:pt>
                <c:pt idx="1">
                  <c:v>SAINSBURY</c:v>
                </c:pt>
                <c:pt idx="2">
                  <c:v>ASDA</c:v>
                </c:pt>
                <c:pt idx="3">
                  <c:v>MORRISONS</c:v>
                </c:pt>
                <c:pt idx="4">
                  <c:v>WAITROSE</c:v>
                </c:pt>
                <c:pt idx="5">
                  <c:v>SOMERFIELD</c:v>
                </c:pt>
                <c:pt idx="6">
                  <c:v>ICELAND</c:v>
                </c:pt>
                <c:pt idx="7">
                  <c:v>TOTAL COOP</c:v>
                </c:pt>
                <c:pt idx="8">
                  <c:v>M&amp;S</c:v>
                </c:pt>
                <c:pt idx="9">
                  <c:v>ALDI</c:v>
                </c:pt>
                <c:pt idx="10">
                  <c:v>LIDL</c:v>
                </c:pt>
                <c:pt idx="11">
                  <c:v>NETTO</c:v>
                </c:pt>
              </c:strCache>
            </c:strRef>
          </c:cat>
          <c:val>
            <c:numRef>
              <c:f>'2'!$I$6:$I$17</c:f>
              <c:numCache>
                <c:formatCode>0.0%</c:formatCode>
                <c:ptCount val="12"/>
                <c:pt idx="0">
                  <c:v>0.3130947700230905</c:v>
                </c:pt>
                <c:pt idx="1">
                  <c:v>0.17442167565104277</c:v>
                </c:pt>
                <c:pt idx="2">
                  <c:v>0.16510309891907288</c:v>
                </c:pt>
                <c:pt idx="3">
                  <c:v>0.13216874044180124</c:v>
                </c:pt>
                <c:pt idx="4">
                  <c:v>4.6613295649718237E-2</c:v>
                </c:pt>
                <c:pt idx="5">
                  <c:v>1.1329187592734481E-2</c:v>
                </c:pt>
                <c:pt idx="6">
                  <c:v>2.7133270617458568E-2</c:v>
                </c:pt>
                <c:pt idx="7">
                  <c:v>3.0377470784726055E-2</c:v>
                </c:pt>
                <c:pt idx="8">
                  <c:v>2.1445294487356728E-2</c:v>
                </c:pt>
                <c:pt idx="9">
                  <c:v>2.3470051631618027E-2</c:v>
                </c:pt>
                <c:pt idx="10">
                  <c:v>2.8689400917038581E-2</c:v>
                </c:pt>
                <c:pt idx="11">
                  <c:v>9.8141379324759043E-3</c:v>
                </c:pt>
              </c:numCache>
            </c:numRef>
          </c:val>
        </c:ser>
        <c:ser>
          <c:idx val="1"/>
          <c:order val="1"/>
          <c:tx>
            <c:v>Share of Seafood</c:v>
          </c:tx>
          <c:spPr>
            <a:gradFill rotWithShape="0">
              <a:gsLst>
                <a:gs pos="0">
                  <a:srgbClr val="008000">
                    <a:gamma/>
                    <a:shade val="46275"/>
                    <a:invGamma/>
                  </a:srgbClr>
                </a:gs>
                <a:gs pos="50000">
                  <a:srgbClr val="008000"/>
                </a:gs>
                <a:gs pos="100000">
                  <a:srgbClr val="008000">
                    <a:gamma/>
                    <a:shade val="46275"/>
                    <a:invGamma/>
                  </a:srgbClr>
                </a:gs>
              </a:gsLst>
              <a:lin ang="0" scaled="1"/>
            </a:gradFill>
            <a:ln w="12700">
              <a:solidFill>
                <a:srgbClr val="000000"/>
              </a:solidFill>
              <a:prstDash val="solid"/>
            </a:ln>
          </c:spPr>
          <c:dLbls>
            <c:spPr>
              <a:noFill/>
              <a:ln w="25400">
                <a:noFill/>
              </a:ln>
            </c:spPr>
            <c:txPr>
              <a:bodyPr/>
              <a:lstStyle/>
              <a:p>
                <a:pPr>
                  <a:defRPr sz="800" b="0" i="0" u="none" strike="noStrike" baseline="0">
                    <a:solidFill>
                      <a:srgbClr val="000000"/>
                    </a:solidFill>
                    <a:latin typeface="Arial"/>
                    <a:ea typeface="Arial"/>
                    <a:cs typeface="Arial"/>
                  </a:defRPr>
                </a:pPr>
                <a:endParaRPr lang="en-US"/>
              </a:p>
            </c:txPr>
            <c:showVal val="1"/>
          </c:dLbls>
          <c:val>
            <c:numRef>
              <c:f>'2'!$J$6:$J$17</c:f>
              <c:numCache>
                <c:formatCode>0.0%</c:formatCode>
                <c:ptCount val="12"/>
                <c:pt idx="0">
                  <c:v>0.28144062836331207</c:v>
                </c:pt>
                <c:pt idx="1">
                  <c:v>0.17612644063350835</c:v>
                </c:pt>
                <c:pt idx="2">
                  <c:v>0.13467967058415634</c:v>
                </c:pt>
                <c:pt idx="3">
                  <c:v>0.13727981524664767</c:v>
                </c:pt>
                <c:pt idx="4">
                  <c:v>6.6346192085978389E-2</c:v>
                </c:pt>
                <c:pt idx="5">
                  <c:v>9.5399697180037924E-3</c:v>
                </c:pt>
                <c:pt idx="6">
                  <c:v>5.5563334801281797E-2</c:v>
                </c:pt>
                <c:pt idx="7">
                  <c:v>2.2713620257089142E-2</c:v>
                </c:pt>
                <c:pt idx="8">
                  <c:v>5.4040210138833006E-2</c:v>
                </c:pt>
                <c:pt idx="9">
                  <c:v>1.7939569982405083E-2</c:v>
                </c:pt>
                <c:pt idx="10">
                  <c:v>2.6166371214090586E-2</c:v>
                </c:pt>
                <c:pt idx="11">
                  <c:v>7.8891071314730662E-3</c:v>
                </c:pt>
              </c:numCache>
            </c:numRef>
          </c:val>
        </c:ser>
        <c:dLbls>
          <c:showVal val="1"/>
        </c:dLbls>
        <c:gapWidth val="20"/>
        <c:axId val="72909184"/>
        <c:axId val="72911104"/>
      </c:barChart>
      <c:catAx>
        <c:axId val="72909184"/>
        <c:scaling>
          <c:orientation val="minMax"/>
        </c:scaling>
        <c:axPos val="b"/>
        <c:title>
          <c:tx>
            <c:rich>
              <a:bodyPr/>
              <a:lstStyle/>
              <a:p>
                <a:pPr>
                  <a:defRPr sz="1000" b="1" i="0" u="none" strike="noStrike" baseline="0">
                    <a:solidFill>
                      <a:srgbClr val="000000"/>
                    </a:solidFill>
                    <a:latin typeface="Arial"/>
                    <a:ea typeface="Arial"/>
                    <a:cs typeface="Arial"/>
                  </a:defRPr>
                </a:pPr>
                <a:r>
                  <a:rPr lang="en-GB" dirty="0"/>
                  <a:t>Retailer</a:t>
                </a:r>
              </a:p>
            </c:rich>
          </c:tx>
          <c:layout>
            <c:manualLayout>
              <c:xMode val="edge"/>
              <c:yMode val="edge"/>
              <c:x val="0.49224405377456082"/>
              <c:y val="0.94237288135593156"/>
            </c:manualLayout>
          </c:layout>
          <c:spPr>
            <a:noFill/>
            <a:ln w="25400">
              <a:noFill/>
            </a:ln>
          </c:spPr>
        </c:title>
        <c:numFmt formatCode="@" sourceLinked="1"/>
        <c:tickLblPos val="nextTo"/>
        <c:spPr>
          <a:ln w="3175">
            <a:solidFill>
              <a:srgbClr val="000000"/>
            </a:solidFill>
            <a:prstDash val="solid"/>
          </a:ln>
        </c:spPr>
        <c:txPr>
          <a:bodyPr rot="-5400000" vert="horz"/>
          <a:lstStyle/>
          <a:p>
            <a:pPr>
              <a:defRPr sz="1000" b="1" i="0" u="none" strike="noStrike" baseline="0">
                <a:solidFill>
                  <a:srgbClr val="000000"/>
                </a:solidFill>
                <a:latin typeface="Arial"/>
                <a:ea typeface="Arial"/>
                <a:cs typeface="Arial"/>
              </a:defRPr>
            </a:pPr>
            <a:endParaRPr lang="en-US"/>
          </a:p>
        </c:txPr>
        <c:crossAx val="72911104"/>
        <c:crosses val="autoZero"/>
        <c:auto val="1"/>
        <c:lblAlgn val="ctr"/>
        <c:lblOffset val="100"/>
        <c:tickLblSkip val="1"/>
        <c:tickMarkSkip val="1"/>
      </c:catAx>
      <c:valAx>
        <c:axId val="72911104"/>
        <c:scaling>
          <c:orientation val="minMax"/>
        </c:scaling>
        <c:axPos val="l"/>
        <c:majorGridlines>
          <c:spPr>
            <a:ln w="3175">
              <a:solidFill>
                <a:srgbClr val="FFFFFF"/>
              </a:solidFill>
              <a:prstDash val="solid"/>
            </a:ln>
          </c:spPr>
        </c:majorGridlines>
        <c:title>
          <c:tx>
            <c:rich>
              <a:bodyPr/>
              <a:lstStyle/>
              <a:p>
                <a:pPr>
                  <a:defRPr sz="1000" b="1" i="0" u="none" strike="noStrike" baseline="0">
                    <a:solidFill>
                      <a:srgbClr val="000000"/>
                    </a:solidFill>
                    <a:latin typeface="Arial"/>
                    <a:ea typeface="Arial"/>
                    <a:cs typeface="Arial"/>
                  </a:defRPr>
                </a:pPr>
                <a:r>
                  <a:rPr lang="en-GB" dirty="0"/>
                  <a:t>% Share</a:t>
                </a:r>
              </a:p>
            </c:rich>
          </c:tx>
          <c:layout>
            <c:manualLayout>
              <c:xMode val="edge"/>
              <c:yMode val="edge"/>
              <c:x val="1.1375387797311285E-2"/>
              <c:y val="0.40338983050847482"/>
            </c:manualLayout>
          </c:layout>
          <c:spPr>
            <a:noFill/>
            <a:ln w="25400">
              <a:noFill/>
            </a:ln>
          </c:spPr>
        </c:title>
        <c:numFmt formatCode="0.0%"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72909184"/>
        <c:crosses val="autoZero"/>
        <c:crossBetween val="between"/>
      </c:valAx>
      <c:spPr>
        <a:noFill/>
        <a:ln w="12700">
          <a:solidFill>
            <a:srgbClr val="FFFFFF"/>
          </a:solidFill>
          <a:prstDash val="solid"/>
        </a:ln>
      </c:spPr>
    </c:plotArea>
    <c:legend>
      <c:legendPos val="r"/>
      <c:layout>
        <c:manualLayout>
          <c:xMode val="edge"/>
          <c:yMode val="edge"/>
          <c:x val="0.76732161323681669"/>
          <c:y val="0.11186440677966102"/>
          <c:w val="0.12306101344364025"/>
          <c:h val="7.2881355932203393E-2"/>
        </c:manualLayout>
      </c:layout>
      <c:spPr>
        <a:solidFill>
          <a:srgbClr val="FFFFFF"/>
        </a:solidFill>
        <a:ln w="25400">
          <a:noFill/>
        </a:ln>
      </c:spPr>
      <c:txPr>
        <a:bodyPr/>
        <a:lstStyle/>
        <a:p>
          <a:pPr>
            <a:defRPr sz="920" b="0" i="0" u="none" strike="noStrike" baseline="0">
              <a:solidFill>
                <a:srgbClr val="000000"/>
              </a:solidFill>
              <a:latin typeface="Arial"/>
              <a:ea typeface="Arial"/>
              <a:cs typeface="Arial"/>
            </a:defRPr>
          </a:pPr>
          <a:endParaRPr lang="en-US"/>
        </a:p>
      </c:txPr>
    </c:legend>
    <c:plotVisOnly val="1"/>
    <c:dispBlanksAs val="gap"/>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sz="1200" b="1" i="0" u="none" strike="noStrike" baseline="0">
                <a:solidFill>
                  <a:srgbClr val="000000"/>
                </a:solidFill>
                <a:latin typeface="Arial"/>
                <a:ea typeface="Arial"/>
                <a:cs typeface="Arial"/>
              </a:defRPr>
            </a:pPr>
            <a:r>
              <a:rPr lang="en-GB" dirty="0"/>
              <a:t>Share of Trade Analysis - </a:t>
            </a:r>
            <a:r>
              <a:rPr lang="en-GB" dirty="0" smtClean="0"/>
              <a:t>Chilled </a:t>
            </a:r>
            <a:r>
              <a:rPr lang="en-GB" dirty="0"/>
              <a:t>Seafood - November 2010 (52 Weeks)</a:t>
            </a:r>
          </a:p>
        </c:rich>
      </c:tx>
      <c:layout>
        <c:manualLayout>
          <c:xMode val="edge"/>
          <c:yMode val="edge"/>
          <c:x val="0.22543950361944159"/>
          <c:y val="2.0338983050847428E-2"/>
        </c:manualLayout>
      </c:layout>
      <c:spPr>
        <a:noFill/>
        <a:ln w="25400">
          <a:noFill/>
        </a:ln>
      </c:spPr>
    </c:title>
    <c:plotArea>
      <c:layout>
        <c:manualLayout>
          <c:layoutTarget val="inner"/>
          <c:xMode val="edge"/>
          <c:yMode val="edge"/>
          <c:x val="8.4798345398138825E-2"/>
          <c:y val="0.12372881355932204"/>
          <c:w val="0.85832471561530588"/>
          <c:h val="0.6559322033898316"/>
        </c:manualLayout>
      </c:layout>
      <c:barChart>
        <c:barDir val="col"/>
        <c:grouping val="clustered"/>
        <c:ser>
          <c:idx val="0"/>
          <c:order val="0"/>
          <c:tx>
            <c:v>Share of Grocery</c:v>
          </c:tx>
          <c:spPr>
            <a:gradFill rotWithShape="0">
              <a:gsLst>
                <a:gs pos="0">
                  <a:srgbClr val="0000FF">
                    <a:gamma/>
                    <a:shade val="46275"/>
                    <a:invGamma/>
                  </a:srgbClr>
                </a:gs>
                <a:gs pos="50000">
                  <a:srgbClr val="0000FF"/>
                </a:gs>
                <a:gs pos="100000">
                  <a:srgbClr val="0000FF">
                    <a:gamma/>
                    <a:shade val="46275"/>
                    <a:invGamma/>
                  </a:srgbClr>
                </a:gs>
              </a:gsLst>
              <a:lin ang="0" scaled="1"/>
            </a:gradFill>
            <a:ln w="12700">
              <a:solidFill>
                <a:srgbClr val="000000"/>
              </a:solidFill>
              <a:prstDash val="solid"/>
            </a:ln>
          </c:spPr>
          <c:dLbls>
            <c:spPr>
              <a:noFill/>
              <a:ln w="25400">
                <a:noFill/>
              </a:ln>
            </c:spPr>
            <c:txPr>
              <a:bodyPr/>
              <a:lstStyle/>
              <a:p>
                <a:pPr>
                  <a:defRPr sz="800" b="0" i="0" u="none" strike="noStrike" baseline="0">
                    <a:solidFill>
                      <a:srgbClr val="000000"/>
                    </a:solidFill>
                    <a:latin typeface="Arial"/>
                    <a:ea typeface="Arial"/>
                    <a:cs typeface="Arial"/>
                  </a:defRPr>
                </a:pPr>
                <a:endParaRPr lang="en-US"/>
              </a:p>
            </c:txPr>
            <c:showVal val="1"/>
          </c:dLbls>
          <c:cat>
            <c:strRef>
              <c:f>'2'!$A$6:$A$17</c:f>
              <c:strCache>
                <c:ptCount val="12"/>
                <c:pt idx="0">
                  <c:v>TESCO</c:v>
                </c:pt>
                <c:pt idx="1">
                  <c:v>SAINSBURY</c:v>
                </c:pt>
                <c:pt idx="2">
                  <c:v>ASDA</c:v>
                </c:pt>
                <c:pt idx="3">
                  <c:v>MORRISONS</c:v>
                </c:pt>
                <c:pt idx="4">
                  <c:v>WAITROSE</c:v>
                </c:pt>
                <c:pt idx="5">
                  <c:v>SOMERFIELD</c:v>
                </c:pt>
                <c:pt idx="6">
                  <c:v>ICELAND</c:v>
                </c:pt>
                <c:pt idx="7">
                  <c:v>TOTAL COOP</c:v>
                </c:pt>
                <c:pt idx="8">
                  <c:v>M&amp;S</c:v>
                </c:pt>
                <c:pt idx="9">
                  <c:v>ALDI</c:v>
                </c:pt>
                <c:pt idx="10">
                  <c:v>LIDL</c:v>
                </c:pt>
                <c:pt idx="11">
                  <c:v>NETTO</c:v>
                </c:pt>
              </c:strCache>
            </c:strRef>
          </c:cat>
          <c:val>
            <c:numRef>
              <c:f>'2'!$I$6:$I$17</c:f>
              <c:numCache>
                <c:formatCode>0.0%</c:formatCode>
                <c:ptCount val="12"/>
                <c:pt idx="0">
                  <c:v>0.3130947700230905</c:v>
                </c:pt>
                <c:pt idx="1">
                  <c:v>0.17442167565104277</c:v>
                </c:pt>
                <c:pt idx="2">
                  <c:v>0.16510309891907288</c:v>
                </c:pt>
                <c:pt idx="3">
                  <c:v>0.13216874044180124</c:v>
                </c:pt>
                <c:pt idx="4">
                  <c:v>4.6613295649718237E-2</c:v>
                </c:pt>
                <c:pt idx="5">
                  <c:v>1.1329187592734481E-2</c:v>
                </c:pt>
                <c:pt idx="6">
                  <c:v>2.7133270617458568E-2</c:v>
                </c:pt>
                <c:pt idx="7">
                  <c:v>3.0377470784726055E-2</c:v>
                </c:pt>
                <c:pt idx="8">
                  <c:v>2.1445294487356728E-2</c:v>
                </c:pt>
                <c:pt idx="9">
                  <c:v>2.3470051631618027E-2</c:v>
                </c:pt>
                <c:pt idx="10">
                  <c:v>2.8689400917038581E-2</c:v>
                </c:pt>
                <c:pt idx="11">
                  <c:v>9.8141379324759043E-3</c:v>
                </c:pt>
              </c:numCache>
            </c:numRef>
          </c:val>
        </c:ser>
        <c:ser>
          <c:idx val="1"/>
          <c:order val="1"/>
          <c:tx>
            <c:v>Share of Fresh Seafood</c:v>
          </c:tx>
          <c:spPr>
            <a:gradFill rotWithShape="0">
              <a:gsLst>
                <a:gs pos="0">
                  <a:srgbClr val="008000">
                    <a:gamma/>
                    <a:shade val="46275"/>
                    <a:invGamma/>
                  </a:srgbClr>
                </a:gs>
                <a:gs pos="50000">
                  <a:srgbClr val="008000"/>
                </a:gs>
                <a:gs pos="100000">
                  <a:srgbClr val="008000">
                    <a:gamma/>
                    <a:shade val="46275"/>
                    <a:invGamma/>
                  </a:srgbClr>
                </a:gs>
              </a:gsLst>
              <a:lin ang="0" scaled="1"/>
            </a:gradFill>
            <a:ln w="12700">
              <a:solidFill>
                <a:srgbClr val="000000"/>
              </a:solidFill>
              <a:prstDash val="solid"/>
            </a:ln>
          </c:spPr>
          <c:dLbls>
            <c:spPr>
              <a:noFill/>
              <a:ln w="25400">
                <a:noFill/>
              </a:ln>
            </c:spPr>
            <c:txPr>
              <a:bodyPr/>
              <a:lstStyle/>
              <a:p>
                <a:pPr>
                  <a:defRPr sz="800" b="0" i="0" u="none" strike="noStrike" baseline="0">
                    <a:solidFill>
                      <a:srgbClr val="000000"/>
                    </a:solidFill>
                    <a:latin typeface="Arial"/>
                    <a:ea typeface="Arial"/>
                    <a:cs typeface="Arial"/>
                  </a:defRPr>
                </a:pPr>
                <a:endParaRPr lang="en-US"/>
              </a:p>
            </c:txPr>
            <c:showVal val="1"/>
          </c:dLbls>
          <c:val>
            <c:numRef>
              <c:f>'2'!$K$6:$K$17</c:f>
              <c:numCache>
                <c:formatCode>0.0%</c:formatCode>
                <c:ptCount val="12"/>
                <c:pt idx="0">
                  <c:v>0.27009817408135561</c:v>
                </c:pt>
                <c:pt idx="1">
                  <c:v>0.20972069434142296</c:v>
                </c:pt>
                <c:pt idx="2">
                  <c:v>0.11881499813888068</c:v>
                </c:pt>
                <c:pt idx="3">
                  <c:v>0.13747019324217749</c:v>
                </c:pt>
                <c:pt idx="4">
                  <c:v>9.0179248332673267E-2</c:v>
                </c:pt>
                <c:pt idx="5">
                  <c:v>9.1800617608041642E-3</c:v>
                </c:pt>
                <c:pt idx="6">
                  <c:v>1.1327256733408959E-3</c:v>
                </c:pt>
                <c:pt idx="7">
                  <c:v>2.5682736701063389E-2</c:v>
                </c:pt>
                <c:pt idx="8">
                  <c:v>0.10421417472461611</c:v>
                </c:pt>
                <c:pt idx="9">
                  <c:v>8.6799629299310066E-3</c:v>
                </c:pt>
                <c:pt idx="10">
                  <c:v>1.2562562406369425E-2</c:v>
                </c:pt>
                <c:pt idx="11">
                  <c:v>3.2916170383713106E-3</c:v>
                </c:pt>
              </c:numCache>
            </c:numRef>
          </c:val>
        </c:ser>
        <c:dLbls>
          <c:showVal val="1"/>
        </c:dLbls>
        <c:gapWidth val="20"/>
        <c:axId val="72982912"/>
        <c:axId val="72984832"/>
      </c:barChart>
      <c:catAx>
        <c:axId val="72982912"/>
        <c:scaling>
          <c:orientation val="minMax"/>
        </c:scaling>
        <c:axPos val="b"/>
        <c:title>
          <c:tx>
            <c:rich>
              <a:bodyPr/>
              <a:lstStyle/>
              <a:p>
                <a:pPr>
                  <a:defRPr sz="1000" b="1" i="0" u="none" strike="noStrike" baseline="0">
                    <a:solidFill>
                      <a:srgbClr val="000000"/>
                    </a:solidFill>
                    <a:latin typeface="Arial"/>
                    <a:ea typeface="Arial"/>
                    <a:cs typeface="Arial"/>
                  </a:defRPr>
                </a:pPr>
                <a:r>
                  <a:rPr lang="en-GB" dirty="0"/>
                  <a:t>Retailer</a:t>
                </a:r>
              </a:p>
            </c:rich>
          </c:tx>
          <c:layout>
            <c:manualLayout>
              <c:xMode val="edge"/>
              <c:yMode val="edge"/>
              <c:x val="0.48603929679420887"/>
              <c:y val="0.9440677966101696"/>
            </c:manualLayout>
          </c:layout>
          <c:spPr>
            <a:noFill/>
            <a:ln w="25400">
              <a:noFill/>
            </a:ln>
          </c:spPr>
        </c:title>
        <c:numFmt formatCode="@" sourceLinked="1"/>
        <c:tickLblPos val="nextTo"/>
        <c:spPr>
          <a:ln w="3175">
            <a:solidFill>
              <a:srgbClr val="000000"/>
            </a:solidFill>
            <a:prstDash val="solid"/>
          </a:ln>
        </c:spPr>
        <c:txPr>
          <a:bodyPr rot="-5400000" vert="horz"/>
          <a:lstStyle/>
          <a:p>
            <a:pPr>
              <a:defRPr sz="1000" b="1" i="0" u="none" strike="noStrike" baseline="0">
                <a:solidFill>
                  <a:srgbClr val="000000"/>
                </a:solidFill>
                <a:latin typeface="Arial"/>
                <a:ea typeface="Arial"/>
                <a:cs typeface="Arial"/>
              </a:defRPr>
            </a:pPr>
            <a:endParaRPr lang="en-US"/>
          </a:p>
        </c:txPr>
        <c:crossAx val="72984832"/>
        <c:crosses val="autoZero"/>
        <c:auto val="1"/>
        <c:lblAlgn val="ctr"/>
        <c:lblOffset val="100"/>
        <c:tickLblSkip val="1"/>
        <c:tickMarkSkip val="1"/>
      </c:catAx>
      <c:valAx>
        <c:axId val="72984832"/>
        <c:scaling>
          <c:orientation val="minMax"/>
        </c:scaling>
        <c:axPos val="l"/>
        <c:majorGridlines>
          <c:spPr>
            <a:ln w="3175">
              <a:solidFill>
                <a:srgbClr val="FFFFFF"/>
              </a:solidFill>
              <a:prstDash val="solid"/>
            </a:ln>
          </c:spPr>
        </c:majorGridlines>
        <c:title>
          <c:tx>
            <c:rich>
              <a:bodyPr/>
              <a:lstStyle/>
              <a:p>
                <a:pPr>
                  <a:defRPr sz="1000" b="1" i="0" u="none" strike="noStrike" baseline="0">
                    <a:solidFill>
                      <a:srgbClr val="000000"/>
                    </a:solidFill>
                    <a:latin typeface="Arial"/>
                    <a:ea typeface="Arial"/>
                    <a:cs typeface="Arial"/>
                  </a:defRPr>
                </a:pPr>
                <a:r>
                  <a:rPr lang="en-GB" dirty="0"/>
                  <a:t>% Share</a:t>
                </a:r>
              </a:p>
            </c:rich>
          </c:tx>
          <c:layout>
            <c:manualLayout>
              <c:xMode val="edge"/>
              <c:yMode val="edge"/>
              <c:x val="1.0341261633919357E-2"/>
              <c:y val="0.40338983050847482"/>
            </c:manualLayout>
          </c:layout>
          <c:spPr>
            <a:noFill/>
            <a:ln w="25400">
              <a:noFill/>
            </a:ln>
          </c:spPr>
        </c:title>
        <c:numFmt formatCode="0.0%"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72982912"/>
        <c:crosses val="autoZero"/>
        <c:crossBetween val="between"/>
      </c:valAx>
      <c:spPr>
        <a:noFill/>
        <a:ln w="25400">
          <a:noFill/>
        </a:ln>
      </c:spPr>
    </c:plotArea>
    <c:legend>
      <c:legendPos val="r"/>
      <c:layout>
        <c:manualLayout>
          <c:xMode val="edge"/>
          <c:yMode val="edge"/>
          <c:x val="0.75801447776628761"/>
          <c:y val="0.15423728813559362"/>
          <c:w val="0.1613236814891417"/>
          <c:h val="7.2881355932203393E-2"/>
        </c:manualLayout>
      </c:layout>
      <c:spPr>
        <a:solidFill>
          <a:srgbClr val="FFFFFF"/>
        </a:solidFill>
        <a:ln w="25400">
          <a:noFill/>
        </a:ln>
      </c:spPr>
      <c:txPr>
        <a:bodyPr/>
        <a:lstStyle/>
        <a:p>
          <a:pPr>
            <a:defRPr sz="920" b="0" i="0" u="none" strike="noStrike" baseline="0">
              <a:solidFill>
                <a:srgbClr val="000000"/>
              </a:solidFill>
              <a:latin typeface="Arial"/>
              <a:ea typeface="Arial"/>
              <a:cs typeface="Arial"/>
            </a:defRPr>
          </a:pPr>
          <a:endParaRPr lang="en-US"/>
        </a:p>
      </c:txPr>
    </c:legend>
    <c:plotVisOnly val="1"/>
    <c:dispBlanksAs val="gap"/>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sz="1200" b="1" i="0" u="none" strike="noStrike" baseline="0">
                <a:solidFill>
                  <a:srgbClr val="000000"/>
                </a:solidFill>
                <a:latin typeface="Arial"/>
                <a:ea typeface="Arial"/>
                <a:cs typeface="Arial"/>
              </a:defRPr>
            </a:pPr>
            <a:r>
              <a:rPr lang="en-GB" dirty="0"/>
              <a:t>Share of Trade Analysis - Frozen Seafood - November 2010 (52 Weeks)</a:t>
            </a:r>
          </a:p>
        </c:rich>
      </c:tx>
      <c:layout>
        <c:manualLayout>
          <c:xMode val="edge"/>
          <c:yMode val="edge"/>
          <c:x val="0.22026887280248209"/>
          <c:y val="2.0338983050847428E-2"/>
        </c:manualLayout>
      </c:layout>
      <c:spPr>
        <a:noFill/>
        <a:ln w="25400">
          <a:noFill/>
        </a:ln>
      </c:spPr>
    </c:title>
    <c:plotArea>
      <c:layout>
        <c:manualLayout>
          <c:layoutTarget val="inner"/>
          <c:xMode val="edge"/>
          <c:yMode val="edge"/>
          <c:x val="8.4798345398138825E-2"/>
          <c:y val="0.12372881355932204"/>
          <c:w val="0.86970010341261661"/>
          <c:h val="0.65762711864406909"/>
        </c:manualLayout>
      </c:layout>
      <c:barChart>
        <c:barDir val="col"/>
        <c:grouping val="clustered"/>
        <c:ser>
          <c:idx val="0"/>
          <c:order val="0"/>
          <c:tx>
            <c:v>Share of Grocery</c:v>
          </c:tx>
          <c:spPr>
            <a:gradFill rotWithShape="0">
              <a:gsLst>
                <a:gs pos="0">
                  <a:srgbClr val="0000FF">
                    <a:gamma/>
                    <a:shade val="46275"/>
                    <a:invGamma/>
                  </a:srgbClr>
                </a:gs>
                <a:gs pos="50000">
                  <a:srgbClr val="0000FF"/>
                </a:gs>
                <a:gs pos="100000">
                  <a:srgbClr val="0000FF">
                    <a:gamma/>
                    <a:shade val="46275"/>
                    <a:invGamma/>
                  </a:srgbClr>
                </a:gs>
              </a:gsLst>
              <a:lin ang="0" scaled="1"/>
            </a:gradFill>
            <a:ln w="12700">
              <a:solidFill>
                <a:srgbClr val="000000"/>
              </a:solidFill>
              <a:prstDash val="solid"/>
            </a:ln>
          </c:spPr>
          <c:dLbls>
            <c:spPr>
              <a:noFill/>
              <a:ln w="25400">
                <a:noFill/>
              </a:ln>
            </c:spPr>
            <c:txPr>
              <a:bodyPr/>
              <a:lstStyle/>
              <a:p>
                <a:pPr>
                  <a:defRPr sz="800" b="0" i="0" u="none" strike="noStrike" baseline="0">
                    <a:solidFill>
                      <a:srgbClr val="000000"/>
                    </a:solidFill>
                    <a:latin typeface="Arial"/>
                    <a:ea typeface="Arial"/>
                    <a:cs typeface="Arial"/>
                  </a:defRPr>
                </a:pPr>
                <a:endParaRPr lang="en-US"/>
              </a:p>
            </c:txPr>
            <c:showVal val="1"/>
          </c:dLbls>
          <c:cat>
            <c:strRef>
              <c:f>'2'!$A$6:$A$17</c:f>
              <c:strCache>
                <c:ptCount val="12"/>
                <c:pt idx="0">
                  <c:v>TESCO</c:v>
                </c:pt>
                <c:pt idx="1">
                  <c:v>SAINSBURY</c:v>
                </c:pt>
                <c:pt idx="2">
                  <c:v>ASDA</c:v>
                </c:pt>
                <c:pt idx="3">
                  <c:v>MORRISONS</c:v>
                </c:pt>
                <c:pt idx="4">
                  <c:v>WAITROSE</c:v>
                </c:pt>
                <c:pt idx="5">
                  <c:v>SOMERFIELD</c:v>
                </c:pt>
                <c:pt idx="6">
                  <c:v>ICELAND</c:v>
                </c:pt>
                <c:pt idx="7">
                  <c:v>TOTAL COOP</c:v>
                </c:pt>
                <c:pt idx="8">
                  <c:v>M&amp;S</c:v>
                </c:pt>
                <c:pt idx="9">
                  <c:v>ALDI</c:v>
                </c:pt>
                <c:pt idx="10">
                  <c:v>LIDL</c:v>
                </c:pt>
                <c:pt idx="11">
                  <c:v>NETTO</c:v>
                </c:pt>
              </c:strCache>
            </c:strRef>
          </c:cat>
          <c:val>
            <c:numRef>
              <c:f>'2'!$I$6:$I$17</c:f>
              <c:numCache>
                <c:formatCode>0.0%</c:formatCode>
                <c:ptCount val="12"/>
                <c:pt idx="0">
                  <c:v>0.3130947700230905</c:v>
                </c:pt>
                <c:pt idx="1">
                  <c:v>0.17442167565104277</c:v>
                </c:pt>
                <c:pt idx="2">
                  <c:v>0.16510309891907288</c:v>
                </c:pt>
                <c:pt idx="3">
                  <c:v>0.13216874044180124</c:v>
                </c:pt>
                <c:pt idx="4">
                  <c:v>4.6613295649718237E-2</c:v>
                </c:pt>
                <c:pt idx="5">
                  <c:v>1.1329187592734481E-2</c:v>
                </c:pt>
                <c:pt idx="6">
                  <c:v>2.7133270617458568E-2</c:v>
                </c:pt>
                <c:pt idx="7">
                  <c:v>3.0377470784726055E-2</c:v>
                </c:pt>
                <c:pt idx="8">
                  <c:v>2.1445294487356728E-2</c:v>
                </c:pt>
                <c:pt idx="9">
                  <c:v>2.3470051631618027E-2</c:v>
                </c:pt>
                <c:pt idx="10">
                  <c:v>2.8689400917038581E-2</c:v>
                </c:pt>
                <c:pt idx="11">
                  <c:v>9.8141379324759043E-3</c:v>
                </c:pt>
              </c:numCache>
            </c:numRef>
          </c:val>
        </c:ser>
        <c:ser>
          <c:idx val="1"/>
          <c:order val="1"/>
          <c:tx>
            <c:v>Share of Frozen Fish</c:v>
          </c:tx>
          <c:spPr>
            <a:gradFill rotWithShape="0">
              <a:gsLst>
                <a:gs pos="0">
                  <a:srgbClr val="008000">
                    <a:gamma/>
                    <a:shade val="46275"/>
                    <a:invGamma/>
                  </a:srgbClr>
                </a:gs>
                <a:gs pos="50000">
                  <a:srgbClr val="008000"/>
                </a:gs>
                <a:gs pos="100000">
                  <a:srgbClr val="008000">
                    <a:gamma/>
                    <a:shade val="46275"/>
                    <a:invGamma/>
                  </a:srgbClr>
                </a:gs>
              </a:gsLst>
              <a:lin ang="0" scaled="1"/>
            </a:gradFill>
            <a:ln w="12700">
              <a:solidFill>
                <a:srgbClr val="000000"/>
              </a:solidFill>
              <a:prstDash val="solid"/>
            </a:ln>
          </c:spPr>
          <c:dLbls>
            <c:spPr>
              <a:noFill/>
              <a:ln w="25400">
                <a:noFill/>
              </a:ln>
            </c:spPr>
            <c:txPr>
              <a:bodyPr/>
              <a:lstStyle/>
              <a:p>
                <a:pPr>
                  <a:defRPr sz="800" b="0" i="0" u="none" strike="noStrike" baseline="0">
                    <a:solidFill>
                      <a:srgbClr val="000000"/>
                    </a:solidFill>
                    <a:latin typeface="Arial"/>
                    <a:ea typeface="Arial"/>
                    <a:cs typeface="Arial"/>
                  </a:defRPr>
                </a:pPr>
                <a:endParaRPr lang="en-US"/>
              </a:p>
            </c:txPr>
            <c:showVal val="1"/>
          </c:dLbls>
          <c:val>
            <c:numRef>
              <c:f>'2'!$L$6:$L$17</c:f>
              <c:numCache>
                <c:formatCode>0.0%</c:formatCode>
                <c:ptCount val="12"/>
                <c:pt idx="0">
                  <c:v>0.28985537040128601</c:v>
                </c:pt>
                <c:pt idx="1">
                  <c:v>0.14658759848873124</c:v>
                </c:pt>
                <c:pt idx="2">
                  <c:v>0.1437656779799594</c:v>
                </c:pt>
                <c:pt idx="3">
                  <c:v>0.11950843453068438</c:v>
                </c:pt>
                <c:pt idx="4">
                  <c:v>4.2188853512887668E-2</c:v>
                </c:pt>
                <c:pt idx="5">
                  <c:v>9.5455697677480893E-3</c:v>
                </c:pt>
                <c:pt idx="6">
                  <c:v>0.1365215931240997</c:v>
                </c:pt>
                <c:pt idx="7">
                  <c:v>1.8025241696289003E-2</c:v>
                </c:pt>
                <c:pt idx="8">
                  <c:v>1.4153708219556863E-2</c:v>
                </c:pt>
                <c:pt idx="9">
                  <c:v>2.814686186460023E-2</c:v>
                </c:pt>
                <c:pt idx="10">
                  <c:v>3.3168394336565828E-2</c:v>
                </c:pt>
                <c:pt idx="11">
                  <c:v>7.7793209406752731E-3</c:v>
                </c:pt>
              </c:numCache>
            </c:numRef>
          </c:val>
        </c:ser>
        <c:gapWidth val="20"/>
        <c:axId val="73036160"/>
        <c:axId val="73038080"/>
      </c:barChart>
      <c:catAx>
        <c:axId val="73036160"/>
        <c:scaling>
          <c:orientation val="minMax"/>
        </c:scaling>
        <c:axPos val="b"/>
        <c:title>
          <c:tx>
            <c:rich>
              <a:bodyPr/>
              <a:lstStyle/>
              <a:p>
                <a:pPr>
                  <a:defRPr sz="1000" b="1" i="0" u="none" strike="noStrike" baseline="0">
                    <a:solidFill>
                      <a:srgbClr val="000000"/>
                    </a:solidFill>
                    <a:latin typeface="Arial"/>
                    <a:ea typeface="Arial"/>
                    <a:cs typeface="Arial"/>
                  </a:defRPr>
                </a:pPr>
                <a:r>
                  <a:rPr lang="en-GB" dirty="0"/>
                  <a:t>Retailer</a:t>
                </a:r>
              </a:p>
            </c:rich>
          </c:tx>
          <c:layout>
            <c:manualLayout>
              <c:xMode val="edge"/>
              <c:yMode val="edge"/>
              <c:x val="0.49120992761116855"/>
              <c:y val="0.94576271186440652"/>
            </c:manualLayout>
          </c:layout>
          <c:spPr>
            <a:noFill/>
            <a:ln w="25400">
              <a:noFill/>
            </a:ln>
          </c:spPr>
        </c:title>
        <c:numFmt formatCode="@" sourceLinked="1"/>
        <c:tickLblPos val="nextTo"/>
        <c:spPr>
          <a:ln w="3175">
            <a:solidFill>
              <a:srgbClr val="000000"/>
            </a:solidFill>
            <a:prstDash val="solid"/>
          </a:ln>
        </c:spPr>
        <c:txPr>
          <a:bodyPr rot="-5400000" vert="horz"/>
          <a:lstStyle/>
          <a:p>
            <a:pPr>
              <a:defRPr sz="1000" b="1" i="0" u="none" strike="noStrike" baseline="0">
                <a:solidFill>
                  <a:srgbClr val="000000"/>
                </a:solidFill>
                <a:latin typeface="Arial"/>
                <a:ea typeface="Arial"/>
                <a:cs typeface="Arial"/>
              </a:defRPr>
            </a:pPr>
            <a:endParaRPr lang="en-US"/>
          </a:p>
        </c:txPr>
        <c:crossAx val="73038080"/>
        <c:crosses val="autoZero"/>
        <c:auto val="1"/>
        <c:lblAlgn val="ctr"/>
        <c:lblOffset val="100"/>
        <c:tickLblSkip val="1"/>
        <c:tickMarkSkip val="1"/>
      </c:catAx>
      <c:valAx>
        <c:axId val="73038080"/>
        <c:scaling>
          <c:orientation val="minMax"/>
        </c:scaling>
        <c:axPos val="l"/>
        <c:majorGridlines>
          <c:spPr>
            <a:ln w="3175">
              <a:solidFill>
                <a:srgbClr val="FFFFFF"/>
              </a:solidFill>
              <a:prstDash val="solid"/>
            </a:ln>
          </c:spPr>
        </c:majorGridlines>
        <c:title>
          <c:tx>
            <c:rich>
              <a:bodyPr/>
              <a:lstStyle/>
              <a:p>
                <a:pPr>
                  <a:defRPr sz="1000" b="1" i="0" u="none" strike="noStrike" baseline="0">
                    <a:solidFill>
                      <a:srgbClr val="000000"/>
                    </a:solidFill>
                    <a:latin typeface="Arial"/>
                    <a:ea typeface="Arial"/>
                    <a:cs typeface="Arial"/>
                  </a:defRPr>
                </a:pPr>
                <a:r>
                  <a:rPr lang="en-GB" dirty="0"/>
                  <a:t>% Share</a:t>
                </a:r>
              </a:p>
            </c:rich>
          </c:tx>
          <c:layout>
            <c:manualLayout>
              <c:xMode val="edge"/>
              <c:yMode val="edge"/>
              <c:x val="1.0341261633919357E-2"/>
              <c:y val="0.40508474576271242"/>
            </c:manualLayout>
          </c:layout>
          <c:spPr>
            <a:noFill/>
            <a:ln w="25400">
              <a:noFill/>
            </a:ln>
          </c:spPr>
        </c:title>
        <c:numFmt formatCode="0.0%"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73036160"/>
        <c:crosses val="autoZero"/>
        <c:crossBetween val="between"/>
      </c:valAx>
      <c:spPr>
        <a:noFill/>
        <a:ln w="25400">
          <a:noFill/>
        </a:ln>
      </c:spPr>
    </c:plotArea>
    <c:legend>
      <c:legendPos val="r"/>
      <c:layout>
        <c:manualLayout>
          <c:xMode val="edge"/>
          <c:yMode val="edge"/>
          <c:x val="0.75801447776628761"/>
          <c:y val="0.19152542372881357"/>
          <c:w val="0.14581178903826289"/>
          <c:h val="7.2881355932203393E-2"/>
        </c:manualLayout>
      </c:layout>
      <c:spPr>
        <a:solidFill>
          <a:srgbClr val="FFFFFF"/>
        </a:solidFill>
        <a:ln w="25400">
          <a:noFill/>
        </a:ln>
      </c:spPr>
      <c:txPr>
        <a:bodyPr/>
        <a:lstStyle/>
        <a:p>
          <a:pPr>
            <a:defRPr sz="920" b="0" i="0" u="none" strike="noStrike" baseline="0">
              <a:solidFill>
                <a:srgbClr val="000000"/>
              </a:solidFill>
              <a:latin typeface="Arial"/>
              <a:ea typeface="Arial"/>
              <a:cs typeface="Arial"/>
            </a:defRPr>
          </a:pPr>
          <a:endParaRPr lang="en-US"/>
        </a:p>
      </c:txPr>
    </c:legend>
    <c:plotVisOnly val="1"/>
    <c:dispBlanksAs val="gap"/>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GB"/>
  <c:chart>
    <c:title>
      <c:tx>
        <c:rich>
          <a:bodyPr/>
          <a:lstStyle/>
          <a:p>
            <a:pPr>
              <a:defRPr sz="1000" b="1" i="0" u="none" strike="noStrike" baseline="0">
                <a:solidFill>
                  <a:srgbClr val="000000"/>
                </a:solidFill>
                <a:latin typeface="Arial"/>
                <a:ea typeface="Arial"/>
                <a:cs typeface="Arial"/>
              </a:defRPr>
            </a:pPr>
            <a:r>
              <a:rPr lang="en-GB" dirty="0"/>
              <a:t>GB seafood retail market by volume MAT </a:t>
            </a:r>
            <a:r>
              <a:rPr lang="en-GB" dirty="0" smtClean="0"/>
              <a:t>25.12.10</a:t>
            </a:r>
            <a:endParaRPr lang="en-GB" dirty="0"/>
          </a:p>
        </c:rich>
      </c:tx>
      <c:layout>
        <c:manualLayout>
          <c:xMode val="edge"/>
          <c:yMode val="edge"/>
          <c:x val="0.17551037897638241"/>
          <c:y val="7.9832096556789703E-2"/>
        </c:manualLayout>
      </c:layout>
      <c:spPr>
        <a:noFill/>
        <a:ln w="25400">
          <a:noFill/>
        </a:ln>
      </c:spPr>
    </c:title>
    <c:plotArea>
      <c:layout>
        <c:manualLayout>
          <c:layoutTarget val="inner"/>
          <c:xMode val="edge"/>
          <c:yMode val="edge"/>
          <c:x val="0.18743071757459068"/>
          <c:y val="0.23949637295070303"/>
          <c:w val="0.79183752375390959"/>
          <c:h val="0.58823650094476165"/>
        </c:manualLayout>
      </c:layout>
      <c:barChart>
        <c:barDir val="col"/>
        <c:grouping val="clustered"/>
        <c:ser>
          <c:idx val="0"/>
          <c:order val="0"/>
          <c:tx>
            <c:strRef>
              <c:f>Intro!$H$14</c:f>
              <c:strCache>
                <c:ptCount val="1"/>
                <c:pt idx="0">
                  <c:v>SEAFOOD</c:v>
                </c:pt>
              </c:strCache>
            </c:strRef>
          </c:tx>
          <c:spPr>
            <a:solidFill>
              <a:srgbClr val="99CC00"/>
            </a:solidFill>
            <a:ln w="25400">
              <a:noFill/>
            </a:ln>
          </c:spPr>
          <c:dLbls>
            <c:spPr>
              <a:noFill/>
              <a:ln w="25400">
                <a:noFill/>
              </a:ln>
            </c:spPr>
            <c:txPr>
              <a:bodyPr/>
              <a:lstStyle/>
              <a:p>
                <a:pPr>
                  <a:defRPr sz="1000" b="0" i="0" u="none" strike="noStrike" baseline="0">
                    <a:solidFill>
                      <a:srgbClr val="000000"/>
                    </a:solidFill>
                    <a:latin typeface="Arial"/>
                    <a:ea typeface="Arial"/>
                    <a:cs typeface="Arial"/>
                  </a:defRPr>
                </a:pPr>
                <a:endParaRPr lang="en-US"/>
              </a:p>
            </c:txPr>
            <c:showVal val="1"/>
          </c:dLbls>
          <c:cat>
            <c:strRef>
              <c:f>Intro!$I$13:$K$13</c:f>
              <c:strCache>
                <c:ptCount val="3"/>
                <c:pt idx="0">
                  <c:v>MAT TO WE 25.12.08</c:v>
                </c:pt>
                <c:pt idx="1">
                  <c:v>MAT TO WE 25.12.09</c:v>
                </c:pt>
                <c:pt idx="2">
                  <c:v>MAT TO WE 25.12.10</c:v>
                </c:pt>
              </c:strCache>
            </c:strRef>
          </c:cat>
          <c:val>
            <c:numRef>
              <c:f>Intro!$I$14:$K$14</c:f>
              <c:numCache>
                <c:formatCode>#,##0</c:formatCode>
                <c:ptCount val="3"/>
                <c:pt idx="0">
                  <c:v>383035.83450000029</c:v>
                </c:pt>
                <c:pt idx="1">
                  <c:v>381129.96799999999</c:v>
                </c:pt>
                <c:pt idx="2">
                  <c:v>377468.408</c:v>
                </c:pt>
              </c:numCache>
            </c:numRef>
          </c:val>
        </c:ser>
        <c:axId val="71821184"/>
        <c:axId val="71822720"/>
      </c:barChart>
      <c:catAx>
        <c:axId val="71821184"/>
        <c:scaling>
          <c:orientation val="minMax"/>
        </c:scaling>
        <c:axPos val="b"/>
        <c:numFmt formatCode="General" sourceLinked="1"/>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71822720"/>
        <c:crosses val="autoZero"/>
        <c:auto val="1"/>
        <c:lblAlgn val="ctr"/>
        <c:lblOffset val="100"/>
        <c:tickLblSkip val="1"/>
        <c:tickMarkSkip val="1"/>
      </c:catAx>
      <c:valAx>
        <c:axId val="71822720"/>
        <c:scaling>
          <c:orientation val="minMax"/>
        </c:scaling>
        <c:axPos val="l"/>
        <c:majorGridlines>
          <c:spPr>
            <a:ln w="3175">
              <a:solidFill>
                <a:srgbClr val="969696"/>
              </a:solidFill>
              <a:prstDash val="solid"/>
            </a:ln>
          </c:spPr>
        </c:majorGridlines>
        <c:title>
          <c:tx>
            <c:rich>
              <a:bodyPr/>
              <a:lstStyle/>
              <a:p>
                <a:pPr>
                  <a:defRPr sz="1000" b="1" i="0" u="none" strike="noStrike" baseline="0">
                    <a:solidFill>
                      <a:srgbClr val="000000"/>
                    </a:solidFill>
                    <a:latin typeface="Arial"/>
                    <a:ea typeface="Arial"/>
                    <a:cs typeface="Arial"/>
                  </a:defRPr>
                </a:pPr>
                <a:r>
                  <a:rPr lang="en-GB" dirty="0"/>
                  <a:t>Volume / tonnes</a:t>
                </a:r>
              </a:p>
            </c:rich>
          </c:tx>
          <c:layout>
            <c:manualLayout>
              <c:xMode val="edge"/>
              <c:yMode val="edge"/>
              <c:x val="3.2653093763047841E-2"/>
              <c:y val="0.31092500764223358"/>
            </c:manualLayout>
          </c:layout>
          <c:spPr>
            <a:noFill/>
            <a:ln w="25400">
              <a:noFill/>
            </a:ln>
          </c:spPr>
        </c:title>
        <c:numFmt formatCode="#,##0" sourceLinked="1"/>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71821184"/>
        <c:crosses val="autoZero"/>
        <c:crossBetween val="between"/>
      </c:valAx>
      <c:spPr>
        <a:solidFill>
          <a:srgbClr val="FFFFFF"/>
        </a:solidFill>
        <a:ln w="25400">
          <a:noFill/>
        </a:ln>
      </c:spPr>
    </c:plotArea>
    <c:plotVisOnly val="1"/>
    <c:dispBlanksAs val="gap"/>
  </c:chart>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sz="800" b="1" i="0" u="none" strike="noStrike" baseline="0">
                <a:solidFill>
                  <a:srgbClr val="000000"/>
                </a:solidFill>
                <a:latin typeface="Arial"/>
                <a:ea typeface="Arial"/>
                <a:cs typeface="Arial"/>
              </a:defRPr>
            </a:pPr>
            <a:r>
              <a:rPr lang="en-GB" dirty="0"/>
              <a:t>Market share by value and volume, 52 w/e 25.12.10</a:t>
            </a:r>
          </a:p>
        </c:rich>
      </c:tx>
      <c:layout>
        <c:manualLayout>
          <c:xMode val="edge"/>
          <c:yMode val="edge"/>
          <c:x val="0.21632674618019232"/>
          <c:y val="0.10504223231156512"/>
        </c:manualLayout>
      </c:layout>
      <c:spPr>
        <a:noFill/>
        <a:ln w="25400">
          <a:noFill/>
        </a:ln>
      </c:spPr>
    </c:title>
    <c:plotArea>
      <c:layout>
        <c:manualLayout>
          <c:layoutTarget val="inner"/>
          <c:xMode val="edge"/>
          <c:yMode val="edge"/>
          <c:x val="0.18163283405695371"/>
          <c:y val="0.23109291108544341"/>
          <c:w val="0.65510269362114892"/>
          <c:h val="0.58403481165230198"/>
        </c:manualLayout>
      </c:layout>
      <c:barChart>
        <c:barDir val="col"/>
        <c:grouping val="percentStacked"/>
        <c:ser>
          <c:idx val="0"/>
          <c:order val="0"/>
          <c:tx>
            <c:strRef>
              <c:f>detail!$C$138</c:f>
              <c:strCache>
                <c:ptCount val="1"/>
                <c:pt idx="0">
                  <c:v>AMBIENT</c:v>
                </c:pt>
              </c:strCache>
            </c:strRef>
          </c:tx>
          <c:spPr>
            <a:solidFill>
              <a:srgbClr val="FF9900"/>
            </a:solidFill>
            <a:ln w="25400">
              <a:noFill/>
            </a:ln>
          </c:spPr>
          <c:dLbls>
            <c:spPr>
              <a:noFill/>
              <a:ln w="25400">
                <a:noFill/>
              </a:ln>
            </c:spPr>
            <c:txPr>
              <a:bodyPr/>
              <a:lstStyle/>
              <a:p>
                <a:pPr>
                  <a:defRPr sz="1000" b="0" i="0" u="none" strike="noStrike" baseline="0">
                    <a:solidFill>
                      <a:srgbClr val="000000"/>
                    </a:solidFill>
                    <a:latin typeface="Arial"/>
                    <a:ea typeface="Arial"/>
                    <a:cs typeface="Arial"/>
                  </a:defRPr>
                </a:pPr>
                <a:endParaRPr lang="en-US"/>
              </a:p>
            </c:txPr>
            <c:showVal val="1"/>
          </c:dLbls>
          <c:cat>
            <c:strRef>
              <c:f>detail!$D$137:$E$137</c:f>
              <c:strCache>
                <c:ptCount val="2"/>
                <c:pt idx="0">
                  <c:v>% market share by value</c:v>
                </c:pt>
                <c:pt idx="1">
                  <c:v>% market share by volume</c:v>
                </c:pt>
              </c:strCache>
            </c:strRef>
          </c:cat>
          <c:val>
            <c:numRef>
              <c:f>detail!$D$138:$E$138</c:f>
              <c:numCache>
                <c:formatCode>0%</c:formatCode>
                <c:ptCount val="2"/>
                <c:pt idx="0">
                  <c:v>0.17133339358760283</c:v>
                </c:pt>
                <c:pt idx="1">
                  <c:v>0.26601959017455074</c:v>
                </c:pt>
              </c:numCache>
            </c:numRef>
          </c:val>
        </c:ser>
        <c:ser>
          <c:idx val="1"/>
          <c:order val="1"/>
          <c:tx>
            <c:strRef>
              <c:f>detail!$C$139</c:f>
              <c:strCache>
                <c:ptCount val="1"/>
                <c:pt idx="0">
                  <c:v>FRESH</c:v>
                </c:pt>
              </c:strCache>
            </c:strRef>
          </c:tx>
          <c:spPr>
            <a:solidFill>
              <a:srgbClr val="99CC00"/>
            </a:solidFill>
            <a:ln w="25400">
              <a:noFill/>
            </a:ln>
          </c:spPr>
          <c:dLbls>
            <c:spPr>
              <a:noFill/>
              <a:ln w="25400">
                <a:noFill/>
              </a:ln>
            </c:spPr>
            <c:txPr>
              <a:bodyPr/>
              <a:lstStyle/>
              <a:p>
                <a:pPr>
                  <a:defRPr sz="1000" b="0" i="0" u="none" strike="noStrike" baseline="0">
                    <a:solidFill>
                      <a:srgbClr val="000000"/>
                    </a:solidFill>
                    <a:latin typeface="Arial"/>
                    <a:ea typeface="Arial"/>
                    <a:cs typeface="Arial"/>
                  </a:defRPr>
                </a:pPr>
                <a:endParaRPr lang="en-US"/>
              </a:p>
            </c:txPr>
            <c:showVal val="1"/>
          </c:dLbls>
          <c:cat>
            <c:strRef>
              <c:f>detail!$D$137:$E$137</c:f>
              <c:strCache>
                <c:ptCount val="2"/>
                <c:pt idx="0">
                  <c:v>% market share by value</c:v>
                </c:pt>
                <c:pt idx="1">
                  <c:v>% market share by volume</c:v>
                </c:pt>
              </c:strCache>
            </c:strRef>
          </c:cat>
          <c:val>
            <c:numRef>
              <c:f>detail!$D$139:$E$139</c:f>
              <c:numCache>
                <c:formatCode>0%</c:formatCode>
                <c:ptCount val="2"/>
                <c:pt idx="0">
                  <c:v>0.56094328664841064</c:v>
                </c:pt>
                <c:pt idx="1">
                  <c:v>0.37878699586430098</c:v>
                </c:pt>
              </c:numCache>
            </c:numRef>
          </c:val>
        </c:ser>
        <c:ser>
          <c:idx val="2"/>
          <c:order val="2"/>
          <c:tx>
            <c:strRef>
              <c:f>detail!$C$140</c:f>
              <c:strCache>
                <c:ptCount val="1"/>
                <c:pt idx="0">
                  <c:v>FROZEN</c:v>
                </c:pt>
              </c:strCache>
            </c:strRef>
          </c:tx>
          <c:spPr>
            <a:solidFill>
              <a:srgbClr val="3366FF"/>
            </a:solidFill>
            <a:ln w="25400">
              <a:noFill/>
            </a:ln>
          </c:spPr>
          <c:dLbls>
            <c:spPr>
              <a:noFill/>
              <a:ln w="25400">
                <a:noFill/>
              </a:ln>
            </c:spPr>
            <c:txPr>
              <a:bodyPr/>
              <a:lstStyle/>
              <a:p>
                <a:pPr>
                  <a:defRPr sz="1000" b="0" i="0" u="none" strike="noStrike" baseline="0">
                    <a:solidFill>
                      <a:srgbClr val="000000"/>
                    </a:solidFill>
                    <a:latin typeface="Arial"/>
                    <a:ea typeface="Arial"/>
                    <a:cs typeface="Arial"/>
                  </a:defRPr>
                </a:pPr>
                <a:endParaRPr lang="en-US"/>
              </a:p>
            </c:txPr>
            <c:showVal val="1"/>
          </c:dLbls>
          <c:cat>
            <c:strRef>
              <c:f>detail!$D$137:$E$137</c:f>
              <c:strCache>
                <c:ptCount val="2"/>
                <c:pt idx="0">
                  <c:v>% market share by value</c:v>
                </c:pt>
                <c:pt idx="1">
                  <c:v>% market share by volume</c:v>
                </c:pt>
              </c:strCache>
            </c:strRef>
          </c:cat>
          <c:val>
            <c:numRef>
              <c:f>detail!$D$140:$E$140</c:f>
              <c:numCache>
                <c:formatCode>0%</c:formatCode>
                <c:ptCount val="2"/>
                <c:pt idx="0">
                  <c:v>0.26772332134862581</c:v>
                </c:pt>
                <c:pt idx="1">
                  <c:v>0.35519341952452876</c:v>
                </c:pt>
              </c:numCache>
            </c:numRef>
          </c:val>
        </c:ser>
        <c:dLbls>
          <c:showVal val="1"/>
        </c:dLbls>
        <c:overlap val="100"/>
        <c:axId val="72433024"/>
        <c:axId val="71869568"/>
      </c:barChart>
      <c:catAx>
        <c:axId val="72433024"/>
        <c:scaling>
          <c:orientation val="minMax"/>
        </c:scaling>
        <c:axPos val="b"/>
        <c:numFmt formatCode="0" sourceLinked="1"/>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en-US"/>
          </a:p>
        </c:txPr>
        <c:crossAx val="71869568"/>
        <c:crosses val="autoZero"/>
        <c:auto val="1"/>
        <c:lblAlgn val="ctr"/>
        <c:lblOffset val="100"/>
        <c:tickLblSkip val="1"/>
        <c:tickMarkSkip val="1"/>
      </c:catAx>
      <c:valAx>
        <c:axId val="71869568"/>
        <c:scaling>
          <c:orientation val="minMax"/>
        </c:scaling>
        <c:axPos val="l"/>
        <c:majorGridlines>
          <c:spPr>
            <a:ln w="3175">
              <a:solidFill>
                <a:srgbClr val="969696"/>
              </a:solidFill>
              <a:prstDash val="solid"/>
            </a:ln>
          </c:spPr>
        </c:majorGridlines>
        <c:title>
          <c:tx>
            <c:rich>
              <a:bodyPr/>
              <a:lstStyle/>
              <a:p>
                <a:pPr>
                  <a:defRPr sz="1000" b="1" i="0" u="none" strike="noStrike" baseline="0">
                    <a:solidFill>
                      <a:srgbClr val="000000"/>
                    </a:solidFill>
                    <a:latin typeface="Arial"/>
                    <a:ea typeface="Arial"/>
                    <a:cs typeface="Arial"/>
                  </a:defRPr>
                </a:pPr>
                <a:r>
                  <a:rPr lang="en-GB" dirty="0"/>
                  <a:t>% Market share</a:t>
                </a:r>
              </a:p>
            </c:rich>
          </c:tx>
          <c:layout>
            <c:manualLayout>
              <c:xMode val="edge"/>
              <c:yMode val="edge"/>
              <c:x val="5.9183732445524391E-2"/>
              <c:y val="0.32353007551962176"/>
            </c:manualLayout>
          </c:layout>
          <c:spPr>
            <a:noFill/>
            <a:ln w="25400">
              <a:noFill/>
            </a:ln>
          </c:spPr>
        </c:title>
        <c:numFmt formatCode="0%" sourceLinked="1"/>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72433024"/>
        <c:crosses val="autoZero"/>
        <c:crossBetween val="between"/>
      </c:valAx>
      <c:spPr>
        <a:solidFill>
          <a:srgbClr val="FFFFFF"/>
        </a:solidFill>
        <a:ln w="25400">
          <a:noFill/>
        </a:ln>
      </c:spPr>
    </c:plotArea>
    <c:legend>
      <c:legendPos val="r"/>
      <c:layout>
        <c:manualLayout>
          <c:xMode val="edge"/>
          <c:yMode val="edge"/>
          <c:x val="0.44898003924190782"/>
          <c:y val="0.42016892924626148"/>
          <c:w val="0.12653073833181036"/>
          <c:h val="0.24369797896283121"/>
        </c:manualLayout>
      </c:layout>
      <c:spPr>
        <a:solidFill>
          <a:srgbClr val="FFFFFF"/>
        </a:solidFill>
        <a:ln w="25400">
          <a:noFill/>
        </a:ln>
      </c:spPr>
      <c:txPr>
        <a:bodyPr/>
        <a:lstStyle/>
        <a:p>
          <a:pPr>
            <a:defRPr sz="735" b="0" i="0" u="none" strike="noStrike" baseline="0">
              <a:solidFill>
                <a:srgbClr val="000000"/>
              </a:solidFill>
              <a:latin typeface="Arial"/>
              <a:ea typeface="Arial"/>
              <a:cs typeface="Arial"/>
            </a:defRPr>
          </a:pPr>
          <a:endParaRPr lang="en-US"/>
        </a:p>
      </c:txPr>
    </c:legend>
    <c:plotVisOnly val="1"/>
    <c:dispBlanksAs val="gap"/>
  </c:chart>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GB"/>
  <c:chart>
    <c:title>
      <c:layout/>
    </c:title>
    <c:view3D>
      <c:rotX val="30"/>
      <c:perspective val="30"/>
    </c:view3D>
    <c:plotArea>
      <c:layout/>
      <c:pie3DChart>
        <c:varyColors val="1"/>
        <c:ser>
          <c:idx val="0"/>
          <c:order val="0"/>
          <c:tx>
            <c:strRef>
              <c:f>segment!$C$60</c:f>
              <c:strCache>
                <c:ptCount val="1"/>
                <c:pt idx="0">
                  <c:v>% share of value</c:v>
                </c:pt>
              </c:strCache>
            </c:strRef>
          </c:tx>
          <c:explosion val="25"/>
          <c:dLbls>
            <c:dLbl>
              <c:idx val="6"/>
              <c:layout/>
              <c:tx>
                <c:rich>
                  <a:bodyPr/>
                  <a:lstStyle/>
                  <a:p>
                    <a:r>
                      <a:rPr lang="en-US" dirty="0" smtClean="0"/>
                      <a:t>1%</a:t>
                    </a:r>
                    <a:endParaRPr lang="en-US" dirty="0"/>
                  </a:p>
                </c:rich>
              </c:tx>
              <c:showPercent val="1"/>
            </c:dLbl>
            <c:dLbl>
              <c:idx val="7"/>
              <c:layout/>
              <c:tx>
                <c:rich>
                  <a:bodyPr/>
                  <a:lstStyle/>
                  <a:p>
                    <a:r>
                      <a:rPr lang="en-US" dirty="0" smtClean="0"/>
                      <a:t>0.1%</a:t>
                    </a:r>
                    <a:endParaRPr lang="en-US" dirty="0"/>
                  </a:p>
                </c:rich>
              </c:tx>
              <c:showPercent val="1"/>
            </c:dLbl>
            <c:showPercent val="1"/>
            <c:showLeaderLines val="1"/>
          </c:dLbls>
          <c:cat>
            <c:strRef>
              <c:f>segment!$B$61:$B$68</c:f>
              <c:strCache>
                <c:ptCount val="8"/>
                <c:pt idx="0">
                  <c:v>CHILLED NATURAL</c:v>
                </c:pt>
                <c:pt idx="1">
                  <c:v>CHILLED PREPARED</c:v>
                </c:pt>
                <c:pt idx="2">
                  <c:v>CHILLED SAUCE</c:v>
                </c:pt>
                <c:pt idx="3">
                  <c:v>CHILLED CAKES</c:v>
                </c:pt>
                <c:pt idx="4">
                  <c:v>CHILLED BREADED</c:v>
                </c:pt>
                <c:pt idx="5">
                  <c:v>CHILLED SUSHI</c:v>
                </c:pt>
                <c:pt idx="6">
                  <c:v>CHILLED BATTER</c:v>
                </c:pt>
                <c:pt idx="7">
                  <c:v>CHILLED FINGERS</c:v>
                </c:pt>
              </c:strCache>
            </c:strRef>
          </c:cat>
          <c:val>
            <c:numRef>
              <c:f>segment!$C$61:$C$68</c:f>
              <c:numCache>
                <c:formatCode>0</c:formatCode>
                <c:ptCount val="8"/>
                <c:pt idx="0">
                  <c:v>51.853464606465536</c:v>
                </c:pt>
                <c:pt idx="1">
                  <c:v>27.898064671863857</c:v>
                </c:pt>
                <c:pt idx="2">
                  <c:v>9.0980620239422336</c:v>
                </c:pt>
                <c:pt idx="3">
                  <c:v>4.0476948504967556</c:v>
                </c:pt>
                <c:pt idx="4">
                  <c:v>3.5927312705308094</c:v>
                </c:pt>
                <c:pt idx="5">
                  <c:v>2.8794208866050197</c:v>
                </c:pt>
                <c:pt idx="6">
                  <c:v>0.53382271043418805</c:v>
                </c:pt>
                <c:pt idx="7" formatCode="0.0">
                  <c:v>5.4392780216276429E-2</c:v>
                </c:pt>
              </c:numCache>
            </c:numRef>
          </c:val>
        </c:ser>
        <c:dLbls>
          <c:showPercent val="1"/>
        </c:dLbls>
      </c:pie3DChart>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GB"/>
  <c:chart>
    <c:title>
      <c:layout/>
    </c:title>
    <c:view3D>
      <c:rotX val="30"/>
      <c:perspective val="30"/>
    </c:view3D>
    <c:plotArea>
      <c:layout/>
      <c:pie3DChart>
        <c:varyColors val="1"/>
        <c:ser>
          <c:idx val="0"/>
          <c:order val="0"/>
          <c:tx>
            <c:strRef>
              <c:f>segment!$D$60</c:f>
              <c:strCache>
                <c:ptCount val="1"/>
                <c:pt idx="0">
                  <c:v>% share of volume</c:v>
                </c:pt>
              </c:strCache>
            </c:strRef>
          </c:tx>
          <c:explosion val="25"/>
          <c:dLbls>
            <c:dLbl>
              <c:idx val="7"/>
              <c:layout/>
              <c:tx>
                <c:rich>
                  <a:bodyPr/>
                  <a:lstStyle/>
                  <a:p>
                    <a:r>
                      <a:rPr lang="en-US" dirty="0" smtClean="0"/>
                      <a:t>0.1%</a:t>
                    </a:r>
                    <a:endParaRPr lang="en-US" dirty="0"/>
                  </a:p>
                </c:rich>
              </c:tx>
              <c:showPercent val="1"/>
            </c:dLbl>
            <c:showPercent val="1"/>
            <c:showLeaderLines val="1"/>
          </c:dLbls>
          <c:cat>
            <c:strRef>
              <c:f>segment!$B$61:$B$68</c:f>
              <c:strCache>
                <c:ptCount val="8"/>
                <c:pt idx="0">
                  <c:v>CHILLED NATURAL</c:v>
                </c:pt>
                <c:pt idx="1">
                  <c:v>CHILLED PREPARED</c:v>
                </c:pt>
                <c:pt idx="2">
                  <c:v>CHILLED SAUCE</c:v>
                </c:pt>
                <c:pt idx="3">
                  <c:v>CHILLED CAKES</c:v>
                </c:pt>
                <c:pt idx="4">
                  <c:v>CHILLED BREADED</c:v>
                </c:pt>
                <c:pt idx="5">
                  <c:v>CHILLED SUSHI</c:v>
                </c:pt>
                <c:pt idx="6">
                  <c:v>CHILLED BATTER</c:v>
                </c:pt>
                <c:pt idx="7">
                  <c:v>CHILLED FINGERS</c:v>
                </c:pt>
              </c:strCache>
            </c:strRef>
          </c:cat>
          <c:val>
            <c:numRef>
              <c:f>segment!$D$61:$D$68</c:f>
              <c:numCache>
                <c:formatCode>0</c:formatCode>
                <c:ptCount val="8"/>
                <c:pt idx="0">
                  <c:v>41.710582846374024</c:v>
                </c:pt>
                <c:pt idx="1">
                  <c:v>28.113215873040055</c:v>
                </c:pt>
                <c:pt idx="2">
                  <c:v>15.825766211059323</c:v>
                </c:pt>
                <c:pt idx="3">
                  <c:v>5.9222742611645636</c:v>
                </c:pt>
                <c:pt idx="4">
                  <c:v>5.0663726412776704</c:v>
                </c:pt>
                <c:pt idx="5">
                  <c:v>2.4713310449961612</c:v>
                </c:pt>
                <c:pt idx="6">
                  <c:v>0.7079990348001125</c:v>
                </c:pt>
                <c:pt idx="7" formatCode="0.0">
                  <c:v>6.9211437942497428E-2</c:v>
                </c:pt>
              </c:numCache>
            </c:numRef>
          </c:val>
        </c:ser>
        <c:dLbls>
          <c:showPercent val="1"/>
        </c:dLbls>
      </c:pie3DChart>
    </c:plotArea>
    <c:legend>
      <c:legendPos val="r"/>
      <c:layout/>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GB"/>
  <c:chart>
    <c:title>
      <c:layout/>
    </c:title>
    <c:view3D>
      <c:rotX val="30"/>
      <c:perspective val="30"/>
    </c:view3D>
    <c:plotArea>
      <c:layout/>
      <c:pie3DChart>
        <c:varyColors val="1"/>
        <c:ser>
          <c:idx val="0"/>
          <c:order val="0"/>
          <c:tx>
            <c:strRef>
              <c:f>segment!$J$60</c:f>
              <c:strCache>
                <c:ptCount val="1"/>
                <c:pt idx="0">
                  <c:v>% share of value</c:v>
                </c:pt>
              </c:strCache>
            </c:strRef>
          </c:tx>
          <c:explosion val="25"/>
          <c:cat>
            <c:strRef>
              <c:f>segment!$I$61:$I$67</c:f>
              <c:strCache>
                <c:ptCount val="7"/>
                <c:pt idx="0">
                  <c:v>FROZEN NATURAL</c:v>
                </c:pt>
                <c:pt idx="1">
                  <c:v>FROZEN FINGERS</c:v>
                </c:pt>
                <c:pt idx="2">
                  <c:v>FROZEN BATTER</c:v>
                </c:pt>
                <c:pt idx="3">
                  <c:v>FROZEN BREADED</c:v>
                </c:pt>
                <c:pt idx="4">
                  <c:v>FROZEN SAUCE</c:v>
                </c:pt>
                <c:pt idx="5">
                  <c:v>FROZEN PREPARED</c:v>
                </c:pt>
                <c:pt idx="6">
                  <c:v>FROZEN CAKES</c:v>
                </c:pt>
              </c:strCache>
            </c:strRef>
          </c:cat>
          <c:val>
            <c:numRef>
              <c:f>segment!$J$61:$J$67</c:f>
              <c:numCache>
                <c:formatCode>0</c:formatCode>
                <c:ptCount val="7"/>
                <c:pt idx="0">
                  <c:v>27.198762727746377</c:v>
                </c:pt>
                <c:pt idx="1">
                  <c:v>16.814062709394801</c:v>
                </c:pt>
                <c:pt idx="2">
                  <c:v>16.252134918322589</c:v>
                </c:pt>
                <c:pt idx="3">
                  <c:v>16.197242170893286</c:v>
                </c:pt>
                <c:pt idx="4">
                  <c:v>13.542779996504256</c:v>
                </c:pt>
                <c:pt idx="5">
                  <c:v>7.2284583046186999</c:v>
                </c:pt>
                <c:pt idx="6">
                  <c:v>2.7597362675743415</c:v>
                </c:pt>
              </c:numCache>
            </c:numRef>
          </c:val>
        </c:ser>
        <c:dLbls>
          <c:showPercent val="1"/>
        </c:dLbls>
      </c:pie3DChart>
    </c:plotArea>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GB"/>
  <c:chart>
    <c:title>
      <c:layout/>
    </c:title>
    <c:view3D>
      <c:rotX val="30"/>
      <c:perspective val="30"/>
    </c:view3D>
    <c:plotArea>
      <c:layout/>
      <c:pie3DChart>
        <c:varyColors val="1"/>
        <c:ser>
          <c:idx val="0"/>
          <c:order val="0"/>
          <c:tx>
            <c:strRef>
              <c:f>segment!$K$60</c:f>
              <c:strCache>
                <c:ptCount val="1"/>
                <c:pt idx="0">
                  <c:v>% share of volume</c:v>
                </c:pt>
              </c:strCache>
            </c:strRef>
          </c:tx>
          <c:explosion val="25"/>
          <c:cat>
            <c:strRef>
              <c:f>segment!$I$61:$I$67</c:f>
              <c:strCache>
                <c:ptCount val="7"/>
                <c:pt idx="0">
                  <c:v>FROZEN NATURAL</c:v>
                </c:pt>
                <c:pt idx="1">
                  <c:v>FROZEN FINGERS</c:v>
                </c:pt>
                <c:pt idx="2">
                  <c:v>FROZEN BATTER</c:v>
                </c:pt>
                <c:pt idx="3">
                  <c:v>FROZEN BREADED</c:v>
                </c:pt>
                <c:pt idx="4">
                  <c:v>FROZEN SAUCE</c:v>
                </c:pt>
                <c:pt idx="5">
                  <c:v>FROZEN PREPARED</c:v>
                </c:pt>
                <c:pt idx="6">
                  <c:v>FROZEN CAKES</c:v>
                </c:pt>
              </c:strCache>
            </c:strRef>
          </c:cat>
          <c:val>
            <c:numRef>
              <c:f>segment!$K$61:$K$67</c:f>
              <c:numCache>
                <c:formatCode>0</c:formatCode>
                <c:ptCount val="7"/>
                <c:pt idx="0">
                  <c:v>19.906892950380666</c:v>
                </c:pt>
                <c:pt idx="1">
                  <c:v>21.343511360901829</c:v>
                </c:pt>
                <c:pt idx="2">
                  <c:v>16.486046013476454</c:v>
                </c:pt>
                <c:pt idx="3">
                  <c:v>15.409379002617548</c:v>
                </c:pt>
                <c:pt idx="4">
                  <c:v>16.376971264706562</c:v>
                </c:pt>
                <c:pt idx="5">
                  <c:v>6.0040450140097175</c:v>
                </c:pt>
                <c:pt idx="6">
                  <c:v>4.4642793891678672</c:v>
                </c:pt>
              </c:numCache>
            </c:numRef>
          </c:val>
        </c:ser>
        <c:dLbls>
          <c:showPercent val="1"/>
        </c:dLbls>
      </c:pie3DChart>
    </c:plotArea>
    <c:legend>
      <c:legendPos val="r"/>
      <c:layout/>
    </c:legend>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sz="1000" b="1" i="0" u="none" strike="noStrike" baseline="0">
                <a:solidFill>
                  <a:srgbClr val="000000"/>
                </a:solidFill>
                <a:latin typeface="Arial"/>
                <a:ea typeface="Arial"/>
                <a:cs typeface="Arial"/>
              </a:defRPr>
            </a:pPr>
            <a:r>
              <a:rPr lang="en-GB" dirty="0"/>
              <a:t>12 weekly value trends </a:t>
            </a:r>
            <a:r>
              <a:rPr lang="en-GB" dirty="0" smtClean="0"/>
              <a:t>'07 </a:t>
            </a:r>
            <a:r>
              <a:rPr lang="en-GB" dirty="0"/>
              <a:t>to </a:t>
            </a:r>
            <a:r>
              <a:rPr lang="en-GB" dirty="0" smtClean="0"/>
              <a:t>25.12.10</a:t>
            </a:r>
            <a:endParaRPr lang="en-GB" dirty="0"/>
          </a:p>
        </c:rich>
      </c:tx>
      <c:layout>
        <c:manualLayout>
          <c:xMode val="edge"/>
          <c:yMode val="edge"/>
          <c:x val="0.26530638682476487"/>
          <c:y val="5.5749128919860627E-2"/>
        </c:manualLayout>
      </c:layout>
      <c:spPr>
        <a:noFill/>
        <a:ln w="25400">
          <a:noFill/>
        </a:ln>
      </c:spPr>
    </c:title>
    <c:plotArea>
      <c:layout>
        <c:manualLayout>
          <c:layoutTarget val="inner"/>
          <c:xMode val="edge"/>
          <c:yMode val="edge"/>
          <c:x val="0.13673483013276341"/>
          <c:y val="0.20557491289198609"/>
          <c:w val="0.83469470931791023"/>
          <c:h val="0.57142857142857328"/>
        </c:manualLayout>
      </c:layout>
      <c:lineChart>
        <c:grouping val="standard"/>
        <c:ser>
          <c:idx val="0"/>
          <c:order val="0"/>
          <c:tx>
            <c:strRef>
              <c:f>'3 yr graphs'!$B$18</c:f>
              <c:strCache>
                <c:ptCount val="1"/>
                <c:pt idx="0">
                  <c:v>TOTAL</c:v>
                </c:pt>
              </c:strCache>
            </c:strRef>
          </c:tx>
          <c:spPr>
            <a:ln w="25400">
              <a:solidFill>
                <a:srgbClr val="000080"/>
              </a:solidFill>
              <a:prstDash val="solid"/>
            </a:ln>
          </c:spPr>
          <c:marker>
            <c:symbol val="diamond"/>
            <c:size val="5"/>
            <c:spPr>
              <a:solidFill>
                <a:srgbClr val="000080"/>
              </a:solidFill>
              <a:ln>
                <a:solidFill>
                  <a:srgbClr val="000080"/>
                </a:solidFill>
                <a:prstDash val="solid"/>
              </a:ln>
            </c:spPr>
          </c:marker>
          <c:cat>
            <c:strRef>
              <c:f>'3 yr graphs'!$C$17:$P$17</c:f>
              <c:strCache>
                <c:ptCount val="14"/>
                <c:pt idx="0">
                  <c:v>WE 01.12.07</c:v>
                </c:pt>
                <c:pt idx="1">
                  <c:v>WE 23.02.08</c:v>
                </c:pt>
                <c:pt idx="2">
                  <c:v>WE 17.05.08</c:v>
                </c:pt>
                <c:pt idx="3">
                  <c:v>WE 09.08.08</c:v>
                </c:pt>
                <c:pt idx="4">
                  <c:v>WE 01.11.08</c:v>
                </c:pt>
                <c:pt idx="5">
                  <c:v>WE 24.01.09</c:v>
                </c:pt>
                <c:pt idx="6">
                  <c:v>WE 18.04.09</c:v>
                </c:pt>
                <c:pt idx="7">
                  <c:v>WE 11.07.09</c:v>
                </c:pt>
                <c:pt idx="8">
                  <c:v>WE 03.10.09</c:v>
                </c:pt>
                <c:pt idx="9">
                  <c:v>WE 26.12.09</c:v>
                </c:pt>
                <c:pt idx="10">
                  <c:v>WE 20.03.10</c:v>
                </c:pt>
                <c:pt idx="11">
                  <c:v>WE 10.07.10</c:v>
                </c:pt>
                <c:pt idx="12">
                  <c:v>WE 02.10.10</c:v>
                </c:pt>
                <c:pt idx="13">
                  <c:v>WE 25.12.10</c:v>
                </c:pt>
              </c:strCache>
            </c:strRef>
          </c:cat>
          <c:val>
            <c:numRef>
              <c:f>'3 yr graphs'!$C$18:$P$18</c:f>
              <c:numCache>
                <c:formatCode>#,##0</c:formatCode>
                <c:ptCount val="14"/>
                <c:pt idx="0">
                  <c:v>591.90252179999902</c:v>
                </c:pt>
                <c:pt idx="1">
                  <c:v>649.22078260000069</c:v>
                </c:pt>
                <c:pt idx="2">
                  <c:v>644.94629949999899</c:v>
                </c:pt>
                <c:pt idx="3">
                  <c:v>637.15600009999946</c:v>
                </c:pt>
                <c:pt idx="4">
                  <c:v>604.18305060000046</c:v>
                </c:pt>
                <c:pt idx="5">
                  <c:v>637.28426319999949</c:v>
                </c:pt>
                <c:pt idx="6">
                  <c:v>654.08130010000002</c:v>
                </c:pt>
                <c:pt idx="7">
                  <c:v>681.15522739999915</c:v>
                </c:pt>
                <c:pt idx="8">
                  <c:v>642.9278924999993</c:v>
                </c:pt>
                <c:pt idx="9">
                  <c:v>656.16753849999907</c:v>
                </c:pt>
                <c:pt idx="10">
                  <c:v>646.54911699999946</c:v>
                </c:pt>
                <c:pt idx="11">
                  <c:v>680.04579999999999</c:v>
                </c:pt>
                <c:pt idx="12">
                  <c:v>647.714696</c:v>
                </c:pt>
                <c:pt idx="13" formatCode="#,##0_ ;\-#,##0\ ">
                  <c:v>662.87898399999995</c:v>
                </c:pt>
              </c:numCache>
            </c:numRef>
          </c:val>
        </c:ser>
        <c:ser>
          <c:idx val="1"/>
          <c:order val="1"/>
          <c:tx>
            <c:strRef>
              <c:f>'3 yr graphs'!$B$19</c:f>
              <c:strCache>
                <c:ptCount val="1"/>
                <c:pt idx="0">
                  <c:v>AMBIENT</c:v>
                </c:pt>
              </c:strCache>
            </c:strRef>
          </c:tx>
          <c:spPr>
            <a:ln w="25400">
              <a:solidFill>
                <a:srgbClr val="FF00FF"/>
              </a:solidFill>
              <a:prstDash val="solid"/>
            </a:ln>
          </c:spPr>
          <c:marker>
            <c:symbol val="square"/>
            <c:size val="5"/>
            <c:spPr>
              <a:solidFill>
                <a:srgbClr val="FF00FF"/>
              </a:solidFill>
              <a:ln>
                <a:solidFill>
                  <a:srgbClr val="FF00FF"/>
                </a:solidFill>
                <a:prstDash val="solid"/>
              </a:ln>
            </c:spPr>
          </c:marker>
          <c:cat>
            <c:strRef>
              <c:f>'3 yr graphs'!$C$17:$P$17</c:f>
              <c:strCache>
                <c:ptCount val="14"/>
                <c:pt idx="0">
                  <c:v>WE 01.12.07</c:v>
                </c:pt>
                <c:pt idx="1">
                  <c:v>WE 23.02.08</c:v>
                </c:pt>
                <c:pt idx="2">
                  <c:v>WE 17.05.08</c:v>
                </c:pt>
                <c:pt idx="3">
                  <c:v>WE 09.08.08</c:v>
                </c:pt>
                <c:pt idx="4">
                  <c:v>WE 01.11.08</c:v>
                </c:pt>
                <c:pt idx="5">
                  <c:v>WE 24.01.09</c:v>
                </c:pt>
                <c:pt idx="6">
                  <c:v>WE 18.04.09</c:v>
                </c:pt>
                <c:pt idx="7">
                  <c:v>WE 11.07.09</c:v>
                </c:pt>
                <c:pt idx="8">
                  <c:v>WE 03.10.09</c:v>
                </c:pt>
                <c:pt idx="9">
                  <c:v>WE 26.12.09</c:v>
                </c:pt>
                <c:pt idx="10">
                  <c:v>WE 20.03.10</c:v>
                </c:pt>
                <c:pt idx="11">
                  <c:v>WE 10.07.10</c:v>
                </c:pt>
                <c:pt idx="12">
                  <c:v>WE 02.10.10</c:v>
                </c:pt>
                <c:pt idx="13">
                  <c:v>WE 25.12.10</c:v>
                </c:pt>
              </c:strCache>
            </c:strRef>
          </c:cat>
          <c:val>
            <c:numRef>
              <c:f>'3 yr graphs'!$C$19:$P$19</c:f>
              <c:numCache>
                <c:formatCode>#,##0</c:formatCode>
                <c:ptCount val="14"/>
                <c:pt idx="0">
                  <c:v>96.07620559999998</c:v>
                </c:pt>
                <c:pt idx="1">
                  <c:v>97.290018600000025</c:v>
                </c:pt>
                <c:pt idx="2">
                  <c:v>107.2818029</c:v>
                </c:pt>
                <c:pt idx="3">
                  <c:v>115.24644600000003</c:v>
                </c:pt>
                <c:pt idx="4">
                  <c:v>110.87179449999998</c:v>
                </c:pt>
                <c:pt idx="5">
                  <c:v>105.84741750000002</c:v>
                </c:pt>
                <c:pt idx="6">
                  <c:v>116.93825990000013</c:v>
                </c:pt>
                <c:pt idx="7">
                  <c:v>130.4966618</c:v>
                </c:pt>
                <c:pt idx="8">
                  <c:v>118.18010899999992</c:v>
                </c:pt>
                <c:pt idx="9">
                  <c:v>110.04466370000014</c:v>
                </c:pt>
                <c:pt idx="10">
                  <c:v>106.45951190000002</c:v>
                </c:pt>
                <c:pt idx="11">
                  <c:v>119.134891</c:v>
                </c:pt>
                <c:pt idx="12">
                  <c:v>115.34130900000002</c:v>
                </c:pt>
                <c:pt idx="13" formatCode="#,##0_ ;\-#,##0\ ">
                  <c:v>107.791308</c:v>
                </c:pt>
              </c:numCache>
            </c:numRef>
          </c:val>
        </c:ser>
        <c:ser>
          <c:idx val="2"/>
          <c:order val="2"/>
          <c:tx>
            <c:strRef>
              <c:f>'3 yr graphs'!$B$20</c:f>
              <c:strCache>
                <c:ptCount val="1"/>
                <c:pt idx="0">
                  <c:v>CHILLED</c:v>
                </c:pt>
              </c:strCache>
            </c:strRef>
          </c:tx>
          <c:spPr>
            <a:ln w="25400">
              <a:solidFill>
                <a:srgbClr val="FF9900"/>
              </a:solidFill>
              <a:prstDash val="solid"/>
            </a:ln>
          </c:spPr>
          <c:marker>
            <c:symbol val="triangle"/>
            <c:size val="5"/>
            <c:spPr>
              <a:solidFill>
                <a:srgbClr val="FF9900"/>
              </a:solidFill>
              <a:ln>
                <a:solidFill>
                  <a:srgbClr val="FF9900"/>
                </a:solidFill>
                <a:prstDash val="solid"/>
              </a:ln>
            </c:spPr>
          </c:marker>
          <c:cat>
            <c:strRef>
              <c:f>'3 yr graphs'!$C$17:$P$17</c:f>
              <c:strCache>
                <c:ptCount val="14"/>
                <c:pt idx="0">
                  <c:v>WE 01.12.07</c:v>
                </c:pt>
                <c:pt idx="1">
                  <c:v>WE 23.02.08</c:v>
                </c:pt>
                <c:pt idx="2">
                  <c:v>WE 17.05.08</c:v>
                </c:pt>
                <c:pt idx="3">
                  <c:v>WE 09.08.08</c:v>
                </c:pt>
                <c:pt idx="4">
                  <c:v>WE 01.11.08</c:v>
                </c:pt>
                <c:pt idx="5">
                  <c:v>WE 24.01.09</c:v>
                </c:pt>
                <c:pt idx="6">
                  <c:v>WE 18.04.09</c:v>
                </c:pt>
                <c:pt idx="7">
                  <c:v>WE 11.07.09</c:v>
                </c:pt>
                <c:pt idx="8">
                  <c:v>WE 03.10.09</c:v>
                </c:pt>
                <c:pt idx="9">
                  <c:v>WE 26.12.09</c:v>
                </c:pt>
                <c:pt idx="10">
                  <c:v>WE 20.03.10</c:v>
                </c:pt>
                <c:pt idx="11">
                  <c:v>WE 10.07.10</c:v>
                </c:pt>
                <c:pt idx="12">
                  <c:v>WE 02.10.10</c:v>
                </c:pt>
                <c:pt idx="13">
                  <c:v>WE 25.12.10</c:v>
                </c:pt>
              </c:strCache>
            </c:strRef>
          </c:cat>
          <c:val>
            <c:numRef>
              <c:f>'3 yr graphs'!$C$20:$P$20</c:f>
              <c:numCache>
                <c:formatCode>#,##0</c:formatCode>
                <c:ptCount val="14"/>
                <c:pt idx="0">
                  <c:v>335.0156642</c:v>
                </c:pt>
                <c:pt idx="1">
                  <c:v>371.19451659999999</c:v>
                </c:pt>
                <c:pt idx="2">
                  <c:v>362.34073100000001</c:v>
                </c:pt>
                <c:pt idx="3">
                  <c:v>355.71253469999999</c:v>
                </c:pt>
                <c:pt idx="4">
                  <c:v>327.88129019999997</c:v>
                </c:pt>
                <c:pt idx="5">
                  <c:v>347.3595737</c:v>
                </c:pt>
                <c:pt idx="6">
                  <c:v>361.57029929999999</c:v>
                </c:pt>
                <c:pt idx="7">
                  <c:v>376.54972930000008</c:v>
                </c:pt>
                <c:pt idx="8">
                  <c:v>353.23149509999973</c:v>
                </c:pt>
                <c:pt idx="9">
                  <c:v>366.84200280000033</c:v>
                </c:pt>
                <c:pt idx="10">
                  <c:v>360.1147742</c:v>
                </c:pt>
                <c:pt idx="11">
                  <c:v>390.06404800000001</c:v>
                </c:pt>
                <c:pt idx="12">
                  <c:v>362.81324599999999</c:v>
                </c:pt>
                <c:pt idx="13" formatCode="#,##0_ ;\-#,##0\ ">
                  <c:v>371.952268</c:v>
                </c:pt>
              </c:numCache>
            </c:numRef>
          </c:val>
        </c:ser>
        <c:ser>
          <c:idx val="3"/>
          <c:order val="3"/>
          <c:tx>
            <c:strRef>
              <c:f>'3 yr graphs'!$B$21</c:f>
              <c:strCache>
                <c:ptCount val="1"/>
                <c:pt idx="0">
                  <c:v>FROZEN</c:v>
                </c:pt>
              </c:strCache>
            </c:strRef>
          </c:tx>
          <c:spPr>
            <a:ln w="25400">
              <a:solidFill>
                <a:srgbClr val="00FFFF"/>
              </a:solidFill>
              <a:prstDash val="solid"/>
            </a:ln>
          </c:spPr>
          <c:marker>
            <c:symbol val="x"/>
            <c:size val="7"/>
            <c:spPr>
              <a:noFill/>
              <a:ln>
                <a:solidFill>
                  <a:srgbClr val="00FFFF"/>
                </a:solidFill>
                <a:prstDash val="solid"/>
              </a:ln>
            </c:spPr>
          </c:marker>
          <c:cat>
            <c:strRef>
              <c:f>'3 yr graphs'!$C$17:$P$17</c:f>
              <c:strCache>
                <c:ptCount val="14"/>
                <c:pt idx="0">
                  <c:v>WE 01.12.07</c:v>
                </c:pt>
                <c:pt idx="1">
                  <c:v>WE 23.02.08</c:v>
                </c:pt>
                <c:pt idx="2">
                  <c:v>WE 17.05.08</c:v>
                </c:pt>
                <c:pt idx="3">
                  <c:v>WE 09.08.08</c:v>
                </c:pt>
                <c:pt idx="4">
                  <c:v>WE 01.11.08</c:v>
                </c:pt>
                <c:pt idx="5">
                  <c:v>WE 24.01.09</c:v>
                </c:pt>
                <c:pt idx="6">
                  <c:v>WE 18.04.09</c:v>
                </c:pt>
                <c:pt idx="7">
                  <c:v>WE 11.07.09</c:v>
                </c:pt>
                <c:pt idx="8">
                  <c:v>WE 03.10.09</c:v>
                </c:pt>
                <c:pt idx="9">
                  <c:v>WE 26.12.09</c:v>
                </c:pt>
                <c:pt idx="10">
                  <c:v>WE 20.03.10</c:v>
                </c:pt>
                <c:pt idx="11">
                  <c:v>WE 10.07.10</c:v>
                </c:pt>
                <c:pt idx="12">
                  <c:v>WE 02.10.10</c:v>
                </c:pt>
                <c:pt idx="13">
                  <c:v>WE 25.12.10</c:v>
                </c:pt>
              </c:strCache>
            </c:strRef>
          </c:cat>
          <c:val>
            <c:numRef>
              <c:f>'3 yr graphs'!$C$21:$P$21</c:f>
              <c:numCache>
                <c:formatCode>#,##0</c:formatCode>
                <c:ptCount val="14"/>
                <c:pt idx="0">
                  <c:v>160.81065189999998</c:v>
                </c:pt>
                <c:pt idx="1">
                  <c:v>180.73624760000001</c:v>
                </c:pt>
                <c:pt idx="2">
                  <c:v>175.32376509999995</c:v>
                </c:pt>
                <c:pt idx="3">
                  <c:v>166.19701929999999</c:v>
                </c:pt>
                <c:pt idx="4">
                  <c:v>165.42996600000001</c:v>
                </c:pt>
                <c:pt idx="5">
                  <c:v>184.07727199999999</c:v>
                </c:pt>
                <c:pt idx="6">
                  <c:v>175.57274100000001</c:v>
                </c:pt>
                <c:pt idx="7">
                  <c:v>174.10883600000014</c:v>
                </c:pt>
                <c:pt idx="8">
                  <c:v>171.5162885</c:v>
                </c:pt>
                <c:pt idx="9">
                  <c:v>179.28087199999999</c:v>
                </c:pt>
                <c:pt idx="10">
                  <c:v>179.97483080000001</c:v>
                </c:pt>
                <c:pt idx="11">
                  <c:v>170.84685999999999</c:v>
                </c:pt>
                <c:pt idx="12">
                  <c:v>169.560135</c:v>
                </c:pt>
                <c:pt idx="13" formatCode="#,##0_ ;\-#,##0\ ">
                  <c:v>183.135412</c:v>
                </c:pt>
              </c:numCache>
            </c:numRef>
          </c:val>
        </c:ser>
        <c:marker val="1"/>
        <c:axId val="72843648"/>
        <c:axId val="72845568"/>
      </c:lineChart>
      <c:catAx>
        <c:axId val="72843648"/>
        <c:scaling>
          <c:orientation val="minMax"/>
        </c:scaling>
        <c:axPos val="b"/>
        <c:numFmt formatCode="General" sourceLinked="1"/>
        <c:tickLblPos val="nextTo"/>
        <c:spPr>
          <a:ln w="3175">
            <a:solidFill>
              <a:srgbClr val="000000"/>
            </a:solidFill>
            <a:prstDash val="solid"/>
          </a:ln>
        </c:spPr>
        <c:txPr>
          <a:bodyPr rot="0" vert="horz"/>
          <a:lstStyle/>
          <a:p>
            <a:pPr rtl="0">
              <a:defRPr sz="800" b="0" i="0" u="none" strike="noStrike" baseline="0">
                <a:solidFill>
                  <a:srgbClr val="000000"/>
                </a:solidFill>
                <a:latin typeface="Arial"/>
                <a:ea typeface="Arial"/>
                <a:cs typeface="Arial"/>
              </a:defRPr>
            </a:pPr>
            <a:endParaRPr lang="en-US"/>
          </a:p>
        </c:txPr>
        <c:crossAx val="72845568"/>
        <c:crosses val="autoZero"/>
        <c:auto val="1"/>
        <c:lblAlgn val="ctr"/>
        <c:lblOffset val="100"/>
        <c:tickLblSkip val="2"/>
        <c:tickMarkSkip val="1"/>
      </c:catAx>
      <c:valAx>
        <c:axId val="72845568"/>
        <c:scaling>
          <c:orientation val="minMax"/>
        </c:scaling>
        <c:axPos val="l"/>
        <c:majorGridlines>
          <c:spPr>
            <a:ln w="3175">
              <a:solidFill>
                <a:srgbClr val="969696"/>
              </a:solidFill>
              <a:prstDash val="solid"/>
            </a:ln>
          </c:spPr>
        </c:majorGridlines>
        <c:title>
          <c:tx>
            <c:rich>
              <a:bodyPr/>
              <a:lstStyle/>
              <a:p>
                <a:pPr>
                  <a:defRPr sz="800" b="0" i="0" u="none" strike="noStrike" baseline="0">
                    <a:solidFill>
                      <a:srgbClr val="000000"/>
                    </a:solidFill>
                    <a:latin typeface="Arial"/>
                    <a:ea typeface="Arial"/>
                    <a:cs typeface="Arial"/>
                  </a:defRPr>
                </a:pPr>
                <a:r>
                  <a:rPr lang="en-GB" dirty="0"/>
                  <a:t>Value/ millions</a:t>
                </a:r>
              </a:p>
            </c:rich>
          </c:tx>
          <c:layout>
            <c:manualLayout>
              <c:xMode val="edge"/>
              <c:yMode val="edge"/>
              <c:x val="3.6734730483428901E-2"/>
              <c:y val="0.36585365853658525"/>
            </c:manualLayout>
          </c:layout>
          <c:spPr>
            <a:noFill/>
            <a:ln w="25400">
              <a:noFill/>
            </a:ln>
          </c:spPr>
        </c:title>
        <c:numFmt formatCode="#,##0" sourceLinked="1"/>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72843648"/>
        <c:crosses val="autoZero"/>
        <c:crossBetween val="between"/>
      </c:valAx>
      <c:spPr>
        <a:solidFill>
          <a:srgbClr val="FFFFFF"/>
        </a:solidFill>
        <a:ln w="25400">
          <a:noFill/>
        </a:ln>
      </c:spPr>
    </c:plotArea>
    <c:legend>
      <c:legendPos val="r"/>
      <c:layout>
        <c:manualLayout>
          <c:xMode val="edge"/>
          <c:yMode val="edge"/>
          <c:x val="0.25306147666362072"/>
          <c:y val="0.87108013937282225"/>
          <c:w val="0.63469451001924404"/>
          <c:h val="6.9686411149826086E-2"/>
        </c:manualLayout>
      </c:layout>
      <c:spPr>
        <a:solidFill>
          <a:srgbClr val="FFFFFF"/>
        </a:solidFill>
        <a:ln w="25400">
          <a:noFill/>
        </a:ln>
      </c:spPr>
      <c:txPr>
        <a:bodyPr/>
        <a:lstStyle/>
        <a:p>
          <a:pPr>
            <a:defRPr sz="735" b="0" i="0" u="none" strike="noStrike" baseline="0">
              <a:solidFill>
                <a:srgbClr val="000000"/>
              </a:solidFill>
              <a:latin typeface="Arial"/>
              <a:ea typeface="Arial"/>
              <a:cs typeface="Arial"/>
            </a:defRPr>
          </a:pPr>
          <a:endParaRPr lang="en-US"/>
        </a:p>
      </c:txPr>
    </c:legend>
    <c:plotVisOnly val="1"/>
    <c:dispBlanksAs val="gap"/>
  </c:chart>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sz="1200" b="1" i="0" u="none" strike="noStrike" baseline="0">
                <a:solidFill>
                  <a:srgbClr val="000000"/>
                </a:solidFill>
                <a:latin typeface="Arial"/>
                <a:ea typeface="Arial"/>
                <a:cs typeface="Arial"/>
              </a:defRPr>
            </a:pPr>
            <a:r>
              <a:rPr lang="en-GB" dirty="0"/>
              <a:t>12 weekly volume trends </a:t>
            </a:r>
            <a:r>
              <a:rPr lang="en-GB" dirty="0" smtClean="0"/>
              <a:t>'07 </a:t>
            </a:r>
            <a:r>
              <a:rPr lang="en-GB" dirty="0"/>
              <a:t>to </a:t>
            </a:r>
            <a:r>
              <a:rPr lang="en-GB" dirty="0" smtClean="0"/>
              <a:t>25.12.10</a:t>
            </a:r>
            <a:endParaRPr lang="en-GB" dirty="0"/>
          </a:p>
        </c:rich>
      </c:tx>
      <c:layout>
        <c:manualLayout>
          <c:xMode val="edge"/>
          <c:yMode val="edge"/>
          <c:x val="0.23599340446715603"/>
          <c:y val="8.2236974193330772E-2"/>
        </c:manualLayout>
      </c:layout>
      <c:spPr>
        <a:noFill/>
        <a:ln w="25400">
          <a:noFill/>
        </a:ln>
      </c:spPr>
    </c:title>
    <c:plotArea>
      <c:layout>
        <c:manualLayout>
          <c:layoutTarget val="inner"/>
          <c:xMode val="edge"/>
          <c:yMode val="edge"/>
          <c:x val="0.16468604484398613"/>
          <c:y val="0.22039509083812683"/>
          <c:w val="0.81154566428273578"/>
          <c:h val="0.49342184515998588"/>
        </c:manualLayout>
      </c:layout>
      <c:lineChart>
        <c:grouping val="standard"/>
        <c:ser>
          <c:idx val="0"/>
          <c:order val="0"/>
          <c:tx>
            <c:strRef>
              <c:f>'3 yr graphs'!$R$18</c:f>
              <c:strCache>
                <c:ptCount val="1"/>
                <c:pt idx="0">
                  <c:v>TOTAL</c:v>
                </c:pt>
              </c:strCache>
            </c:strRef>
          </c:tx>
          <c:spPr>
            <a:ln w="25400">
              <a:solidFill>
                <a:srgbClr val="000080"/>
              </a:solidFill>
              <a:prstDash val="solid"/>
            </a:ln>
          </c:spPr>
          <c:marker>
            <c:symbol val="diamond"/>
            <c:size val="5"/>
            <c:spPr>
              <a:solidFill>
                <a:srgbClr val="000080"/>
              </a:solidFill>
              <a:ln>
                <a:solidFill>
                  <a:srgbClr val="000080"/>
                </a:solidFill>
                <a:prstDash val="solid"/>
              </a:ln>
            </c:spPr>
          </c:marker>
          <c:cat>
            <c:strRef>
              <c:f>'3 yr graphs'!$S$17:$AF$17</c:f>
              <c:strCache>
                <c:ptCount val="14"/>
                <c:pt idx="0">
                  <c:v>WE 01.12.07</c:v>
                </c:pt>
                <c:pt idx="1">
                  <c:v>WE 23.02.08</c:v>
                </c:pt>
                <c:pt idx="2">
                  <c:v>WE 17.05.08</c:v>
                </c:pt>
                <c:pt idx="3">
                  <c:v>WE 09.08.08</c:v>
                </c:pt>
                <c:pt idx="4">
                  <c:v>WE 01.11.08</c:v>
                </c:pt>
                <c:pt idx="5">
                  <c:v>WE 24.01.09</c:v>
                </c:pt>
                <c:pt idx="6">
                  <c:v>WE 18.04.09</c:v>
                </c:pt>
                <c:pt idx="7">
                  <c:v>WE 11.07.09</c:v>
                </c:pt>
                <c:pt idx="8">
                  <c:v>WE 03.10.09</c:v>
                </c:pt>
                <c:pt idx="9">
                  <c:v>WE 26.12.09</c:v>
                </c:pt>
                <c:pt idx="10">
                  <c:v>WE 20.03.10</c:v>
                </c:pt>
                <c:pt idx="11">
                  <c:v>WE 10.07.10</c:v>
                </c:pt>
                <c:pt idx="12">
                  <c:v>WE 02.10.10</c:v>
                </c:pt>
                <c:pt idx="13">
                  <c:v>WE 25.12.10</c:v>
                </c:pt>
              </c:strCache>
            </c:strRef>
          </c:cat>
          <c:val>
            <c:numRef>
              <c:f>'3 yr graphs'!$S$18:$AF$18</c:f>
              <c:numCache>
                <c:formatCode>#,##0</c:formatCode>
                <c:ptCount val="14"/>
                <c:pt idx="0">
                  <c:v>86969.143999999971</c:v>
                </c:pt>
                <c:pt idx="1">
                  <c:v>90646.317999999999</c:v>
                </c:pt>
                <c:pt idx="2">
                  <c:v>91491.626000000033</c:v>
                </c:pt>
                <c:pt idx="3">
                  <c:v>90000.45180000001</c:v>
                </c:pt>
                <c:pt idx="4">
                  <c:v>85896.016199999998</c:v>
                </c:pt>
                <c:pt idx="5">
                  <c:v>84904.667899999971</c:v>
                </c:pt>
                <c:pt idx="6">
                  <c:v>87914.580899999972</c:v>
                </c:pt>
                <c:pt idx="7">
                  <c:v>90883.359599999982</c:v>
                </c:pt>
                <c:pt idx="8">
                  <c:v>86557.609400000074</c:v>
                </c:pt>
                <c:pt idx="9">
                  <c:v>86292.907499999972</c:v>
                </c:pt>
                <c:pt idx="10">
                  <c:v>87614.419799999989</c:v>
                </c:pt>
                <c:pt idx="11">
                  <c:v>89333.055500000002</c:v>
                </c:pt>
                <c:pt idx="12">
                  <c:v>85461.710499999972</c:v>
                </c:pt>
                <c:pt idx="13" formatCode="0">
                  <c:v>84798.531499999997</c:v>
                </c:pt>
              </c:numCache>
            </c:numRef>
          </c:val>
        </c:ser>
        <c:ser>
          <c:idx val="1"/>
          <c:order val="1"/>
          <c:tx>
            <c:strRef>
              <c:f>'3 yr graphs'!$R$19</c:f>
              <c:strCache>
                <c:ptCount val="1"/>
                <c:pt idx="0">
                  <c:v>AMBIENT</c:v>
                </c:pt>
              </c:strCache>
            </c:strRef>
          </c:tx>
          <c:spPr>
            <a:ln w="25400">
              <a:solidFill>
                <a:srgbClr val="FF00FF"/>
              </a:solidFill>
              <a:prstDash val="solid"/>
            </a:ln>
          </c:spPr>
          <c:marker>
            <c:symbol val="square"/>
            <c:size val="5"/>
            <c:spPr>
              <a:solidFill>
                <a:srgbClr val="FF00FF"/>
              </a:solidFill>
              <a:ln>
                <a:solidFill>
                  <a:srgbClr val="FF00FF"/>
                </a:solidFill>
                <a:prstDash val="solid"/>
              </a:ln>
            </c:spPr>
          </c:marker>
          <c:cat>
            <c:strRef>
              <c:f>'3 yr graphs'!$S$17:$AF$17</c:f>
              <c:strCache>
                <c:ptCount val="14"/>
                <c:pt idx="0">
                  <c:v>WE 01.12.07</c:v>
                </c:pt>
                <c:pt idx="1">
                  <c:v>WE 23.02.08</c:v>
                </c:pt>
                <c:pt idx="2">
                  <c:v>WE 17.05.08</c:v>
                </c:pt>
                <c:pt idx="3">
                  <c:v>WE 09.08.08</c:v>
                </c:pt>
                <c:pt idx="4">
                  <c:v>WE 01.11.08</c:v>
                </c:pt>
                <c:pt idx="5">
                  <c:v>WE 24.01.09</c:v>
                </c:pt>
                <c:pt idx="6">
                  <c:v>WE 18.04.09</c:v>
                </c:pt>
                <c:pt idx="7">
                  <c:v>WE 11.07.09</c:v>
                </c:pt>
                <c:pt idx="8">
                  <c:v>WE 03.10.09</c:v>
                </c:pt>
                <c:pt idx="9">
                  <c:v>WE 26.12.09</c:v>
                </c:pt>
                <c:pt idx="10">
                  <c:v>WE 20.03.10</c:v>
                </c:pt>
                <c:pt idx="11">
                  <c:v>WE 10.07.10</c:v>
                </c:pt>
                <c:pt idx="12">
                  <c:v>WE 02.10.10</c:v>
                </c:pt>
                <c:pt idx="13">
                  <c:v>WE 25.12.10</c:v>
                </c:pt>
              </c:strCache>
            </c:strRef>
          </c:cat>
          <c:val>
            <c:numRef>
              <c:f>'3 yr graphs'!$S$19:$AF$19</c:f>
              <c:numCache>
                <c:formatCode>#,##0</c:formatCode>
                <c:ptCount val="14"/>
                <c:pt idx="0">
                  <c:v>25252.550800000001</c:v>
                </c:pt>
                <c:pt idx="1">
                  <c:v>25030.6008</c:v>
                </c:pt>
                <c:pt idx="2">
                  <c:v>26460.261699999999</c:v>
                </c:pt>
                <c:pt idx="3">
                  <c:v>26826.637499999997</c:v>
                </c:pt>
                <c:pt idx="4">
                  <c:v>24851.96710000002</c:v>
                </c:pt>
                <c:pt idx="5">
                  <c:v>22132.446800000027</c:v>
                </c:pt>
                <c:pt idx="6">
                  <c:v>23845.601600000002</c:v>
                </c:pt>
                <c:pt idx="7">
                  <c:v>26362.853600000002</c:v>
                </c:pt>
                <c:pt idx="8">
                  <c:v>24421.321</c:v>
                </c:pt>
                <c:pt idx="9">
                  <c:v>22784.581100000021</c:v>
                </c:pt>
                <c:pt idx="10">
                  <c:v>22836.9696</c:v>
                </c:pt>
                <c:pt idx="11">
                  <c:v>24603.8063</c:v>
                </c:pt>
                <c:pt idx="12">
                  <c:v>23450.375600000003</c:v>
                </c:pt>
                <c:pt idx="13" formatCode="0">
                  <c:v>21204.465100000023</c:v>
                </c:pt>
              </c:numCache>
            </c:numRef>
          </c:val>
        </c:ser>
        <c:ser>
          <c:idx val="2"/>
          <c:order val="2"/>
          <c:tx>
            <c:strRef>
              <c:f>'3 yr graphs'!$R$20</c:f>
              <c:strCache>
                <c:ptCount val="1"/>
                <c:pt idx="0">
                  <c:v>CHILLED</c:v>
                </c:pt>
              </c:strCache>
            </c:strRef>
          </c:tx>
          <c:spPr>
            <a:ln w="25400">
              <a:solidFill>
                <a:srgbClr val="FF9900"/>
              </a:solidFill>
              <a:prstDash val="solid"/>
            </a:ln>
          </c:spPr>
          <c:marker>
            <c:symbol val="triangle"/>
            <c:size val="5"/>
            <c:spPr>
              <a:solidFill>
                <a:srgbClr val="FF9900"/>
              </a:solidFill>
              <a:ln>
                <a:solidFill>
                  <a:srgbClr val="FF9900"/>
                </a:solidFill>
                <a:prstDash val="solid"/>
              </a:ln>
            </c:spPr>
          </c:marker>
          <c:cat>
            <c:strRef>
              <c:f>'3 yr graphs'!$S$17:$AF$17</c:f>
              <c:strCache>
                <c:ptCount val="14"/>
                <c:pt idx="0">
                  <c:v>WE 01.12.07</c:v>
                </c:pt>
                <c:pt idx="1">
                  <c:v>WE 23.02.08</c:v>
                </c:pt>
                <c:pt idx="2">
                  <c:v>WE 17.05.08</c:v>
                </c:pt>
                <c:pt idx="3">
                  <c:v>WE 09.08.08</c:v>
                </c:pt>
                <c:pt idx="4">
                  <c:v>WE 01.11.08</c:v>
                </c:pt>
                <c:pt idx="5">
                  <c:v>WE 24.01.09</c:v>
                </c:pt>
                <c:pt idx="6">
                  <c:v>WE 18.04.09</c:v>
                </c:pt>
                <c:pt idx="7">
                  <c:v>WE 11.07.09</c:v>
                </c:pt>
                <c:pt idx="8">
                  <c:v>WE 03.10.09</c:v>
                </c:pt>
                <c:pt idx="9">
                  <c:v>WE 26.12.09</c:v>
                </c:pt>
                <c:pt idx="10">
                  <c:v>WE 20.03.10</c:v>
                </c:pt>
                <c:pt idx="11">
                  <c:v>WE 10.07.10</c:v>
                </c:pt>
                <c:pt idx="12">
                  <c:v>WE 02.10.10</c:v>
                </c:pt>
                <c:pt idx="13">
                  <c:v>WE 25.12.10</c:v>
                </c:pt>
              </c:strCache>
            </c:strRef>
          </c:cat>
          <c:val>
            <c:numRef>
              <c:f>'3 yr graphs'!$S$20:$AF$20</c:f>
              <c:numCache>
                <c:formatCode>#,##0</c:formatCode>
                <c:ptCount val="14"/>
                <c:pt idx="0">
                  <c:v>30940.499099999994</c:v>
                </c:pt>
                <c:pt idx="1">
                  <c:v>32236.484000000019</c:v>
                </c:pt>
                <c:pt idx="2">
                  <c:v>32830.661599999999</c:v>
                </c:pt>
                <c:pt idx="3">
                  <c:v>32238.967400000023</c:v>
                </c:pt>
                <c:pt idx="4">
                  <c:v>29873.589600000003</c:v>
                </c:pt>
                <c:pt idx="5">
                  <c:v>30493.13069999998</c:v>
                </c:pt>
                <c:pt idx="6">
                  <c:v>32749.267100000012</c:v>
                </c:pt>
                <c:pt idx="7">
                  <c:v>33946.382500000036</c:v>
                </c:pt>
                <c:pt idx="8">
                  <c:v>31952.751599999996</c:v>
                </c:pt>
                <c:pt idx="9">
                  <c:v>32884.375400000004</c:v>
                </c:pt>
                <c:pt idx="10">
                  <c:v>33122.847300000001</c:v>
                </c:pt>
                <c:pt idx="11">
                  <c:v>34622.671599999994</c:v>
                </c:pt>
                <c:pt idx="12">
                  <c:v>31771.226400000018</c:v>
                </c:pt>
                <c:pt idx="13" formatCode="0">
                  <c:v>31941.3573</c:v>
                </c:pt>
              </c:numCache>
            </c:numRef>
          </c:val>
        </c:ser>
        <c:ser>
          <c:idx val="3"/>
          <c:order val="3"/>
          <c:tx>
            <c:strRef>
              <c:f>'3 yr graphs'!$R$21</c:f>
              <c:strCache>
                <c:ptCount val="1"/>
                <c:pt idx="0">
                  <c:v>FROZEN</c:v>
                </c:pt>
              </c:strCache>
            </c:strRef>
          </c:tx>
          <c:spPr>
            <a:ln w="25400">
              <a:solidFill>
                <a:srgbClr val="00FFFF"/>
              </a:solidFill>
              <a:prstDash val="solid"/>
            </a:ln>
          </c:spPr>
          <c:marker>
            <c:symbol val="x"/>
            <c:size val="7"/>
            <c:spPr>
              <a:noFill/>
              <a:ln>
                <a:solidFill>
                  <a:srgbClr val="00FFFF"/>
                </a:solidFill>
                <a:prstDash val="solid"/>
              </a:ln>
            </c:spPr>
          </c:marker>
          <c:cat>
            <c:strRef>
              <c:f>'3 yr graphs'!$S$17:$AF$17</c:f>
              <c:strCache>
                <c:ptCount val="14"/>
                <c:pt idx="0">
                  <c:v>WE 01.12.07</c:v>
                </c:pt>
                <c:pt idx="1">
                  <c:v>WE 23.02.08</c:v>
                </c:pt>
                <c:pt idx="2">
                  <c:v>WE 17.05.08</c:v>
                </c:pt>
                <c:pt idx="3">
                  <c:v>WE 09.08.08</c:v>
                </c:pt>
                <c:pt idx="4">
                  <c:v>WE 01.11.08</c:v>
                </c:pt>
                <c:pt idx="5">
                  <c:v>WE 24.01.09</c:v>
                </c:pt>
                <c:pt idx="6">
                  <c:v>WE 18.04.09</c:v>
                </c:pt>
                <c:pt idx="7">
                  <c:v>WE 11.07.09</c:v>
                </c:pt>
                <c:pt idx="8">
                  <c:v>WE 03.10.09</c:v>
                </c:pt>
                <c:pt idx="9">
                  <c:v>WE 26.12.09</c:v>
                </c:pt>
                <c:pt idx="10">
                  <c:v>WE 20.03.10</c:v>
                </c:pt>
                <c:pt idx="11">
                  <c:v>WE 10.07.10</c:v>
                </c:pt>
                <c:pt idx="12">
                  <c:v>WE 02.10.10</c:v>
                </c:pt>
                <c:pt idx="13">
                  <c:v>WE 25.12.10</c:v>
                </c:pt>
              </c:strCache>
            </c:strRef>
          </c:cat>
          <c:val>
            <c:numRef>
              <c:f>'3 yr graphs'!$S$21:$AF$21</c:f>
              <c:numCache>
                <c:formatCode>#,##0</c:formatCode>
                <c:ptCount val="14"/>
                <c:pt idx="0">
                  <c:v>30776.094300000001</c:v>
                </c:pt>
                <c:pt idx="1">
                  <c:v>33379.232999999993</c:v>
                </c:pt>
                <c:pt idx="2">
                  <c:v>32200.702499999999</c:v>
                </c:pt>
                <c:pt idx="3">
                  <c:v>30934.8465</c:v>
                </c:pt>
                <c:pt idx="4">
                  <c:v>31170.459599999976</c:v>
                </c:pt>
                <c:pt idx="5">
                  <c:v>32279.090199999995</c:v>
                </c:pt>
                <c:pt idx="6">
                  <c:v>31319.712199999998</c:v>
                </c:pt>
                <c:pt idx="7">
                  <c:v>30574.123300000003</c:v>
                </c:pt>
                <c:pt idx="8">
                  <c:v>30183.536899999999</c:v>
                </c:pt>
                <c:pt idx="9">
                  <c:v>30623.950699999994</c:v>
                </c:pt>
                <c:pt idx="10">
                  <c:v>31654.602700000007</c:v>
                </c:pt>
                <c:pt idx="11">
                  <c:v>30106.5782</c:v>
                </c:pt>
                <c:pt idx="12">
                  <c:v>30240.109199999992</c:v>
                </c:pt>
                <c:pt idx="13" formatCode="0">
                  <c:v>31652.709300000002</c:v>
                </c:pt>
              </c:numCache>
            </c:numRef>
          </c:val>
        </c:ser>
        <c:marker val="1"/>
        <c:axId val="72594176"/>
        <c:axId val="72596096"/>
      </c:lineChart>
      <c:catAx>
        <c:axId val="72594176"/>
        <c:scaling>
          <c:orientation val="minMax"/>
        </c:scaling>
        <c:axPos val="b"/>
        <c:numFmt formatCode="General" sourceLinked="1"/>
        <c:tickLblPos val="nextTo"/>
        <c:spPr>
          <a:ln w="3175">
            <a:solidFill>
              <a:srgbClr val="000000"/>
            </a:solidFill>
            <a:prstDash val="solid"/>
          </a:ln>
        </c:spPr>
        <c:txPr>
          <a:bodyPr rot="0" vert="horz"/>
          <a:lstStyle/>
          <a:p>
            <a:pPr rtl="0">
              <a:defRPr sz="975" b="0" i="0" u="none" strike="noStrike" baseline="0">
                <a:solidFill>
                  <a:srgbClr val="000000"/>
                </a:solidFill>
                <a:latin typeface="Arial"/>
                <a:ea typeface="Arial"/>
                <a:cs typeface="Arial"/>
              </a:defRPr>
            </a:pPr>
            <a:endParaRPr lang="en-US"/>
          </a:p>
        </c:txPr>
        <c:crossAx val="72596096"/>
        <c:crosses val="autoZero"/>
        <c:auto val="1"/>
        <c:lblAlgn val="ctr"/>
        <c:lblOffset val="100"/>
        <c:tickLblSkip val="2"/>
        <c:tickMarkSkip val="1"/>
      </c:catAx>
      <c:valAx>
        <c:axId val="72596096"/>
        <c:scaling>
          <c:orientation val="minMax"/>
        </c:scaling>
        <c:axPos val="l"/>
        <c:majorGridlines>
          <c:spPr>
            <a:ln w="3175">
              <a:solidFill>
                <a:srgbClr val="969696"/>
              </a:solidFill>
              <a:prstDash val="solid"/>
            </a:ln>
          </c:spPr>
        </c:majorGridlines>
        <c:title>
          <c:tx>
            <c:rich>
              <a:bodyPr/>
              <a:lstStyle/>
              <a:p>
                <a:pPr>
                  <a:defRPr sz="975" b="1" i="0" u="none" strike="noStrike" baseline="0">
                    <a:solidFill>
                      <a:srgbClr val="000000"/>
                    </a:solidFill>
                    <a:latin typeface="Arial"/>
                    <a:ea typeface="Arial"/>
                    <a:cs typeface="Arial"/>
                  </a:defRPr>
                </a:pPr>
                <a:r>
                  <a:rPr lang="en-GB" dirty="0"/>
                  <a:t>Volume/tonnes</a:t>
                </a:r>
              </a:p>
            </c:rich>
          </c:tx>
          <c:layout>
            <c:manualLayout>
              <c:xMode val="edge"/>
              <c:yMode val="edge"/>
              <c:x val="2.716470842787411E-2"/>
              <c:y val="0.30592154399919147"/>
            </c:manualLayout>
          </c:layout>
          <c:spPr>
            <a:noFill/>
            <a:ln w="25400">
              <a:noFill/>
            </a:ln>
          </c:spPr>
        </c:title>
        <c:numFmt formatCode="#,##0" sourceLinked="1"/>
        <c:tickLblPos val="nextTo"/>
        <c:spPr>
          <a:ln w="3175">
            <a:solidFill>
              <a:srgbClr val="000000"/>
            </a:solidFill>
            <a:prstDash val="solid"/>
          </a:ln>
        </c:spPr>
        <c:txPr>
          <a:bodyPr rot="0" vert="horz"/>
          <a:lstStyle/>
          <a:p>
            <a:pPr>
              <a:defRPr sz="975" b="0" i="0" u="none" strike="noStrike" baseline="0">
                <a:solidFill>
                  <a:srgbClr val="000000"/>
                </a:solidFill>
                <a:latin typeface="Arial"/>
                <a:ea typeface="Arial"/>
                <a:cs typeface="Arial"/>
              </a:defRPr>
            </a:pPr>
            <a:endParaRPr lang="en-US"/>
          </a:p>
        </c:txPr>
        <c:crossAx val="72594176"/>
        <c:crosses val="autoZero"/>
        <c:crossBetween val="between"/>
      </c:valAx>
      <c:spPr>
        <a:solidFill>
          <a:srgbClr val="FFFFFF"/>
        </a:solidFill>
        <a:ln w="25400">
          <a:noFill/>
        </a:ln>
      </c:spPr>
    </c:plotArea>
    <c:legend>
      <c:legendPos val="b"/>
      <c:layout>
        <c:manualLayout>
          <c:xMode val="edge"/>
          <c:yMode val="edge"/>
          <c:x val="0.2580647300648039"/>
          <c:y val="0.87500140541703963"/>
          <c:w val="0.62478829384110346"/>
          <c:h val="7.2368537290131346E-2"/>
        </c:manualLayout>
      </c:layout>
      <c:spPr>
        <a:solidFill>
          <a:srgbClr val="FFFFFF"/>
        </a:solidFill>
        <a:ln w="25400">
          <a:noFill/>
        </a:ln>
      </c:spPr>
      <c:txPr>
        <a:bodyPr/>
        <a:lstStyle/>
        <a:p>
          <a:pPr>
            <a:defRPr sz="895" b="0" i="0" u="none" strike="noStrike" baseline="0">
              <a:solidFill>
                <a:srgbClr val="000000"/>
              </a:solidFill>
              <a:latin typeface="Arial"/>
              <a:ea typeface="Arial"/>
              <a:cs typeface="Arial"/>
            </a:defRPr>
          </a:pPr>
          <a:endParaRPr lang="en-US"/>
        </a:p>
      </c:txPr>
    </c:legend>
    <c:plotVisOnly val="1"/>
    <c:dispBlanksAs val="gap"/>
  </c:chart>
  <c:spPr>
    <a:solidFill>
      <a:srgbClr val="FFFFFF"/>
    </a:solidFill>
    <a:ln w="9525">
      <a:noFill/>
    </a:ln>
  </c:spPr>
  <c:txPr>
    <a:bodyPr/>
    <a:lstStyle/>
    <a:p>
      <a:pPr>
        <a:defRPr sz="1200" b="0" i="0" u="none" strike="noStrike" baseline="0">
          <a:solidFill>
            <a:srgbClr val="000000"/>
          </a:solidFill>
          <a:latin typeface="Arial"/>
          <a:ea typeface="Arial"/>
          <a:cs typeface="Arial"/>
        </a:defRPr>
      </a:pPr>
      <a:endParaRPr lang="en-US"/>
    </a:p>
  </c:txPr>
  <c:externalData r:id="rId1"/>
</c:chartSpace>
</file>

<file path=ppt/drawings/drawing1.xml><?xml version="1.0" encoding="utf-8"?>
<c:userShapes xmlns:c="http://schemas.openxmlformats.org/drawingml/2006/chart">
  <cdr:relSizeAnchor xmlns:cdr="http://schemas.openxmlformats.org/drawingml/2006/chartDrawing">
    <cdr:from>
      <cdr:x>0.36047</cdr:x>
      <cdr:y>0.65909</cdr:y>
    </cdr:from>
    <cdr:to>
      <cdr:x>0.5</cdr:x>
      <cdr:y>0.74166</cdr:y>
    </cdr:to>
    <cdr:sp macro="" textlink="">
      <cdr:nvSpPr>
        <cdr:cNvPr id="2" name="TextBox 8"/>
        <cdr:cNvSpPr txBox="1"/>
      </cdr:nvSpPr>
      <cdr:spPr>
        <a:xfrm xmlns:a="http://schemas.openxmlformats.org/drawingml/2006/main">
          <a:off x="2232248" y="2088232"/>
          <a:ext cx="864096" cy="26161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GB"/>
          </a:defPPr>
          <a:lvl1pPr algn="l" rtl="0" eaLnBrk="0" fontAlgn="base" hangingPunct="0">
            <a:spcBef>
              <a:spcPct val="20000"/>
            </a:spcBef>
            <a:spcAft>
              <a:spcPct val="0"/>
            </a:spcAft>
            <a:buFont typeface="Arial" pitchFamily="34" charset="0"/>
            <a:defRPr sz="4000" b="1" kern="1200">
              <a:solidFill>
                <a:srgbClr val="FFFFFF"/>
              </a:solidFill>
              <a:latin typeface="Arial Unicode MS" pitchFamily="34" charset="-128"/>
              <a:ea typeface="Geneva"/>
              <a:cs typeface="Geneva"/>
            </a:defRPr>
          </a:lvl1pPr>
          <a:lvl2pPr marL="457200" algn="l" rtl="0" eaLnBrk="0" fontAlgn="base" hangingPunct="0">
            <a:spcBef>
              <a:spcPct val="20000"/>
            </a:spcBef>
            <a:spcAft>
              <a:spcPct val="0"/>
            </a:spcAft>
            <a:buFont typeface="Arial" pitchFamily="34" charset="0"/>
            <a:defRPr sz="4000" b="1" kern="1200">
              <a:solidFill>
                <a:srgbClr val="FFFFFF"/>
              </a:solidFill>
              <a:latin typeface="Arial Unicode MS" pitchFamily="34" charset="-128"/>
              <a:ea typeface="Geneva"/>
              <a:cs typeface="Geneva"/>
            </a:defRPr>
          </a:lvl2pPr>
          <a:lvl3pPr marL="914400" algn="l" rtl="0" eaLnBrk="0" fontAlgn="base" hangingPunct="0">
            <a:spcBef>
              <a:spcPct val="20000"/>
            </a:spcBef>
            <a:spcAft>
              <a:spcPct val="0"/>
            </a:spcAft>
            <a:buFont typeface="Arial" pitchFamily="34" charset="0"/>
            <a:defRPr sz="4000" b="1" kern="1200">
              <a:solidFill>
                <a:srgbClr val="FFFFFF"/>
              </a:solidFill>
              <a:latin typeface="Arial Unicode MS" pitchFamily="34" charset="-128"/>
              <a:ea typeface="Geneva"/>
              <a:cs typeface="Geneva"/>
            </a:defRPr>
          </a:lvl3pPr>
          <a:lvl4pPr marL="1371600" algn="l" rtl="0" eaLnBrk="0" fontAlgn="base" hangingPunct="0">
            <a:spcBef>
              <a:spcPct val="20000"/>
            </a:spcBef>
            <a:spcAft>
              <a:spcPct val="0"/>
            </a:spcAft>
            <a:buFont typeface="Arial" pitchFamily="34" charset="0"/>
            <a:defRPr sz="4000" b="1" kern="1200">
              <a:solidFill>
                <a:srgbClr val="FFFFFF"/>
              </a:solidFill>
              <a:latin typeface="Arial Unicode MS" pitchFamily="34" charset="-128"/>
              <a:ea typeface="Geneva"/>
              <a:cs typeface="Geneva"/>
            </a:defRPr>
          </a:lvl4pPr>
          <a:lvl5pPr marL="1828800" algn="l" rtl="0" eaLnBrk="0" fontAlgn="base" hangingPunct="0">
            <a:spcBef>
              <a:spcPct val="20000"/>
            </a:spcBef>
            <a:spcAft>
              <a:spcPct val="0"/>
            </a:spcAft>
            <a:buFont typeface="Arial" pitchFamily="34" charset="0"/>
            <a:defRPr sz="4000" b="1" kern="1200">
              <a:solidFill>
                <a:srgbClr val="FFFFFF"/>
              </a:solidFill>
              <a:latin typeface="Arial Unicode MS" pitchFamily="34" charset="-128"/>
              <a:ea typeface="Geneva"/>
              <a:cs typeface="Geneva"/>
            </a:defRPr>
          </a:lvl5pPr>
          <a:lvl6pPr marL="2286000" algn="l" defTabSz="914400" rtl="0" eaLnBrk="1" latinLnBrk="0" hangingPunct="1">
            <a:defRPr sz="4000" b="1" kern="1200">
              <a:solidFill>
                <a:srgbClr val="FFFFFF"/>
              </a:solidFill>
              <a:latin typeface="Arial Unicode MS" pitchFamily="34" charset="-128"/>
              <a:ea typeface="Geneva"/>
              <a:cs typeface="Geneva"/>
            </a:defRPr>
          </a:lvl6pPr>
          <a:lvl7pPr marL="2743200" algn="l" defTabSz="914400" rtl="0" eaLnBrk="1" latinLnBrk="0" hangingPunct="1">
            <a:defRPr sz="4000" b="1" kern="1200">
              <a:solidFill>
                <a:srgbClr val="FFFFFF"/>
              </a:solidFill>
              <a:latin typeface="Arial Unicode MS" pitchFamily="34" charset="-128"/>
              <a:ea typeface="Geneva"/>
              <a:cs typeface="Geneva"/>
            </a:defRPr>
          </a:lvl7pPr>
          <a:lvl8pPr marL="3200400" algn="l" defTabSz="914400" rtl="0" eaLnBrk="1" latinLnBrk="0" hangingPunct="1">
            <a:defRPr sz="4000" b="1" kern="1200">
              <a:solidFill>
                <a:srgbClr val="FFFFFF"/>
              </a:solidFill>
              <a:latin typeface="Arial Unicode MS" pitchFamily="34" charset="-128"/>
              <a:ea typeface="Geneva"/>
              <a:cs typeface="Geneva"/>
            </a:defRPr>
          </a:lvl8pPr>
          <a:lvl9pPr marL="3657600" algn="l" defTabSz="914400" rtl="0" eaLnBrk="1" latinLnBrk="0" hangingPunct="1">
            <a:defRPr sz="4000" b="1" kern="1200">
              <a:solidFill>
                <a:srgbClr val="FFFFFF"/>
              </a:solidFill>
              <a:latin typeface="Arial Unicode MS" pitchFamily="34" charset="-128"/>
              <a:ea typeface="Geneva"/>
              <a:cs typeface="Geneva"/>
            </a:defRPr>
          </a:lvl9pPr>
        </a:lstStyle>
        <a:p xmlns:a="http://schemas.openxmlformats.org/drawingml/2006/main">
          <a:r>
            <a:rPr lang="en-GB" sz="1100" dirty="0" smtClean="0">
              <a:solidFill>
                <a:srgbClr val="000000"/>
              </a:solidFill>
            </a:rPr>
            <a:t>3.88%</a:t>
          </a:r>
          <a:endParaRPr lang="en-GB" sz="1100" dirty="0">
            <a:solidFill>
              <a:srgbClr val="000000"/>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0.4</cdr:x>
      <cdr:y>0.36398</cdr:y>
    </cdr:from>
    <cdr:to>
      <cdr:x>0.48086</cdr:x>
      <cdr:y>0.44605</cdr:y>
    </cdr:to>
    <cdr:sp macro="" textlink="">
      <cdr:nvSpPr>
        <cdr:cNvPr id="2" name="Right Arrow 1"/>
        <cdr:cNvSpPr/>
      </cdr:nvSpPr>
      <cdr:spPr bwMode="auto">
        <a:xfrm xmlns:a="http://schemas.openxmlformats.org/drawingml/2006/main" rot="5400000">
          <a:off x="2710277" y="1159503"/>
          <a:ext cx="288033" cy="524011"/>
        </a:xfrm>
        <a:prstGeom xmlns:a="http://schemas.openxmlformats.org/drawingml/2006/main" prst="rightArrow">
          <a:avLst/>
        </a:prstGeom>
        <a:solidFill xmlns:a="http://schemas.openxmlformats.org/drawingml/2006/main">
          <a:srgbClr val="C00000"/>
        </a:solidFill>
        <a:ln xmlns:a="http://schemas.openxmlformats.org/drawingml/2006/main" w="9525" cap="flat" cmpd="sng" algn="ctr">
          <a:noFill/>
          <a:prstDash val="solid"/>
          <a:round/>
          <a:headEnd type="none" w="med" len="med"/>
          <a:tailEnd type="none" w="med" len="med"/>
        </a:ln>
        <a:effectLst xmlns:a="http://schemas.openxmlformats.org/drawingml/2006/main"/>
      </cdr:spPr>
      <cdr:txBody>
        <a:bodyPr xmlns:a="http://schemas.openxmlformats.org/drawingml/2006/main" vert="horz" wrap="square" lIns="90000" tIns="46800" rIns="90000" bIns="46800" numCol="1" rtlCol="0" anchor="t" anchorCtr="0" compatLnSpc="1">
          <a:prstTxWarp prst="textNoShape">
            <a:avLst/>
          </a:prstTxWarp>
          <a:spAutoFit/>
        </a:bodyPr>
        <a:lstStyle xmlns:a="http://schemas.openxmlformats.org/drawingml/2006/main">
          <a:defPPr>
            <a:defRPr lang="en-GB"/>
          </a:defPPr>
          <a:lvl1pPr algn="l" rtl="0" eaLnBrk="0" fontAlgn="base" hangingPunct="0">
            <a:spcBef>
              <a:spcPct val="20000"/>
            </a:spcBef>
            <a:spcAft>
              <a:spcPct val="0"/>
            </a:spcAft>
            <a:buFont typeface="Arial" pitchFamily="34" charset="0"/>
            <a:defRPr sz="4000" b="1" kern="1200">
              <a:solidFill>
                <a:srgbClr val="FFFFFF"/>
              </a:solidFill>
              <a:latin typeface="Arial Unicode MS" pitchFamily="34" charset="-128"/>
              <a:ea typeface="Geneva"/>
              <a:cs typeface="Geneva"/>
            </a:defRPr>
          </a:lvl1pPr>
          <a:lvl2pPr marL="457200" algn="l" rtl="0" eaLnBrk="0" fontAlgn="base" hangingPunct="0">
            <a:spcBef>
              <a:spcPct val="20000"/>
            </a:spcBef>
            <a:spcAft>
              <a:spcPct val="0"/>
            </a:spcAft>
            <a:buFont typeface="Arial" pitchFamily="34" charset="0"/>
            <a:defRPr sz="4000" b="1" kern="1200">
              <a:solidFill>
                <a:srgbClr val="FFFFFF"/>
              </a:solidFill>
              <a:latin typeface="Arial Unicode MS" pitchFamily="34" charset="-128"/>
              <a:ea typeface="Geneva"/>
              <a:cs typeface="Geneva"/>
            </a:defRPr>
          </a:lvl2pPr>
          <a:lvl3pPr marL="914400" algn="l" rtl="0" eaLnBrk="0" fontAlgn="base" hangingPunct="0">
            <a:spcBef>
              <a:spcPct val="20000"/>
            </a:spcBef>
            <a:spcAft>
              <a:spcPct val="0"/>
            </a:spcAft>
            <a:buFont typeface="Arial" pitchFamily="34" charset="0"/>
            <a:defRPr sz="4000" b="1" kern="1200">
              <a:solidFill>
                <a:srgbClr val="FFFFFF"/>
              </a:solidFill>
              <a:latin typeface="Arial Unicode MS" pitchFamily="34" charset="-128"/>
              <a:ea typeface="Geneva"/>
              <a:cs typeface="Geneva"/>
            </a:defRPr>
          </a:lvl3pPr>
          <a:lvl4pPr marL="1371600" algn="l" rtl="0" eaLnBrk="0" fontAlgn="base" hangingPunct="0">
            <a:spcBef>
              <a:spcPct val="20000"/>
            </a:spcBef>
            <a:spcAft>
              <a:spcPct val="0"/>
            </a:spcAft>
            <a:buFont typeface="Arial" pitchFamily="34" charset="0"/>
            <a:defRPr sz="4000" b="1" kern="1200">
              <a:solidFill>
                <a:srgbClr val="FFFFFF"/>
              </a:solidFill>
              <a:latin typeface="Arial Unicode MS" pitchFamily="34" charset="-128"/>
              <a:ea typeface="Geneva"/>
              <a:cs typeface="Geneva"/>
            </a:defRPr>
          </a:lvl4pPr>
          <a:lvl5pPr marL="1828800" algn="l" rtl="0" eaLnBrk="0" fontAlgn="base" hangingPunct="0">
            <a:spcBef>
              <a:spcPct val="20000"/>
            </a:spcBef>
            <a:spcAft>
              <a:spcPct val="0"/>
            </a:spcAft>
            <a:buFont typeface="Arial" pitchFamily="34" charset="0"/>
            <a:defRPr sz="4000" b="1" kern="1200">
              <a:solidFill>
                <a:srgbClr val="FFFFFF"/>
              </a:solidFill>
              <a:latin typeface="Arial Unicode MS" pitchFamily="34" charset="-128"/>
              <a:ea typeface="Geneva"/>
              <a:cs typeface="Geneva"/>
            </a:defRPr>
          </a:lvl5pPr>
          <a:lvl6pPr marL="2286000" algn="l" defTabSz="914400" rtl="0" eaLnBrk="1" latinLnBrk="0" hangingPunct="1">
            <a:defRPr sz="4000" b="1" kern="1200">
              <a:solidFill>
                <a:srgbClr val="FFFFFF"/>
              </a:solidFill>
              <a:latin typeface="Arial Unicode MS" pitchFamily="34" charset="-128"/>
              <a:ea typeface="Geneva"/>
              <a:cs typeface="Geneva"/>
            </a:defRPr>
          </a:lvl6pPr>
          <a:lvl7pPr marL="2743200" algn="l" defTabSz="914400" rtl="0" eaLnBrk="1" latinLnBrk="0" hangingPunct="1">
            <a:defRPr sz="4000" b="1" kern="1200">
              <a:solidFill>
                <a:srgbClr val="FFFFFF"/>
              </a:solidFill>
              <a:latin typeface="Arial Unicode MS" pitchFamily="34" charset="-128"/>
              <a:ea typeface="Geneva"/>
              <a:cs typeface="Geneva"/>
            </a:defRPr>
          </a:lvl7pPr>
          <a:lvl8pPr marL="3200400" algn="l" defTabSz="914400" rtl="0" eaLnBrk="1" latinLnBrk="0" hangingPunct="1">
            <a:defRPr sz="4000" b="1" kern="1200">
              <a:solidFill>
                <a:srgbClr val="FFFFFF"/>
              </a:solidFill>
              <a:latin typeface="Arial Unicode MS" pitchFamily="34" charset="-128"/>
              <a:ea typeface="Geneva"/>
              <a:cs typeface="Geneva"/>
            </a:defRPr>
          </a:lvl8pPr>
          <a:lvl9pPr marL="3657600" algn="l" defTabSz="914400" rtl="0" eaLnBrk="1" latinLnBrk="0" hangingPunct="1">
            <a:defRPr sz="4000" b="1" kern="1200">
              <a:solidFill>
                <a:srgbClr val="FFFFFF"/>
              </a:solidFill>
              <a:latin typeface="Arial Unicode MS" pitchFamily="34" charset="-128"/>
              <a:ea typeface="Geneva"/>
              <a:cs typeface="Geneva"/>
            </a:defRPr>
          </a:lvl9pPr>
        </a:lstStyle>
        <a:p xmlns:a="http://schemas.openxmlformats.org/drawingml/2006/main">
          <a:pPr marL="0" marR="0" indent="0" algn="l" defTabSz="457200" rtl="0" eaLnBrk="0" fontAlgn="base" latinLnBrk="0" hangingPunct="0">
            <a:lnSpc>
              <a:spcPct val="100000"/>
            </a:lnSpc>
            <a:spcBef>
              <a:spcPct val="20000"/>
            </a:spcBef>
            <a:spcAft>
              <a:spcPct val="0"/>
            </a:spcAft>
            <a:buClrTx/>
            <a:buSzTx/>
            <a:buFont typeface="Arial" pitchFamily="34" charset="0"/>
            <a:buNone/>
            <a:tabLst/>
          </a:pPr>
          <a:endParaRPr kumimoji="0" lang="en-GB" sz="1100" b="1" i="0" u="none" strike="noStrike" cap="none" normalizeH="0" baseline="0" dirty="0" smtClean="0">
            <a:ln>
              <a:noFill/>
            </a:ln>
            <a:solidFill>
              <a:srgbClr val="FFFFFF"/>
            </a:solidFill>
            <a:effectLst/>
            <a:latin typeface="Arial Unicode MS" pitchFamily="34" charset="-128"/>
            <a:ea typeface="Geneva"/>
            <a:cs typeface="Arial" pitchFamily="34" charset="0"/>
          </a:endParaRPr>
        </a:p>
      </cdr:txBody>
    </cdr:sp>
  </cdr:relSizeAnchor>
  <cdr:relSizeAnchor xmlns:cdr="http://schemas.openxmlformats.org/drawingml/2006/chartDrawing">
    <cdr:from>
      <cdr:x>0.66667</cdr:x>
      <cdr:y>0.52812</cdr:y>
    </cdr:from>
    <cdr:to>
      <cdr:x>0.74752</cdr:x>
      <cdr:y>0.61018</cdr:y>
    </cdr:to>
    <cdr:sp macro="" textlink="">
      <cdr:nvSpPr>
        <cdr:cNvPr id="3" name="Right Arrow 2"/>
        <cdr:cNvSpPr/>
      </cdr:nvSpPr>
      <cdr:spPr bwMode="auto">
        <a:xfrm xmlns:a="http://schemas.openxmlformats.org/drawingml/2006/main" rot="5400000">
          <a:off x="4438469" y="1735567"/>
          <a:ext cx="288033" cy="524011"/>
        </a:xfrm>
        <a:prstGeom xmlns:a="http://schemas.openxmlformats.org/drawingml/2006/main" prst="rightArrow">
          <a:avLst/>
        </a:prstGeom>
        <a:solidFill xmlns:a="http://schemas.openxmlformats.org/drawingml/2006/main">
          <a:srgbClr val="C00000"/>
        </a:solidFill>
        <a:ln xmlns:a="http://schemas.openxmlformats.org/drawingml/2006/main" w="9525" cap="flat" cmpd="sng" algn="ctr">
          <a:noFill/>
          <a:prstDash val="solid"/>
          <a:round/>
          <a:headEnd type="none" w="med" len="med"/>
          <a:tailEnd type="none" w="med" len="med"/>
        </a:ln>
        <a:effectLst xmlns:a="http://schemas.openxmlformats.org/drawingml/2006/main"/>
      </cdr:spPr>
      <cdr:txBody>
        <a:bodyPr xmlns:a="http://schemas.openxmlformats.org/drawingml/2006/main" vert="horz" wrap="square" lIns="90000" tIns="46800" rIns="90000" bIns="46800" numCol="1" rtlCol="0" anchor="t" anchorCtr="0" compatLnSpc="1">
          <a:prstTxWarp prst="textNoShape">
            <a:avLst/>
          </a:prstTxWarp>
          <a:spAutoFit/>
        </a:bodyPr>
        <a:lstStyle xmlns:a="http://schemas.openxmlformats.org/drawingml/2006/main">
          <a:lvl1pPr marL="0" indent="0">
            <a:defRPr sz="1100">
              <a:latin typeface="Arial"/>
              <a:cs typeface="Arial"/>
            </a:defRPr>
          </a:lvl1pPr>
          <a:lvl2pPr marL="457200" indent="0">
            <a:defRPr sz="1100">
              <a:latin typeface="Arial"/>
              <a:cs typeface="Arial"/>
            </a:defRPr>
          </a:lvl2pPr>
          <a:lvl3pPr marL="914400" indent="0">
            <a:defRPr sz="1100">
              <a:latin typeface="Arial"/>
              <a:cs typeface="Arial"/>
            </a:defRPr>
          </a:lvl3pPr>
          <a:lvl4pPr marL="1371600" indent="0">
            <a:defRPr sz="1100">
              <a:latin typeface="Arial"/>
              <a:cs typeface="Arial"/>
            </a:defRPr>
          </a:lvl4pPr>
          <a:lvl5pPr marL="1828800" indent="0">
            <a:defRPr sz="1100">
              <a:latin typeface="Arial"/>
              <a:cs typeface="Arial"/>
            </a:defRPr>
          </a:lvl5pPr>
          <a:lvl6pPr marL="2286000" indent="0">
            <a:defRPr sz="1100">
              <a:latin typeface="Arial"/>
              <a:cs typeface="Arial"/>
            </a:defRPr>
          </a:lvl6pPr>
          <a:lvl7pPr marL="2743200" indent="0">
            <a:defRPr sz="1100">
              <a:latin typeface="Arial"/>
              <a:cs typeface="Arial"/>
            </a:defRPr>
          </a:lvl7pPr>
          <a:lvl8pPr marL="3200400" indent="0">
            <a:defRPr sz="1100">
              <a:latin typeface="Arial"/>
              <a:cs typeface="Arial"/>
            </a:defRPr>
          </a:lvl8pPr>
          <a:lvl9pPr marL="3657600" indent="0">
            <a:defRPr sz="1100">
              <a:latin typeface="Arial"/>
              <a:cs typeface="Arial"/>
            </a:defRPr>
          </a:lvl9pPr>
        </a:lstStyle>
        <a:p xmlns:a="http://schemas.openxmlformats.org/drawingml/2006/main">
          <a:pPr marL="0" marR="0" indent="0" algn="l" defTabSz="457200" rtl="0" eaLnBrk="0" fontAlgn="base" latinLnBrk="0" hangingPunct="0">
            <a:lnSpc>
              <a:spcPct val="100000"/>
            </a:lnSpc>
            <a:spcBef>
              <a:spcPct val="20000"/>
            </a:spcBef>
            <a:spcAft>
              <a:spcPct val="0"/>
            </a:spcAft>
            <a:buClrTx/>
            <a:buSzTx/>
            <a:buFont typeface="Arial" pitchFamily="34" charset="0"/>
            <a:buNone/>
            <a:tabLst/>
          </a:pPr>
          <a:endParaRPr kumimoji="0" lang="en-GB" sz="1100" b="1" i="0" u="none" strike="noStrike" cap="none" normalizeH="0" baseline="0" dirty="0" smtClean="0">
            <a:ln>
              <a:noFill/>
            </a:ln>
            <a:solidFill>
              <a:srgbClr val="FFFFFF"/>
            </a:solidFill>
            <a:effectLst/>
            <a:latin typeface="Arial Unicode MS" pitchFamily="34" charset="-128"/>
            <a:ea typeface="Geneva"/>
            <a:cs typeface="Arial" pitchFamily="34" charset="0"/>
          </a:endParaRPr>
        </a:p>
      </cdr:txBody>
    </cdr:sp>
  </cdr:relSizeAnchor>
  <cdr:relSizeAnchor xmlns:cdr="http://schemas.openxmlformats.org/drawingml/2006/chartDrawing">
    <cdr:from>
      <cdr:x>0.38889</cdr:x>
      <cdr:y>0.5076</cdr:y>
    </cdr:from>
    <cdr:to>
      <cdr:x>0.48889</cdr:x>
      <cdr:y>0.61018</cdr:y>
    </cdr:to>
    <cdr:sp macro="" textlink="">
      <cdr:nvSpPr>
        <cdr:cNvPr id="4" name="TextBox 3"/>
        <cdr:cNvSpPr txBox="1"/>
      </cdr:nvSpPr>
      <cdr:spPr>
        <a:xfrm xmlns:a="http://schemas.openxmlformats.org/drawingml/2006/main">
          <a:off x="2520280" y="1781548"/>
          <a:ext cx="648072" cy="3600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100" dirty="0"/>
        </a:p>
      </cdr:txBody>
    </cdr:sp>
  </cdr:relSizeAnchor>
  <cdr:relSizeAnchor xmlns:cdr="http://schemas.openxmlformats.org/drawingml/2006/chartDrawing">
    <cdr:from>
      <cdr:x>0.67391</cdr:x>
      <cdr:y>0.62</cdr:y>
    </cdr:from>
    <cdr:to>
      <cdr:x>0.74057</cdr:x>
      <cdr:y>0.70207</cdr:y>
    </cdr:to>
    <cdr:sp macro="" textlink="">
      <cdr:nvSpPr>
        <cdr:cNvPr id="5" name="TextBox 4"/>
        <cdr:cNvSpPr txBox="1"/>
      </cdr:nvSpPr>
      <cdr:spPr>
        <a:xfrm xmlns:a="http://schemas.openxmlformats.org/drawingml/2006/main">
          <a:off x="4464496" y="2232248"/>
          <a:ext cx="441604" cy="29548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100" b="1" dirty="0" smtClean="0"/>
            <a:t>-1%</a:t>
          </a:r>
          <a:endParaRPr lang="en-GB" sz="1100" b="1" dirty="0"/>
        </a:p>
      </cdr:txBody>
    </cdr:sp>
  </cdr:relSizeAnchor>
  <cdr:relSizeAnchor xmlns:cdr="http://schemas.openxmlformats.org/drawingml/2006/chartDrawing">
    <cdr:from>
      <cdr:x>0.4</cdr:x>
      <cdr:y>0.46657</cdr:y>
    </cdr:from>
    <cdr:to>
      <cdr:x>0.48889</cdr:x>
      <cdr:y>0.56915</cdr:y>
    </cdr:to>
    <cdr:sp macro="" textlink="">
      <cdr:nvSpPr>
        <cdr:cNvPr id="6" name="TextBox 1"/>
        <cdr:cNvSpPr txBox="1"/>
      </cdr:nvSpPr>
      <cdr:spPr>
        <a:xfrm xmlns:a="http://schemas.openxmlformats.org/drawingml/2006/main">
          <a:off x="2592288" y="1637532"/>
          <a:ext cx="576064" cy="36004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cs typeface="Arial"/>
            </a:defRPr>
          </a:lvl1pPr>
          <a:lvl2pPr marL="457200" indent="0">
            <a:defRPr sz="1100">
              <a:latin typeface="Arial"/>
              <a:cs typeface="Arial"/>
            </a:defRPr>
          </a:lvl2pPr>
          <a:lvl3pPr marL="914400" indent="0">
            <a:defRPr sz="1100">
              <a:latin typeface="Arial"/>
              <a:cs typeface="Arial"/>
            </a:defRPr>
          </a:lvl3pPr>
          <a:lvl4pPr marL="1371600" indent="0">
            <a:defRPr sz="1100">
              <a:latin typeface="Arial"/>
              <a:cs typeface="Arial"/>
            </a:defRPr>
          </a:lvl4pPr>
          <a:lvl5pPr marL="1828800" indent="0">
            <a:defRPr sz="1100">
              <a:latin typeface="Arial"/>
              <a:cs typeface="Arial"/>
            </a:defRPr>
          </a:lvl5pPr>
          <a:lvl6pPr marL="2286000" indent="0">
            <a:defRPr sz="1100">
              <a:latin typeface="Arial"/>
              <a:cs typeface="Arial"/>
            </a:defRPr>
          </a:lvl6pPr>
          <a:lvl7pPr marL="2743200" indent="0">
            <a:defRPr sz="1100">
              <a:latin typeface="Arial"/>
              <a:cs typeface="Arial"/>
            </a:defRPr>
          </a:lvl7pPr>
          <a:lvl8pPr marL="3200400" indent="0">
            <a:defRPr sz="1100">
              <a:latin typeface="Arial"/>
              <a:cs typeface="Arial"/>
            </a:defRPr>
          </a:lvl8pPr>
          <a:lvl9pPr marL="3657600" indent="0">
            <a:defRPr sz="1100">
              <a:latin typeface="Arial"/>
              <a:cs typeface="Arial"/>
            </a:defRPr>
          </a:lvl9pPr>
        </a:lstStyle>
        <a:p xmlns:a="http://schemas.openxmlformats.org/drawingml/2006/main">
          <a:r>
            <a:rPr lang="en-GB" sz="1100" b="1" dirty="0" smtClean="0"/>
            <a:t>-0.5%</a:t>
          </a:r>
          <a:endParaRPr lang="en-GB" sz="11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spcBef>
                <a:spcPct val="20000"/>
              </a:spcBef>
              <a:buFont typeface="Arial" pitchFamily="34" charset="0"/>
              <a:buNone/>
              <a:defRPr sz="1200" dirty="0"/>
            </a:lvl1pPr>
          </a:lstStyle>
          <a:p>
            <a:pPr>
              <a:defRPr/>
            </a:pPr>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0" hangingPunct="0">
              <a:spcBef>
                <a:spcPct val="20000"/>
              </a:spcBef>
              <a:buFont typeface="Arial" pitchFamily="34" charset="0"/>
              <a:buNone/>
              <a:defRPr sz="1200" smtClean="0"/>
            </a:lvl1pPr>
          </a:lstStyle>
          <a:p>
            <a:pPr>
              <a:defRPr/>
            </a:pPr>
            <a:fld id="{B4594F4C-EDE7-45EF-8B8D-0DE290E1D4A6}" type="datetimeFigureOut">
              <a:rPr lang="en-GB"/>
              <a:pPr>
                <a:defRPr/>
              </a:pPr>
              <a:t>15/03/2011</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0" hangingPunct="0">
              <a:spcBef>
                <a:spcPct val="20000"/>
              </a:spcBef>
              <a:buFont typeface="Arial" pitchFamily="34" charset="0"/>
              <a:buNone/>
              <a:defRPr sz="1200" dirty="0"/>
            </a:lvl1pPr>
          </a:lstStyle>
          <a:p>
            <a:pPr>
              <a:defRPr/>
            </a:pPr>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eaLnBrk="0" hangingPunct="0">
              <a:spcBef>
                <a:spcPct val="20000"/>
              </a:spcBef>
              <a:buFont typeface="Arial" pitchFamily="34" charset="0"/>
              <a:buNone/>
              <a:defRPr sz="1200" smtClean="0"/>
            </a:lvl1pPr>
          </a:lstStyle>
          <a:p>
            <a:pPr>
              <a:defRPr/>
            </a:pPr>
            <a:fld id="{A0693783-4A00-46DA-A353-5B2620BBC4CF}" type="slidenum">
              <a:rPr lang="en-GB"/>
              <a:pPr>
                <a:defRPr/>
              </a:pPr>
              <a:t>‹#›</a:t>
            </a:fld>
            <a:endParaRPr lang="en-GB"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spcBef>
                <a:spcPct val="0"/>
              </a:spcBef>
              <a:buFontTx/>
              <a:buNone/>
              <a:defRPr sz="1200" b="0" dirty="0">
                <a:solidFill>
                  <a:schemeClr val="tx1"/>
                </a:solidFill>
                <a:latin typeface="Arial" pitchFamily="34" charset="0"/>
                <a:cs typeface="Arial" pitchFamily="34" charset="0"/>
              </a:defRPr>
            </a:lvl1pPr>
          </a:lstStyle>
          <a:p>
            <a:pPr>
              <a:defRPr/>
            </a:pPr>
            <a:endParaRPr lang="en-GB" dirty="0"/>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buFontTx/>
              <a:buNone/>
              <a:defRPr sz="1200" b="0" dirty="0">
                <a:solidFill>
                  <a:schemeClr val="tx1"/>
                </a:solidFill>
                <a:latin typeface="Arial" pitchFamily="34" charset="0"/>
                <a:cs typeface="Arial" pitchFamily="34" charset="0"/>
              </a:defRPr>
            </a:lvl1pPr>
          </a:lstStyle>
          <a:p>
            <a:pPr>
              <a:defRPr/>
            </a:pPr>
            <a:endParaRPr lang="en-GB" dirty="0"/>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buFontTx/>
              <a:buNone/>
              <a:defRPr sz="1200" b="0" dirty="0">
                <a:solidFill>
                  <a:schemeClr val="tx1"/>
                </a:solidFill>
                <a:latin typeface="Arial" pitchFamily="34" charset="0"/>
                <a:cs typeface="Arial" pitchFamily="34" charset="0"/>
              </a:defRPr>
            </a:lvl1pPr>
          </a:lstStyle>
          <a:p>
            <a:pPr>
              <a:defRPr/>
            </a:pPr>
            <a:endParaRPr lang="en-GB" dirty="0"/>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buFontTx/>
              <a:buNone/>
              <a:defRPr sz="1200" b="0">
                <a:solidFill>
                  <a:schemeClr val="tx1"/>
                </a:solidFill>
                <a:latin typeface="Arial" pitchFamily="34" charset="0"/>
                <a:cs typeface="Arial" pitchFamily="34" charset="0"/>
              </a:defRPr>
            </a:lvl1pPr>
          </a:lstStyle>
          <a:p>
            <a:pPr>
              <a:defRPr/>
            </a:pPr>
            <a:fld id="{C119EB25-DF0E-4987-BB26-3FDD18CD072C}"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35746750-FE1B-450A-A939-A698C420245B}" type="slidenum">
              <a:rPr lang="en-GB" smtClean="0">
                <a:latin typeface="Arial" charset="0"/>
                <a:cs typeface="Arial" charset="0"/>
              </a:rPr>
              <a:pPr/>
              <a:t>1</a:t>
            </a:fld>
            <a:endParaRPr lang="en-GB" dirty="0" smtClean="0">
              <a:latin typeface="Arial" charset="0"/>
              <a:cs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endParaRPr lang="en-US" dirty="0" smtClean="0">
              <a:latin typeface="Arial"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p:spPr>
        <p:txBody>
          <a:bodyPr/>
          <a:lstStyle/>
          <a:p>
            <a:fld id="{EC3060D4-D98F-4C93-ACFC-187AFC9B9580}" type="slidenum">
              <a:rPr lang="en-GB" smtClean="0">
                <a:latin typeface="Arial" charset="0"/>
                <a:cs typeface="Arial" charset="0"/>
              </a:rPr>
              <a:pPr/>
              <a:t>10</a:t>
            </a:fld>
            <a:endParaRPr lang="en-GB" dirty="0" smtClean="0">
              <a:latin typeface="Arial" charset="0"/>
              <a:cs typeface="Arial" charset="0"/>
            </a:endParaRPr>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endParaRPr lang="en-US" dirty="0" smtClean="0">
              <a:latin typeface="Arial"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p:spPr>
        <p:txBody>
          <a:bodyPr/>
          <a:lstStyle/>
          <a:p>
            <a:fld id="{626B2BB1-FE9F-4AD6-8E74-CD0C06AEAB26}" type="slidenum">
              <a:rPr lang="en-GB" smtClean="0">
                <a:latin typeface="Arial" charset="0"/>
                <a:cs typeface="Arial" charset="0"/>
              </a:rPr>
              <a:pPr/>
              <a:t>11</a:t>
            </a:fld>
            <a:endParaRPr lang="en-GB" dirty="0" smtClean="0">
              <a:latin typeface="Arial" charset="0"/>
              <a:cs typeface="Arial" charset="0"/>
            </a:endParaRPr>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endParaRPr lang="en-US" dirty="0" smtClean="0">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p>
            <a:fld id="{664F8DDD-1071-48B4-8238-F31ACE7501C1}" type="slidenum">
              <a:rPr lang="en-GB" smtClean="0">
                <a:latin typeface="Arial" charset="0"/>
                <a:cs typeface="Arial" charset="0"/>
              </a:rPr>
              <a:pPr/>
              <a:t>12</a:t>
            </a:fld>
            <a:endParaRPr lang="en-GB" dirty="0" smtClean="0">
              <a:latin typeface="Arial" charset="0"/>
              <a:cs typeface="Arial" charset="0"/>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en-US" dirty="0" smtClean="0">
              <a:latin typeface="Arial"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p:spPr>
        <p:txBody>
          <a:bodyPr/>
          <a:lstStyle/>
          <a:p>
            <a:fld id="{D52B6F99-1E05-4421-9DE9-87F804321DDC}" type="slidenum">
              <a:rPr lang="en-GB" smtClean="0">
                <a:latin typeface="Arial" charset="0"/>
                <a:cs typeface="Arial" charset="0"/>
              </a:rPr>
              <a:pPr/>
              <a:t>13</a:t>
            </a:fld>
            <a:endParaRPr lang="en-GB" dirty="0" smtClean="0">
              <a:latin typeface="Arial" charset="0"/>
              <a:cs typeface="Arial" charset="0"/>
            </a:endParaRPr>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endParaRPr lang="en-US" dirty="0" smtClean="0">
              <a:latin typeface="Arial" charset="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p:spPr>
        <p:txBody>
          <a:bodyPr/>
          <a:lstStyle/>
          <a:p>
            <a:fld id="{013B26E0-12D6-4B84-828C-9D0E5D326DE5}" type="slidenum">
              <a:rPr lang="en-GB" smtClean="0">
                <a:latin typeface="Arial" charset="0"/>
                <a:cs typeface="Arial" charset="0"/>
              </a:rPr>
              <a:pPr/>
              <a:t>14</a:t>
            </a:fld>
            <a:endParaRPr lang="en-GB" dirty="0" smtClean="0">
              <a:latin typeface="Arial" charset="0"/>
              <a:cs typeface="Arial" charset="0"/>
            </a:endParaRPr>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endParaRPr lang="en-US" dirty="0" smtClean="0">
              <a:latin typeface="Arial"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249A5524-3327-4C62-B203-98D83017E98A}" type="slidenum">
              <a:rPr lang="en-GB" smtClean="0">
                <a:latin typeface="Arial" charset="0"/>
                <a:cs typeface="Arial" charset="0"/>
              </a:rPr>
              <a:pPr/>
              <a:t>15</a:t>
            </a:fld>
            <a:endParaRPr lang="en-GB" dirty="0" smtClean="0">
              <a:latin typeface="Arial" charset="0"/>
              <a:cs typeface="Arial" charset="0"/>
            </a:endParaRPr>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eaLnBrk="1" hangingPunct="1"/>
            <a:endParaRPr lang="en-US" dirty="0" smtClean="0">
              <a:latin typeface="Arial" charset="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p:spPr>
        <p:txBody>
          <a:bodyPr/>
          <a:lstStyle/>
          <a:p>
            <a:fld id="{CF8C25E2-35EC-4F54-B250-1D22DAFE8E57}" type="slidenum">
              <a:rPr lang="en-GB" smtClean="0">
                <a:latin typeface="Arial" charset="0"/>
                <a:cs typeface="Arial" charset="0"/>
              </a:rPr>
              <a:pPr/>
              <a:t>16</a:t>
            </a:fld>
            <a:endParaRPr lang="en-GB" dirty="0" smtClean="0">
              <a:latin typeface="Arial" charset="0"/>
              <a:cs typeface="Arial" charset="0"/>
            </a:endParaRPr>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eaLnBrk="1" hangingPunct="1"/>
            <a:endParaRPr lang="en-US" dirty="0" smtClean="0">
              <a:latin typeface="Arial" charset="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p:spPr>
        <p:txBody>
          <a:bodyPr/>
          <a:lstStyle/>
          <a:p>
            <a:fld id="{EF10E7B6-EA46-4424-B026-7455DB2FA062}" type="slidenum">
              <a:rPr lang="en-GB" smtClean="0">
                <a:latin typeface="Arial" charset="0"/>
                <a:cs typeface="Arial" charset="0"/>
              </a:rPr>
              <a:pPr/>
              <a:t>17</a:t>
            </a:fld>
            <a:endParaRPr lang="en-GB" dirty="0" smtClean="0">
              <a:latin typeface="Arial" charset="0"/>
              <a:cs typeface="Arial" charset="0"/>
            </a:endParaRPr>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latin typeface="Arial" charset="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p:spPr>
        <p:txBody>
          <a:bodyPr/>
          <a:lstStyle/>
          <a:p>
            <a:fld id="{FACEECAA-1E3B-487D-B104-CCE7FC6AE850}" type="slidenum">
              <a:rPr lang="en-GB" smtClean="0">
                <a:latin typeface="Arial" charset="0"/>
                <a:cs typeface="Arial" charset="0"/>
              </a:rPr>
              <a:pPr/>
              <a:t>18</a:t>
            </a:fld>
            <a:endParaRPr lang="en-GB" dirty="0" smtClean="0">
              <a:latin typeface="Arial" charset="0"/>
              <a:cs typeface="Arial" charset="0"/>
            </a:endParaRPr>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pPr eaLnBrk="1" hangingPunct="1"/>
            <a:endParaRPr lang="en-US" dirty="0" smtClean="0">
              <a:latin typeface="Arial" charset="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p:spPr>
        <p:txBody>
          <a:bodyPr/>
          <a:lstStyle/>
          <a:p>
            <a:fld id="{306D40D5-9603-41B8-82DD-2670F7AD1196}" type="slidenum">
              <a:rPr lang="en-GB" smtClean="0">
                <a:latin typeface="Arial" charset="0"/>
                <a:cs typeface="Arial" charset="0"/>
              </a:rPr>
              <a:pPr/>
              <a:t>19</a:t>
            </a:fld>
            <a:endParaRPr lang="en-GB" dirty="0" smtClean="0">
              <a:latin typeface="Arial" charset="0"/>
              <a:cs typeface="Arial" charset="0"/>
            </a:endParaRPr>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pPr eaLnBrk="1" hangingPunct="1"/>
            <a:endParaRPr lang="en-US" dirty="0"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p>
            <a:fld id="{1F9F4A3F-D9B4-44E9-8C2A-3AC5D017CA05}" type="slidenum">
              <a:rPr lang="en-GB" smtClean="0">
                <a:latin typeface="Arial" charset="0"/>
                <a:cs typeface="Arial" charset="0"/>
              </a:rPr>
              <a:pPr/>
              <a:t>2</a:t>
            </a:fld>
            <a:endParaRPr lang="en-GB" dirty="0" smtClean="0">
              <a:latin typeface="Arial" charset="0"/>
              <a:cs typeface="Arial" charset="0"/>
            </a:endParaRPr>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en-US" dirty="0" smtClean="0">
              <a:latin typeface="Arial" charset="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p:spPr>
        <p:txBody>
          <a:bodyPr/>
          <a:lstStyle/>
          <a:p>
            <a:fld id="{272C9569-A636-4BA6-BEA8-8DE6972C14BB}" type="slidenum">
              <a:rPr lang="en-GB" smtClean="0">
                <a:latin typeface="Arial" charset="0"/>
                <a:cs typeface="Arial" charset="0"/>
              </a:rPr>
              <a:pPr/>
              <a:t>20</a:t>
            </a:fld>
            <a:endParaRPr lang="en-GB" dirty="0" smtClean="0">
              <a:latin typeface="Arial" charset="0"/>
              <a:cs typeface="Arial" charset="0"/>
            </a:endParaRPr>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pPr eaLnBrk="1" hangingPunct="1"/>
            <a:endParaRPr lang="en-US" dirty="0" smtClean="0">
              <a:latin typeface="Arial" charset="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a:noFill/>
        </p:spPr>
        <p:txBody>
          <a:bodyPr/>
          <a:lstStyle/>
          <a:p>
            <a:fld id="{12349C34-171F-491C-B960-FB1CA9118B37}" type="slidenum">
              <a:rPr lang="en-GB" smtClean="0">
                <a:latin typeface="Arial" charset="0"/>
                <a:cs typeface="Arial" charset="0"/>
              </a:rPr>
              <a:pPr/>
              <a:t>21</a:t>
            </a:fld>
            <a:endParaRPr lang="en-GB" dirty="0" smtClean="0">
              <a:latin typeface="Arial" charset="0"/>
              <a:cs typeface="Arial" charset="0"/>
            </a:endParaRPr>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pPr eaLnBrk="1" hangingPunct="1"/>
            <a:endParaRPr lang="en-US" dirty="0" smtClean="0">
              <a:latin typeface="Arial" charset="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p:spPr>
        <p:txBody>
          <a:bodyPr/>
          <a:lstStyle/>
          <a:p>
            <a:fld id="{66472B1F-C4FA-4F9D-A639-F25376ADDB51}" type="slidenum">
              <a:rPr lang="en-GB" smtClean="0">
                <a:latin typeface="Arial" charset="0"/>
                <a:cs typeface="Arial" charset="0"/>
              </a:rPr>
              <a:pPr/>
              <a:t>22</a:t>
            </a:fld>
            <a:endParaRPr lang="en-GB" dirty="0" smtClean="0">
              <a:latin typeface="Arial" charset="0"/>
              <a:cs typeface="Arial" charset="0"/>
            </a:endParaRPr>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pPr eaLnBrk="1" hangingPunct="1"/>
            <a:endParaRPr lang="en-US" dirty="0" smtClean="0">
              <a:latin typeface="Arial" charset="0"/>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a:noFill/>
        </p:spPr>
        <p:txBody>
          <a:bodyPr/>
          <a:lstStyle/>
          <a:p>
            <a:fld id="{B09DBBC7-E9A6-4610-B049-E344BBA58CAE}" type="slidenum">
              <a:rPr lang="en-GB" smtClean="0">
                <a:latin typeface="Arial" charset="0"/>
                <a:cs typeface="Arial" charset="0"/>
              </a:rPr>
              <a:pPr/>
              <a:t>23</a:t>
            </a:fld>
            <a:endParaRPr lang="en-GB" dirty="0" smtClean="0">
              <a:latin typeface="Arial" charset="0"/>
              <a:cs typeface="Arial" charset="0"/>
            </a:endParaRPr>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pPr eaLnBrk="1" hangingPunct="1"/>
            <a:endParaRPr lang="en-US" dirty="0" smtClean="0">
              <a:latin typeface="Arial" charset="0"/>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C119EB25-DF0E-4987-BB26-3FDD18CD072C}" type="slidenum">
              <a:rPr lang="en-GB" smtClean="0"/>
              <a:pPr>
                <a:defRPr/>
              </a:pPr>
              <a:t>24</a:t>
            </a:fld>
            <a:endParaRPr lang="en-GB"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DA61F8C3-C15D-4CA3-B605-4CAAFA5FDEDC}" type="slidenum">
              <a:rPr lang="en-GB" smtClean="0"/>
              <a:pPr>
                <a:defRPr/>
              </a:pPr>
              <a:t>25</a:t>
            </a:fld>
            <a:endParaRPr lang="en-GB"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C119EB25-DF0E-4987-BB26-3FDD18CD072C}" type="slidenum">
              <a:rPr lang="en-GB" smtClean="0"/>
              <a:pPr>
                <a:defRPr/>
              </a:pPr>
              <a:t>26</a:t>
            </a:fld>
            <a:endParaRPr lang="en-GB"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a:noFill/>
        </p:spPr>
        <p:txBody>
          <a:bodyPr/>
          <a:lstStyle/>
          <a:p>
            <a:fld id="{3B6470C1-578B-4CB8-B81F-79E69AEEE38D}" type="slidenum">
              <a:rPr lang="en-GB" smtClean="0">
                <a:latin typeface="Arial" charset="0"/>
                <a:cs typeface="Arial" charset="0"/>
              </a:rPr>
              <a:pPr/>
              <a:t>27</a:t>
            </a:fld>
            <a:endParaRPr lang="en-GB" dirty="0" smtClean="0">
              <a:latin typeface="Arial" charset="0"/>
              <a:cs typeface="Arial" charset="0"/>
            </a:endParaRPr>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p:spPr>
        <p:txBody>
          <a:bodyPr/>
          <a:lstStyle/>
          <a:p>
            <a:pPr eaLnBrk="1" hangingPunct="1"/>
            <a:endParaRPr lang="en-US" dirty="0" smtClean="0">
              <a:latin typeface="Arial" charset="0"/>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p:cNvSpPr>
            <a:spLocks noGrp="1" noChangeArrowheads="1"/>
          </p:cNvSpPr>
          <p:nvPr>
            <p:ph type="sldNum" sz="quarter" idx="5"/>
          </p:nvPr>
        </p:nvSpPr>
        <p:spPr>
          <a:noFill/>
        </p:spPr>
        <p:txBody>
          <a:bodyPr/>
          <a:lstStyle/>
          <a:p>
            <a:fld id="{EAB24381-0F6A-4892-BA07-5180486889C3}" type="slidenum">
              <a:rPr lang="en-GB" smtClean="0">
                <a:latin typeface="Arial" charset="0"/>
                <a:cs typeface="Arial" charset="0"/>
              </a:rPr>
              <a:pPr/>
              <a:t>28</a:t>
            </a:fld>
            <a:endParaRPr lang="en-GB" dirty="0" smtClean="0">
              <a:latin typeface="Arial" charset="0"/>
              <a:cs typeface="Arial" charset="0"/>
            </a:endParaRPr>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p:spPr>
        <p:txBody>
          <a:bodyPr/>
          <a:lstStyle/>
          <a:p>
            <a:endParaRPr lang="en-US" dirty="0"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fld id="{364A95B0-D695-4DA9-B390-17180F33270F}" type="slidenum">
              <a:rPr lang="en-GB" smtClean="0">
                <a:latin typeface="Arial" charset="0"/>
                <a:cs typeface="Arial" charset="0"/>
              </a:rPr>
              <a:pPr/>
              <a:t>3</a:t>
            </a:fld>
            <a:endParaRPr lang="en-GB" dirty="0" smtClean="0">
              <a:latin typeface="Arial" charset="0"/>
              <a:cs typeface="Arial" charset="0"/>
            </a:endParaRPr>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endParaRPr lang="en-US" dirty="0" smtClean="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64989933-AB6C-4211-B92B-2D02E87A5AAD}" type="slidenum">
              <a:rPr lang="en-GB" smtClean="0">
                <a:latin typeface="Arial" charset="0"/>
                <a:cs typeface="Arial" charset="0"/>
              </a:rPr>
              <a:pPr/>
              <a:t>4</a:t>
            </a:fld>
            <a:endParaRPr lang="en-GB" dirty="0" smtClean="0">
              <a:latin typeface="Arial" charset="0"/>
              <a:cs typeface="Arial" charset="0"/>
            </a:endParaRPr>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smtClean="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C95D7595-0B32-40AF-8A6D-B17EE177F15D}" type="slidenum">
              <a:rPr lang="en-GB" smtClean="0">
                <a:latin typeface="Arial" charset="0"/>
                <a:cs typeface="Arial" charset="0"/>
              </a:rPr>
              <a:pPr/>
              <a:t>5</a:t>
            </a:fld>
            <a:endParaRPr lang="en-GB" dirty="0" smtClean="0">
              <a:latin typeface="Arial" charset="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pPr eaLnBrk="1" hangingPunct="1"/>
            <a:endParaRPr lang="en-US" dirty="0" smtClean="0">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fld id="{446C5011-EF09-4104-90F7-25D7BBE88503}" type="slidenum">
              <a:rPr lang="en-GB" smtClean="0">
                <a:latin typeface="Arial" charset="0"/>
                <a:cs typeface="Arial" charset="0"/>
              </a:rPr>
              <a:pPr/>
              <a:t>6</a:t>
            </a:fld>
            <a:endParaRPr lang="en-GB" dirty="0" smtClean="0">
              <a:latin typeface="Arial" charset="0"/>
              <a:cs typeface="Arial" charset="0"/>
            </a:endParaRPr>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pPr eaLnBrk="1" hangingPunct="1"/>
            <a:endParaRPr lang="en-US" dirty="0" smtClean="0">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97AA1E29-2507-4475-9AB8-522609D3F36A}" type="slidenum">
              <a:rPr lang="en-GB" smtClean="0">
                <a:latin typeface="Arial" charset="0"/>
                <a:cs typeface="Arial" charset="0"/>
              </a:rPr>
              <a:pPr/>
              <a:t>7</a:t>
            </a:fld>
            <a:endParaRPr lang="en-GB" dirty="0" smtClean="0">
              <a:latin typeface="Arial" charset="0"/>
              <a:cs typeface="Arial" charset="0"/>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eaLnBrk="1" hangingPunct="1"/>
            <a:endParaRPr lang="en-US" dirty="0" smtClean="0">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p>
            <a:fld id="{46FB3655-6154-4787-A897-69916D35E522}" type="slidenum">
              <a:rPr lang="en-GB" smtClean="0">
                <a:latin typeface="Arial" charset="0"/>
                <a:cs typeface="Arial" charset="0"/>
              </a:rPr>
              <a:pPr/>
              <a:t>8</a:t>
            </a:fld>
            <a:endParaRPr lang="en-GB" dirty="0" smtClean="0">
              <a:latin typeface="Arial" charset="0"/>
              <a:cs typeface="Arial" charset="0"/>
            </a:endParaRPr>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endParaRPr lang="en-US" dirty="0" smtClean="0">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p:spPr>
        <p:txBody>
          <a:bodyPr/>
          <a:lstStyle/>
          <a:p>
            <a:fld id="{76D6BEBC-81C4-4C4F-BCE3-BAB747B4EDF9}" type="slidenum">
              <a:rPr lang="en-GB" smtClean="0">
                <a:latin typeface="Arial" charset="0"/>
                <a:cs typeface="Arial" charset="0"/>
              </a:rPr>
              <a:pPr/>
              <a:t>9</a:t>
            </a:fld>
            <a:endParaRPr lang="en-GB" dirty="0" smtClean="0">
              <a:latin typeface="Arial" charset="0"/>
              <a:cs typeface="Arial" charset="0"/>
            </a:endParaRPr>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endParaRPr lang="en-US" dirty="0"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04800" y="6248400"/>
            <a:ext cx="5943600" cy="276225"/>
          </a:xfrm>
          <a:prstGeom prst="rect">
            <a:avLst/>
          </a:prstGeom>
          <a:noFill/>
        </p:spPr>
        <p:txBody>
          <a:bodyPr>
            <a:spAutoFit/>
          </a:bodyPr>
          <a:lstStyle/>
          <a:p>
            <a:pPr defTabSz="457200">
              <a:defRPr/>
            </a:pPr>
            <a:r>
              <a:rPr lang="en-US" sz="1200" b="0" i="1" dirty="0">
                <a:latin typeface="Arial" pitchFamily="34" charset="0"/>
              </a:rPr>
              <a:t>supporting the seafood industry for a sustainable, profitable future</a:t>
            </a:r>
          </a:p>
        </p:txBody>
      </p:sp>
      <p:sp>
        <p:nvSpPr>
          <p:cNvPr id="5" name="TextBox 3"/>
          <p:cNvSpPr txBox="1"/>
          <p:nvPr/>
        </p:nvSpPr>
        <p:spPr>
          <a:xfrm>
            <a:off x="304800" y="6248400"/>
            <a:ext cx="5943600" cy="276225"/>
          </a:xfrm>
          <a:prstGeom prst="rect">
            <a:avLst/>
          </a:prstGeom>
          <a:noFill/>
        </p:spPr>
        <p:txBody>
          <a:bodyPr>
            <a:spAutoFit/>
          </a:bodyPr>
          <a:lstStyle/>
          <a:p>
            <a:pPr defTabSz="457200">
              <a:defRPr/>
            </a:pPr>
            <a:r>
              <a:rPr lang="en-US" sz="1200" b="0" i="1" dirty="0">
                <a:latin typeface="Arial" pitchFamily="34" charset="0"/>
              </a:rPr>
              <a:t>supporting the seafood industry for a sustainable, profitable future</a:t>
            </a:r>
          </a:p>
        </p:txBody>
      </p:sp>
      <p:sp>
        <p:nvSpPr>
          <p:cNvPr id="51203" name="Rectangle 3"/>
          <p:cNvSpPr>
            <a:spLocks noGrp="1" noChangeArrowheads="1"/>
          </p:cNvSpPr>
          <p:nvPr>
            <p:ph type="ctrTitle" sz="quarter"/>
          </p:nvPr>
        </p:nvSpPr>
        <p:spPr>
          <a:xfrm>
            <a:off x="685800" y="3284538"/>
            <a:ext cx="7702550" cy="1582737"/>
          </a:xfrm>
        </p:spPr>
        <p:txBody>
          <a:bodyPr anchor="t"/>
          <a:lstStyle>
            <a:lvl1pPr>
              <a:defRPr sz="4000" b="1">
                <a:solidFill>
                  <a:schemeClr val="bg1"/>
                </a:solidFill>
              </a:defRPr>
            </a:lvl1pPr>
          </a:lstStyle>
          <a:p>
            <a:r>
              <a:rPr lang="en-GB"/>
              <a:t>Click to add presentation title</a:t>
            </a:r>
          </a:p>
        </p:txBody>
      </p:sp>
      <p:sp>
        <p:nvSpPr>
          <p:cNvPr id="51204" name="Rectangle 4"/>
          <p:cNvSpPr>
            <a:spLocks noGrp="1" noChangeArrowheads="1"/>
          </p:cNvSpPr>
          <p:nvPr>
            <p:ph type="subTitle" sz="quarter" idx="1"/>
          </p:nvPr>
        </p:nvSpPr>
        <p:spPr>
          <a:xfrm>
            <a:off x="684213" y="4724400"/>
            <a:ext cx="6400800" cy="479425"/>
          </a:xfrm>
        </p:spPr>
        <p:txBody>
          <a:bodyPr/>
          <a:lstStyle>
            <a:lvl1pPr marL="0" indent="0">
              <a:buFontTx/>
              <a:buNone/>
              <a:defRPr sz="1800">
                <a:solidFill>
                  <a:schemeClr val="bg1"/>
                </a:solidFill>
              </a:defRPr>
            </a:lvl1pPr>
          </a:lstStyle>
          <a:p>
            <a:r>
              <a:rPr lang="en-GB"/>
              <a:t>Click to add date and author details</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593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59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295400"/>
            <a:ext cx="8229600" cy="194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7200" y="3390900"/>
            <a:ext cx="8229600" cy="194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295400"/>
            <a:ext cx="8229600" cy="4038600"/>
          </a:xfrm>
        </p:spPr>
        <p:txBody>
          <a:bodyPr/>
          <a:lstStyle/>
          <a:p>
            <a:pPr lvl="0"/>
            <a:endParaRPr lang="en-GB" noProof="0" dirty="0" smtClean="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95400"/>
            <a:ext cx="8229600" cy="194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3390900"/>
            <a:ext cx="8229600" cy="194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0593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954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954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7"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smtClean="0"/>
          </a:p>
        </p:txBody>
      </p:sp>
      <p:sp>
        <p:nvSpPr>
          <p:cNvPr id="1027" name="Text Placeholder 2"/>
          <p:cNvSpPr>
            <a:spLocks noGrp="1"/>
          </p:cNvSpPr>
          <p:nvPr>
            <p:ph type="body" idx="1"/>
          </p:nvPr>
        </p:nvSpPr>
        <p:spPr bwMode="auto">
          <a:xfrm>
            <a:off x="457200" y="1295400"/>
            <a:ext cx="82296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0"/>
            <a:r>
              <a:rPr lang="en-GB" smtClean="0"/>
              <a:t>Second level</a:t>
            </a:r>
          </a:p>
          <a:p>
            <a:pPr lvl="0"/>
            <a:r>
              <a:rPr lang="en-GB" smtClean="0"/>
              <a:t>Third level</a:t>
            </a:r>
          </a:p>
          <a:p>
            <a:pPr lvl="0"/>
            <a:r>
              <a:rPr lang="en-GB" smtClean="0"/>
              <a:t>Fourth level</a:t>
            </a:r>
          </a:p>
          <a:p>
            <a:pPr lvl="0"/>
            <a:r>
              <a:rPr lang="en-GB" smtClean="0"/>
              <a:t>Fifth level</a:t>
            </a:r>
            <a:endParaRPr lang="en-US" smtClean="0"/>
          </a:p>
        </p:txBody>
      </p:sp>
      <p:sp>
        <p:nvSpPr>
          <p:cNvPr id="4" name="TextBox 3"/>
          <p:cNvSpPr txBox="1"/>
          <p:nvPr/>
        </p:nvSpPr>
        <p:spPr>
          <a:xfrm>
            <a:off x="304800" y="6248400"/>
            <a:ext cx="5943600" cy="276225"/>
          </a:xfrm>
          <a:prstGeom prst="rect">
            <a:avLst/>
          </a:prstGeom>
          <a:noFill/>
        </p:spPr>
        <p:txBody>
          <a:bodyPr>
            <a:spAutoFit/>
          </a:bodyPr>
          <a:lstStyle/>
          <a:p>
            <a:pPr defTabSz="457200">
              <a:defRPr/>
            </a:pPr>
            <a:r>
              <a:rPr lang="en-US" sz="1200" b="0" i="1" dirty="0">
                <a:latin typeface="Arial" pitchFamily="34" charset="0"/>
              </a:rPr>
              <a:t>supporting the seafood industry for a sustainable, profitable future</a:t>
            </a:r>
          </a:p>
        </p:txBody>
      </p:sp>
      <p:sp>
        <p:nvSpPr>
          <p:cNvPr id="2" name="TextBox 3"/>
          <p:cNvSpPr txBox="1"/>
          <p:nvPr/>
        </p:nvSpPr>
        <p:spPr>
          <a:xfrm>
            <a:off x="304800" y="6248400"/>
            <a:ext cx="5943600" cy="276225"/>
          </a:xfrm>
          <a:prstGeom prst="rect">
            <a:avLst/>
          </a:prstGeom>
          <a:noFill/>
        </p:spPr>
        <p:txBody>
          <a:bodyPr>
            <a:spAutoFit/>
          </a:bodyPr>
          <a:lstStyle/>
          <a:p>
            <a:pPr defTabSz="457200">
              <a:defRPr/>
            </a:pPr>
            <a:r>
              <a:rPr lang="en-US" sz="1200" b="0" i="1" dirty="0">
                <a:latin typeface="Arial" pitchFamily="34" charset="0"/>
              </a:rPr>
              <a:t>supporting the seafood industry for a sustainable, profitable future</a:t>
            </a:r>
          </a:p>
        </p:txBody>
      </p:sp>
    </p:spTree>
  </p:cSld>
  <p:clrMap bg1="lt1" tx1="dk1" bg2="lt2" tx2="dk2" accent1="accent1" accent2="accent2" accent3="accent3" accent4="accent4" accent5="accent5" accent6="accent6" hlink="hlink" folHlink="folHlink"/>
  <p:sldLayoutIdLst>
    <p:sldLayoutId id="2147483669" r:id="rId1"/>
    <p:sldLayoutId id="2147483668" r:id="rId2"/>
    <p:sldLayoutId id="2147483667" r:id="rId3"/>
    <p:sldLayoutId id="2147483666" r:id="rId4"/>
    <p:sldLayoutId id="2147483665" r:id="rId5"/>
    <p:sldLayoutId id="2147483664" r:id="rId6"/>
    <p:sldLayoutId id="2147483663" r:id="rId7"/>
    <p:sldLayoutId id="2147483662" r:id="rId8"/>
    <p:sldLayoutId id="2147483661" r:id="rId9"/>
    <p:sldLayoutId id="2147483660" r:id="rId10"/>
    <p:sldLayoutId id="2147483659" r:id="rId11"/>
    <p:sldLayoutId id="2147483658" r:id="rId12"/>
    <p:sldLayoutId id="2147483657" r:id="rId13"/>
    <p:sldLayoutId id="2147483656" r:id="rId14"/>
    <p:sldLayoutId id="2147483655" r:id="rId15"/>
  </p:sldLayoutIdLst>
  <p:txStyles>
    <p:titleStyle>
      <a:lvl1pPr algn="l" rtl="0" eaLnBrk="0" fontAlgn="base" hangingPunct="0">
        <a:spcBef>
          <a:spcPct val="0"/>
        </a:spcBef>
        <a:spcAft>
          <a:spcPct val="0"/>
        </a:spcAft>
        <a:defRPr sz="3400">
          <a:solidFill>
            <a:srgbClr val="0062AE"/>
          </a:solidFill>
          <a:latin typeface="+mj-lt"/>
          <a:ea typeface="+mj-ea"/>
          <a:cs typeface="+mj-cs"/>
        </a:defRPr>
      </a:lvl1pPr>
      <a:lvl2pPr algn="l" rtl="0" eaLnBrk="0" fontAlgn="base" hangingPunct="0">
        <a:spcBef>
          <a:spcPct val="0"/>
        </a:spcBef>
        <a:spcAft>
          <a:spcPct val="0"/>
        </a:spcAft>
        <a:defRPr sz="3400">
          <a:solidFill>
            <a:srgbClr val="0062AE"/>
          </a:solidFill>
          <a:latin typeface="Arial" pitchFamily="34" charset="0"/>
          <a:cs typeface="Arial" pitchFamily="34" charset="0"/>
        </a:defRPr>
      </a:lvl2pPr>
      <a:lvl3pPr algn="l" rtl="0" eaLnBrk="0" fontAlgn="base" hangingPunct="0">
        <a:spcBef>
          <a:spcPct val="0"/>
        </a:spcBef>
        <a:spcAft>
          <a:spcPct val="0"/>
        </a:spcAft>
        <a:defRPr sz="3400">
          <a:solidFill>
            <a:srgbClr val="0062AE"/>
          </a:solidFill>
          <a:latin typeface="Arial" pitchFamily="34" charset="0"/>
          <a:cs typeface="Arial" pitchFamily="34" charset="0"/>
        </a:defRPr>
      </a:lvl3pPr>
      <a:lvl4pPr algn="l" rtl="0" eaLnBrk="0" fontAlgn="base" hangingPunct="0">
        <a:spcBef>
          <a:spcPct val="0"/>
        </a:spcBef>
        <a:spcAft>
          <a:spcPct val="0"/>
        </a:spcAft>
        <a:defRPr sz="3400">
          <a:solidFill>
            <a:srgbClr val="0062AE"/>
          </a:solidFill>
          <a:latin typeface="Arial" pitchFamily="34" charset="0"/>
          <a:cs typeface="Arial" pitchFamily="34" charset="0"/>
        </a:defRPr>
      </a:lvl4pPr>
      <a:lvl5pPr algn="l" rtl="0" eaLnBrk="0" fontAlgn="base" hangingPunct="0">
        <a:spcBef>
          <a:spcPct val="0"/>
        </a:spcBef>
        <a:spcAft>
          <a:spcPct val="0"/>
        </a:spcAft>
        <a:defRPr sz="3400">
          <a:solidFill>
            <a:srgbClr val="0062AE"/>
          </a:solidFill>
          <a:latin typeface="Arial" pitchFamily="34" charset="0"/>
          <a:cs typeface="Arial" pitchFamily="34" charset="0"/>
        </a:defRPr>
      </a:lvl5pPr>
      <a:lvl6pPr marL="457200" algn="l" rtl="0" fontAlgn="base">
        <a:spcBef>
          <a:spcPct val="0"/>
        </a:spcBef>
        <a:spcAft>
          <a:spcPct val="0"/>
        </a:spcAft>
        <a:defRPr sz="3400">
          <a:solidFill>
            <a:srgbClr val="0062AE"/>
          </a:solidFill>
          <a:latin typeface="Arial" pitchFamily="34" charset="0"/>
          <a:cs typeface="Arial" pitchFamily="34" charset="0"/>
        </a:defRPr>
      </a:lvl6pPr>
      <a:lvl7pPr marL="914400" algn="l" rtl="0" fontAlgn="base">
        <a:spcBef>
          <a:spcPct val="0"/>
        </a:spcBef>
        <a:spcAft>
          <a:spcPct val="0"/>
        </a:spcAft>
        <a:defRPr sz="3400">
          <a:solidFill>
            <a:srgbClr val="0062AE"/>
          </a:solidFill>
          <a:latin typeface="Arial" pitchFamily="34" charset="0"/>
          <a:cs typeface="Arial" pitchFamily="34" charset="0"/>
        </a:defRPr>
      </a:lvl7pPr>
      <a:lvl8pPr marL="1371600" algn="l" rtl="0" fontAlgn="base">
        <a:spcBef>
          <a:spcPct val="0"/>
        </a:spcBef>
        <a:spcAft>
          <a:spcPct val="0"/>
        </a:spcAft>
        <a:defRPr sz="3400">
          <a:solidFill>
            <a:srgbClr val="0062AE"/>
          </a:solidFill>
          <a:latin typeface="Arial" pitchFamily="34" charset="0"/>
          <a:cs typeface="Arial" pitchFamily="34" charset="0"/>
        </a:defRPr>
      </a:lvl8pPr>
      <a:lvl9pPr marL="1828800" algn="l" rtl="0" fontAlgn="base">
        <a:spcBef>
          <a:spcPct val="0"/>
        </a:spcBef>
        <a:spcAft>
          <a:spcPct val="0"/>
        </a:spcAft>
        <a:defRPr sz="3400">
          <a:solidFill>
            <a:srgbClr val="0062AE"/>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cs typeface="+mn-cs"/>
        </a:defRPr>
      </a:lvl2pPr>
      <a:lvl3pPr marL="1143000" indent="-228600" algn="l" rtl="0" eaLnBrk="0" fontAlgn="base" hangingPunct="0">
        <a:spcBef>
          <a:spcPct val="20000"/>
        </a:spcBef>
        <a:spcAft>
          <a:spcPct val="0"/>
        </a:spcAft>
        <a:buChar char="•"/>
        <a:defRPr sz="22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14.xml"/><Relationship Id="rId4" Type="http://schemas.openxmlformats.org/officeDocument/2006/relationships/chart" Target="../charts/char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emf"/><Relationship Id="rId7" Type="http://schemas.openxmlformats.org/officeDocument/2006/relationships/image" Target="../media/image7.emf"/><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hyperlink" Target="http://www.globefish.org/price-reports.html" TargetMode="External"/><Relationship Id="rId4" Type="http://schemas.openxmlformats.org/officeDocument/2006/relationships/image" Target="../media/image8.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www.seafish.org/land/market.asp?p=fd564" TargetMode="External"/><Relationship Id="rId13" Type="http://schemas.openxmlformats.org/officeDocument/2006/relationships/hyperlink" Target="http://www.fao.org/fishery/statistics/programme/3,1,1/en" TargetMode="External"/><Relationship Id="rId3" Type="http://schemas.openxmlformats.org/officeDocument/2006/relationships/hyperlink" Target="https://mail.seafish.co.uk/exchweb/bin/redir.asp?URL=http://sin.seafish.org/portal/site/sin/collaboration/index.jsp?epi-content=COLLAB_HOST&amp;oid=folder-1.11.18633" TargetMode="External"/><Relationship Id="rId7" Type="http://schemas.openxmlformats.org/officeDocument/2006/relationships/hyperlink" Target="http://sin.seafish.org/portal/site/sin/collaboration/index.jsp?epi-content=COLLAB_HOST&amp;oid=folder-1.11.29018" TargetMode="External"/><Relationship Id="rId12" Type="http://schemas.openxmlformats.org/officeDocument/2006/relationships/hyperlink" Target="http://www.scotland.gov.uk/News/Releases/2010/05/26113316" TargetMode="External"/><Relationship Id="rId2" Type="http://schemas.openxmlformats.org/officeDocument/2006/relationships/notesSlide" Target="../notesSlides/notesSlide28.xml"/><Relationship Id="rId1" Type="http://schemas.openxmlformats.org/officeDocument/2006/relationships/slideLayout" Target="../slideLayouts/slideLayout13.xml"/><Relationship Id="rId6" Type="http://schemas.openxmlformats.org/officeDocument/2006/relationships/hyperlink" Target="http://sin.seafish.org/portal/site/sin/collaboration/index.jsp?epi-content=COLLAB_HOST&amp;oid=folder-1.11.31528" TargetMode="External"/><Relationship Id="rId11" Type="http://schemas.openxmlformats.org/officeDocument/2006/relationships/hyperlink" Target="http://sin.seafish.org/portal/site/sin/collaboration/index.jsp?epi-content=COLLAB_HOST&amp;oid=folder-1.11.21099" TargetMode="External"/><Relationship Id="rId5" Type="http://schemas.openxmlformats.org/officeDocument/2006/relationships/hyperlink" Target="http://sin.seafish.org/portal/site/sin/collaboration/index.jsp?epi-content=COLLAB_HOST&amp;oid=folder-1.11.35775" TargetMode="External"/><Relationship Id="rId10" Type="http://schemas.openxmlformats.org/officeDocument/2006/relationships/hyperlink" Target="http://sin.seafish.org/portal/site/sin/collaboration/index.jsp?epi-content=COLLAB_HOST&amp;oid=folder-1.11.20943" TargetMode="External"/><Relationship Id="rId4" Type="http://schemas.openxmlformats.org/officeDocument/2006/relationships/hyperlink" Target="http://sin.seafish.org/portal/site/sin/collaboration/index.jsp?epi-content=COLLAB_HOST&amp;oid=folder-1.11.18633" TargetMode="External"/><Relationship Id="rId9" Type="http://schemas.openxmlformats.org/officeDocument/2006/relationships/hyperlink" Target="http://sin.seafish.org/portal/site/sin/collaboration/index.jsp?epi-content=COLLAB_HOST&amp;oid=folder-1.11.35849"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14.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ctrTitle" sz="quarter"/>
          </p:nvPr>
        </p:nvSpPr>
        <p:spPr/>
        <p:txBody>
          <a:bodyPr/>
          <a:lstStyle/>
          <a:p>
            <a:pPr eaLnBrk="1" hangingPunct="1"/>
            <a:r>
              <a:rPr lang="en-GB" dirty="0" smtClean="0"/>
              <a:t>Retail Overview</a:t>
            </a:r>
            <a:br>
              <a:rPr lang="en-GB" dirty="0" smtClean="0"/>
            </a:br>
            <a:r>
              <a:rPr lang="en-GB" dirty="0" smtClean="0"/>
              <a:t>Q4 2010</a:t>
            </a:r>
            <a:endParaRPr lang="en-US" dirty="0" smtClean="0"/>
          </a:p>
        </p:txBody>
      </p:sp>
      <p:sp>
        <p:nvSpPr>
          <p:cNvPr id="19458" name="Rectangle 3"/>
          <p:cNvSpPr>
            <a:spLocks noGrp="1" noChangeArrowheads="1"/>
          </p:cNvSpPr>
          <p:nvPr>
            <p:ph type="subTitle" sz="quarter" idx="1"/>
          </p:nvPr>
        </p:nvSpPr>
        <p:spPr>
          <a:xfrm>
            <a:off x="684213" y="4724400"/>
            <a:ext cx="6400800" cy="792163"/>
          </a:xfrm>
        </p:spPr>
        <p:txBody>
          <a:bodyPr/>
          <a:lstStyle/>
          <a:p>
            <a:pPr eaLnBrk="1" hangingPunct="1">
              <a:lnSpc>
                <a:spcPct val="80000"/>
              </a:lnSpc>
            </a:pPr>
            <a:r>
              <a:rPr lang="en-GB" sz="1600" dirty="0" smtClean="0"/>
              <a:t>Source: Nielsen Scan Track epos data to w/e 25.12.10</a:t>
            </a:r>
          </a:p>
          <a:p>
            <a:pPr eaLnBrk="1" hangingPunct="1">
              <a:lnSpc>
                <a:spcPct val="80000"/>
              </a:lnSpc>
            </a:pPr>
            <a:endParaRPr lang="en-GB" sz="1600" dirty="0" smtClean="0"/>
          </a:p>
          <a:p>
            <a:pPr eaLnBrk="1" hangingPunct="1">
              <a:lnSpc>
                <a:spcPct val="80000"/>
              </a:lnSpc>
            </a:pPr>
            <a:r>
              <a:rPr lang="en-GB" sz="1600" dirty="0" smtClean="0"/>
              <a:t>R Watson</a:t>
            </a:r>
            <a:endParaRPr lang="en-US" sz="16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p:cNvSpPr>
          <p:nvPr>
            <p:ph type="title"/>
          </p:nvPr>
        </p:nvSpPr>
        <p:spPr>
          <a:xfrm>
            <a:off x="468313" y="404813"/>
            <a:ext cx="8229600" cy="868362"/>
          </a:xfrm>
        </p:spPr>
        <p:txBody>
          <a:bodyPr/>
          <a:lstStyle/>
          <a:p>
            <a:pPr eaLnBrk="1" hangingPunct="1"/>
            <a:r>
              <a:rPr lang="en-GB" dirty="0" smtClean="0"/>
              <a:t>Frozen Market Segmentation</a:t>
            </a:r>
            <a:endParaRPr lang="en-US" dirty="0" smtClean="0"/>
          </a:p>
        </p:txBody>
      </p:sp>
      <p:sp>
        <p:nvSpPr>
          <p:cNvPr id="37889" name="Rectangle 5"/>
          <p:cNvSpPr>
            <a:spLocks noGrp="1"/>
          </p:cNvSpPr>
          <p:nvPr>
            <p:ph type="body" sz="half" idx="2"/>
          </p:nvPr>
        </p:nvSpPr>
        <p:spPr>
          <a:xfrm>
            <a:off x="468313" y="4076700"/>
            <a:ext cx="8229600" cy="1943100"/>
          </a:xfrm>
        </p:spPr>
        <p:txBody>
          <a:bodyPr/>
          <a:lstStyle/>
          <a:p>
            <a:pPr eaLnBrk="1" hangingPunct="1"/>
            <a:r>
              <a:rPr lang="en-GB" sz="2000" dirty="0" smtClean="0"/>
              <a:t>Segments in the frozen sector are much more evenly spread</a:t>
            </a:r>
          </a:p>
          <a:p>
            <a:pPr eaLnBrk="1" hangingPunct="1"/>
            <a:r>
              <a:rPr lang="en-GB" sz="2000" dirty="0" smtClean="0"/>
              <a:t>Natural has the largest share of the market by value</a:t>
            </a:r>
          </a:p>
        </p:txBody>
      </p:sp>
      <p:sp>
        <p:nvSpPr>
          <p:cNvPr id="37890" name="Text Box 6"/>
          <p:cNvSpPr txBox="1">
            <a:spLocks noChangeArrowheads="1"/>
          </p:cNvSpPr>
          <p:nvPr/>
        </p:nvSpPr>
        <p:spPr bwMode="auto">
          <a:xfrm>
            <a:off x="755650" y="5876925"/>
            <a:ext cx="3727450" cy="336550"/>
          </a:xfrm>
          <a:prstGeom prst="rect">
            <a:avLst/>
          </a:prstGeom>
          <a:noFill/>
          <a:ln w="9525" algn="ctr">
            <a:noFill/>
            <a:miter lim="800000"/>
            <a:headEnd/>
            <a:tailEnd/>
          </a:ln>
        </p:spPr>
        <p:txBody>
          <a:bodyPr wrap="none">
            <a:spAutoFit/>
          </a:bodyPr>
          <a:lstStyle/>
          <a:p>
            <a:pPr defTabSz="457200" eaLnBrk="0" hangingPunct="0">
              <a:spcBef>
                <a:spcPct val="20000"/>
              </a:spcBef>
              <a:buFont typeface="Arial" charset="0"/>
              <a:buNone/>
            </a:pPr>
            <a:r>
              <a:rPr lang="en-GB" sz="1600" b="0" dirty="0"/>
              <a:t>Source: Nielsen Scan Track till roll data</a:t>
            </a:r>
            <a:endParaRPr lang="en-US" sz="1600" b="0" dirty="0"/>
          </a:p>
        </p:txBody>
      </p:sp>
      <p:graphicFrame>
        <p:nvGraphicFramePr>
          <p:cNvPr id="7" name="Chart 6"/>
          <p:cNvGraphicFramePr/>
          <p:nvPr/>
        </p:nvGraphicFramePr>
        <p:xfrm>
          <a:off x="539552" y="1052736"/>
          <a:ext cx="4032448" cy="280377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p:nvPr/>
        </p:nvGraphicFramePr>
        <p:xfrm>
          <a:off x="4211960" y="1052736"/>
          <a:ext cx="4464496" cy="3240360"/>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 Box 336"/>
          <p:cNvSpPr txBox="1">
            <a:spLocks noChangeArrowheads="1"/>
          </p:cNvSpPr>
          <p:nvPr/>
        </p:nvSpPr>
        <p:spPr bwMode="auto">
          <a:xfrm>
            <a:off x="467544" y="3717032"/>
            <a:ext cx="2232025" cy="304800"/>
          </a:xfrm>
          <a:prstGeom prst="rect">
            <a:avLst/>
          </a:prstGeom>
          <a:solidFill>
            <a:schemeClr val="bg1"/>
          </a:solidFill>
          <a:ln w="9525" algn="ctr">
            <a:noFill/>
            <a:miter lim="800000"/>
            <a:headEnd/>
            <a:tailEnd/>
          </a:ln>
        </p:spPr>
        <p:txBody>
          <a:bodyPr>
            <a:spAutoFit/>
          </a:bodyPr>
          <a:lstStyle/>
          <a:p>
            <a:pPr defTabSz="457200" eaLnBrk="0" hangingPunct="0">
              <a:spcBef>
                <a:spcPct val="50000"/>
              </a:spcBef>
              <a:buFont typeface="Arial" charset="0"/>
              <a:buNone/>
            </a:pPr>
            <a:r>
              <a:rPr lang="en-GB" sz="1400" dirty="0">
                <a:solidFill>
                  <a:schemeClr val="tx1"/>
                </a:solidFill>
              </a:rPr>
              <a:t>MAT </a:t>
            </a:r>
            <a:r>
              <a:rPr lang="en-GB" sz="1400" dirty="0" smtClean="0">
                <a:solidFill>
                  <a:schemeClr val="tx1"/>
                </a:solidFill>
              </a:rPr>
              <a:t>25.12.2010</a:t>
            </a:r>
            <a:endParaRPr lang="en-GB" sz="1400"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p:cNvSpPr>
          <p:nvPr>
            <p:ph type="title"/>
          </p:nvPr>
        </p:nvSpPr>
        <p:spPr>
          <a:xfrm>
            <a:off x="251520" y="274638"/>
            <a:ext cx="8712968" cy="868362"/>
          </a:xfrm>
        </p:spPr>
        <p:txBody>
          <a:bodyPr/>
          <a:lstStyle/>
          <a:p>
            <a:pPr eaLnBrk="1" hangingPunct="1"/>
            <a:r>
              <a:rPr lang="en-GB" dirty="0" smtClean="0"/>
              <a:t>Chilled Segment Driven by Chilled Prepared</a:t>
            </a:r>
            <a:endParaRPr lang="en-US" dirty="0" smtClean="0"/>
          </a:p>
        </p:txBody>
      </p:sp>
      <p:graphicFrame>
        <p:nvGraphicFramePr>
          <p:cNvPr id="93876" name="Group 692"/>
          <p:cNvGraphicFramePr>
            <a:graphicFrameLocks noGrp="1"/>
          </p:cNvGraphicFramePr>
          <p:nvPr>
            <p:ph type="tbl" idx="1"/>
          </p:nvPr>
        </p:nvGraphicFramePr>
        <p:xfrm>
          <a:off x="1331913" y="1125538"/>
          <a:ext cx="6923085" cy="2530480"/>
        </p:xfrm>
        <a:graphic>
          <a:graphicData uri="http://schemas.openxmlformats.org/drawingml/2006/table">
            <a:tbl>
              <a:tblPr/>
              <a:tblGrid>
                <a:gridCol w="1384617"/>
                <a:gridCol w="1384617"/>
                <a:gridCol w="1384617"/>
                <a:gridCol w="1384617"/>
                <a:gridCol w="1384617"/>
              </a:tblGrid>
              <a:tr h="253048">
                <a:tc>
                  <a:txBody>
                    <a:bodyPr/>
                    <a:lstStyle/>
                    <a:p>
                      <a:pPr algn="ctr" fontAlgn="ctr"/>
                      <a:r>
                        <a:rPr lang="en-GB" sz="1000" b="1" i="0" u="none" strike="noStrike" dirty="0">
                          <a:latin typeface="Arial"/>
                        </a:rPr>
                        <a:t>Value/ £000s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ctr"/>
                      <a:r>
                        <a:rPr lang="en-GB" sz="900" b="1" i="0" u="none" strike="noStrike" dirty="0">
                          <a:solidFill>
                            <a:srgbClr val="000000"/>
                          </a:solidFill>
                          <a:latin typeface="Arial"/>
                        </a:rPr>
                        <a:t>MAT 2YA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GB" sz="900" b="1" i="0" u="none" strike="noStrike" dirty="0">
                          <a:solidFill>
                            <a:srgbClr val="000000"/>
                          </a:solidFill>
                          <a:latin typeface="Arial"/>
                        </a:rPr>
                        <a:t>MAT YA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GB" sz="900" b="1" i="0" u="none" strike="noStrike" dirty="0">
                          <a:latin typeface="Arial"/>
                        </a:rPr>
                        <a:t>MAT TY to  </a:t>
                      </a:r>
                      <a:r>
                        <a:rPr lang="en-GB" sz="900" b="1" i="0" u="none" strike="noStrike" dirty="0" smtClean="0">
                          <a:latin typeface="Arial"/>
                        </a:rPr>
                        <a:t>25.12.10</a:t>
                      </a:r>
                      <a:endParaRPr lang="en-GB" sz="900" b="1" i="0" u="none" strike="noStrike" dirty="0">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GB" sz="900" b="1" i="0" u="none" strike="noStrike" dirty="0">
                          <a:solidFill>
                            <a:srgbClr val="000000"/>
                          </a:solidFill>
                          <a:latin typeface="Arial"/>
                        </a:rPr>
                        <a:t>MAT % Chg YA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3048">
                <a:tc>
                  <a:txBody>
                    <a:bodyPr/>
                    <a:lstStyle/>
                    <a:p>
                      <a:pPr algn="ctr" fontAlgn="ctr"/>
                      <a:r>
                        <a:rPr lang="en-GB" sz="900" b="1" i="0" u="none" strike="noStrike" dirty="0" smtClean="0">
                          <a:solidFill>
                            <a:srgbClr val="000000"/>
                          </a:solidFill>
                          <a:latin typeface="Arial"/>
                        </a:rPr>
                        <a:t>TOTAL CHILLED</a:t>
                      </a:r>
                      <a:endParaRPr lang="en-GB" sz="900" b="1" i="0" u="none" strike="noStrike" dirty="0">
                        <a:solidFill>
                          <a:srgbClr val="000000"/>
                        </a:solidFill>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algn="r" fontAlgn="ctr"/>
                      <a:r>
                        <a:rPr lang="en-GB" sz="1000" b="0" i="0" u="none" strike="noStrike" dirty="0">
                          <a:latin typeface="Arial"/>
                        </a:rPr>
                        <a:t>1,498,686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algn="r" fontAlgn="ctr"/>
                      <a:r>
                        <a:rPr lang="en-GB" sz="1000" b="0" i="0" u="none" strike="noStrike" dirty="0">
                          <a:latin typeface="Arial"/>
                        </a:rPr>
                        <a:t>1,542,935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algn="r" fontAlgn="ctr"/>
                      <a:r>
                        <a:rPr lang="en-GB" sz="1000" b="0" i="0" u="none" strike="noStrike" dirty="0">
                          <a:latin typeface="Arial"/>
                        </a:rPr>
                        <a:t>1,592,947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algn="ctr" fontAlgn="ctr"/>
                      <a:r>
                        <a:rPr lang="en-GB" sz="1000" b="0" i="0" u="none" strike="noStrike" dirty="0">
                          <a:latin typeface="Arial"/>
                        </a:rPr>
                        <a:t>3.2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r>
              <a:tr h="253048">
                <a:tc>
                  <a:txBody>
                    <a:bodyPr/>
                    <a:lstStyle/>
                    <a:p>
                      <a:pPr algn="ctr" fontAlgn="ctr"/>
                      <a:r>
                        <a:rPr lang="en-GB" sz="900" b="1" i="0" u="none" strike="noStrike" dirty="0" smtClean="0">
                          <a:solidFill>
                            <a:srgbClr val="000000"/>
                          </a:solidFill>
                          <a:latin typeface="Arial"/>
                        </a:rPr>
                        <a:t>CHILLED </a:t>
                      </a:r>
                      <a:r>
                        <a:rPr lang="en-GB" sz="900" b="1" i="0" u="none" strike="noStrike" dirty="0">
                          <a:solidFill>
                            <a:srgbClr val="000000"/>
                          </a:solidFill>
                          <a:latin typeface="Arial"/>
                        </a:rPr>
                        <a:t>NATURAL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1000" b="0" i="0" u="none" strike="noStrike" dirty="0">
                          <a:latin typeface="Arial"/>
                        </a:rPr>
                        <a:t>815,041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r" fontAlgn="ctr"/>
                      <a:r>
                        <a:rPr lang="en-GB" sz="1000" b="0" i="0" u="none" strike="noStrike" dirty="0">
                          <a:latin typeface="Arial"/>
                        </a:rPr>
                        <a:t>824,284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r" fontAlgn="ctr"/>
                      <a:r>
                        <a:rPr lang="en-GB" sz="1000" b="0" i="0" u="none" strike="noStrike" dirty="0">
                          <a:latin typeface="Arial"/>
                        </a:rPr>
                        <a:t>825,998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ctr"/>
                      <a:r>
                        <a:rPr lang="en-GB" sz="1000" b="0" i="0" u="none" strike="noStrike" dirty="0">
                          <a:latin typeface="Arial"/>
                        </a:rPr>
                        <a:t>0.2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53048">
                <a:tc>
                  <a:txBody>
                    <a:bodyPr/>
                    <a:lstStyle/>
                    <a:p>
                      <a:pPr algn="ctr" fontAlgn="ctr"/>
                      <a:r>
                        <a:rPr lang="en-GB" sz="900" b="1" i="0" u="none" strike="noStrike" dirty="0" smtClean="0">
                          <a:solidFill>
                            <a:srgbClr val="000000"/>
                          </a:solidFill>
                          <a:latin typeface="Arial"/>
                        </a:rPr>
                        <a:t>CHILLED </a:t>
                      </a:r>
                      <a:r>
                        <a:rPr lang="en-GB" sz="900" b="1" i="0" u="none" strike="noStrike" dirty="0">
                          <a:solidFill>
                            <a:srgbClr val="000000"/>
                          </a:solidFill>
                          <a:latin typeface="Arial"/>
                        </a:rPr>
                        <a:t>PREPARED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algn="r" fontAlgn="ctr"/>
                      <a:r>
                        <a:rPr lang="en-GB" sz="1000" b="0" i="0" u="none" strike="noStrike" dirty="0">
                          <a:latin typeface="Arial"/>
                        </a:rPr>
                        <a:t>390,511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algn="r" fontAlgn="ctr"/>
                      <a:r>
                        <a:rPr lang="en-GB" sz="1000" b="0" i="0" u="none" strike="noStrike" dirty="0">
                          <a:latin typeface="Arial"/>
                        </a:rPr>
                        <a:t>412,784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algn="r" fontAlgn="ctr"/>
                      <a:r>
                        <a:rPr lang="en-GB" sz="1000" b="0" i="0" u="none" strike="noStrike" dirty="0">
                          <a:latin typeface="Arial"/>
                        </a:rPr>
                        <a:t>444,402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algn="ctr" fontAlgn="ctr"/>
                      <a:r>
                        <a:rPr lang="en-GB" sz="1000" b="0" i="0" u="none" strike="noStrike" dirty="0">
                          <a:latin typeface="Arial"/>
                        </a:rPr>
                        <a:t>7.7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53048">
                <a:tc>
                  <a:txBody>
                    <a:bodyPr/>
                    <a:lstStyle/>
                    <a:p>
                      <a:pPr algn="ctr" fontAlgn="ctr"/>
                      <a:r>
                        <a:rPr lang="en-GB" sz="900" b="1" i="0" u="none" strike="noStrike" dirty="0" smtClean="0">
                          <a:solidFill>
                            <a:srgbClr val="000000"/>
                          </a:solidFill>
                          <a:latin typeface="Arial"/>
                        </a:rPr>
                        <a:t>CHILLED </a:t>
                      </a:r>
                      <a:r>
                        <a:rPr lang="en-GB" sz="900" b="1" i="0" u="none" strike="noStrike" dirty="0">
                          <a:solidFill>
                            <a:srgbClr val="000000"/>
                          </a:solidFill>
                          <a:latin typeface="Arial"/>
                        </a:rPr>
                        <a:t>SAUCE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algn="r" fontAlgn="ctr"/>
                      <a:r>
                        <a:rPr lang="en-GB" sz="1000" b="0" i="0" u="none" strike="noStrike" dirty="0">
                          <a:latin typeface="Arial"/>
                        </a:rPr>
                        <a:t>126,596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algn="r" fontAlgn="ctr"/>
                      <a:r>
                        <a:rPr lang="en-GB" sz="1000" b="0" i="0" u="none" strike="noStrike" dirty="0">
                          <a:latin typeface="Arial"/>
                        </a:rPr>
                        <a:t>128,367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algn="r" fontAlgn="ctr"/>
                      <a:r>
                        <a:rPr lang="en-GB" sz="1000" b="0" i="0" u="none" strike="noStrike" dirty="0">
                          <a:latin typeface="Arial"/>
                        </a:rPr>
                        <a:t>144,927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algn="ctr" fontAlgn="ctr"/>
                      <a:r>
                        <a:rPr lang="en-GB" sz="1000" b="0" i="0" u="none" strike="noStrike" dirty="0">
                          <a:latin typeface="Arial"/>
                        </a:rPr>
                        <a:t>12.9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53048">
                <a:tc>
                  <a:txBody>
                    <a:bodyPr/>
                    <a:lstStyle/>
                    <a:p>
                      <a:pPr algn="ctr" fontAlgn="ctr"/>
                      <a:r>
                        <a:rPr lang="en-GB" sz="900" b="1" i="0" u="none" strike="noStrike" dirty="0" smtClean="0">
                          <a:solidFill>
                            <a:srgbClr val="000000"/>
                          </a:solidFill>
                          <a:latin typeface="Arial"/>
                        </a:rPr>
                        <a:t>CHILLED </a:t>
                      </a:r>
                      <a:r>
                        <a:rPr lang="en-GB" sz="900" b="1" i="0" u="none" strike="noStrike" dirty="0">
                          <a:solidFill>
                            <a:srgbClr val="000000"/>
                          </a:solidFill>
                          <a:latin typeface="Arial"/>
                        </a:rPr>
                        <a:t>CAKES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1000" b="0" i="0" u="none" strike="noStrike" dirty="0">
                          <a:latin typeface="Arial"/>
                        </a:rPr>
                        <a:t>60,550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r" fontAlgn="ctr"/>
                      <a:r>
                        <a:rPr lang="en-GB" sz="1000" b="0" i="0" u="none" strike="noStrike" dirty="0">
                          <a:latin typeface="Arial"/>
                        </a:rPr>
                        <a:t>65,405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r" fontAlgn="ctr"/>
                      <a:r>
                        <a:rPr lang="en-GB" sz="1000" b="0" i="0" u="none" strike="noStrike" dirty="0">
                          <a:latin typeface="Arial"/>
                        </a:rPr>
                        <a:t>64,478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ctr"/>
                      <a:r>
                        <a:rPr lang="en-GB" sz="1000" b="0" i="0" u="none" strike="noStrike" dirty="0">
                          <a:latin typeface="Arial"/>
                        </a:rPr>
                        <a:t>-1.4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53048">
                <a:tc>
                  <a:txBody>
                    <a:bodyPr/>
                    <a:lstStyle/>
                    <a:p>
                      <a:pPr algn="ctr" fontAlgn="ctr"/>
                      <a:r>
                        <a:rPr lang="en-GB" sz="900" b="1" i="0" u="none" strike="noStrike" dirty="0" smtClean="0">
                          <a:solidFill>
                            <a:srgbClr val="000000"/>
                          </a:solidFill>
                          <a:latin typeface="Arial"/>
                        </a:rPr>
                        <a:t>CHILLED </a:t>
                      </a:r>
                      <a:r>
                        <a:rPr lang="en-GB" sz="900" b="1" i="0" u="none" strike="noStrike" dirty="0">
                          <a:solidFill>
                            <a:srgbClr val="000000"/>
                          </a:solidFill>
                          <a:latin typeface="Arial"/>
                        </a:rPr>
                        <a:t>BREADED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1000" b="0" i="0" u="none" strike="noStrike" dirty="0">
                          <a:latin typeface="Arial"/>
                        </a:rPr>
                        <a:t>50,048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r" fontAlgn="ctr"/>
                      <a:r>
                        <a:rPr lang="en-GB" sz="1000" b="0" i="0" u="none" strike="noStrike" dirty="0">
                          <a:latin typeface="Arial"/>
                        </a:rPr>
                        <a:t>53,899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r" fontAlgn="ctr"/>
                      <a:r>
                        <a:rPr lang="en-GB" sz="1000" b="0" i="0" u="none" strike="noStrike" dirty="0">
                          <a:latin typeface="Arial"/>
                        </a:rPr>
                        <a:t>57,230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ctr"/>
                      <a:r>
                        <a:rPr lang="en-GB" sz="1000" b="0" i="0" u="none" strike="noStrike" dirty="0">
                          <a:latin typeface="Arial"/>
                        </a:rPr>
                        <a:t>6.2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53048">
                <a:tc>
                  <a:txBody>
                    <a:bodyPr/>
                    <a:lstStyle/>
                    <a:p>
                      <a:pPr algn="ctr" fontAlgn="ctr"/>
                      <a:r>
                        <a:rPr lang="en-GB" sz="900" b="1" i="0" u="none" strike="noStrike" dirty="0" smtClean="0">
                          <a:solidFill>
                            <a:srgbClr val="000000"/>
                          </a:solidFill>
                          <a:latin typeface="Arial"/>
                        </a:rPr>
                        <a:t>CHILLED </a:t>
                      </a:r>
                      <a:r>
                        <a:rPr lang="en-GB" sz="900" b="1" i="0" u="none" strike="noStrike" dirty="0">
                          <a:solidFill>
                            <a:srgbClr val="000000"/>
                          </a:solidFill>
                          <a:latin typeface="Arial"/>
                        </a:rPr>
                        <a:t>SUSHI</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1000" b="0" i="0" u="none" strike="noStrike" dirty="0">
                          <a:latin typeface="Arial"/>
                        </a:rPr>
                        <a:t>40,897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r" fontAlgn="ctr"/>
                      <a:r>
                        <a:rPr lang="en-GB" sz="1000" b="0" i="0" u="none" strike="noStrike" dirty="0">
                          <a:latin typeface="Arial"/>
                        </a:rPr>
                        <a:t>47,154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r" fontAlgn="ctr"/>
                      <a:r>
                        <a:rPr lang="en-GB" sz="1000" b="0" i="0" u="none" strike="noStrike" dirty="0">
                          <a:latin typeface="Arial"/>
                        </a:rPr>
                        <a:t>45,868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ctr"/>
                      <a:r>
                        <a:rPr lang="en-GB" sz="1000" b="0" i="0" u="none" strike="noStrike" dirty="0">
                          <a:latin typeface="Arial"/>
                        </a:rPr>
                        <a:t>-2.7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53048">
                <a:tc>
                  <a:txBody>
                    <a:bodyPr/>
                    <a:lstStyle/>
                    <a:p>
                      <a:pPr algn="ctr" fontAlgn="ctr"/>
                      <a:r>
                        <a:rPr lang="en-GB" sz="900" b="1" i="0" u="none" strike="noStrike" dirty="0" smtClean="0">
                          <a:solidFill>
                            <a:srgbClr val="000000"/>
                          </a:solidFill>
                          <a:latin typeface="Arial"/>
                        </a:rPr>
                        <a:t>CHILLED </a:t>
                      </a:r>
                      <a:r>
                        <a:rPr lang="en-GB" sz="900" b="1" i="0" u="none" strike="noStrike" dirty="0">
                          <a:solidFill>
                            <a:srgbClr val="000000"/>
                          </a:solidFill>
                          <a:latin typeface="Arial"/>
                        </a:rPr>
                        <a:t>BATTER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1000" b="0" i="0" u="none" strike="noStrike" dirty="0">
                          <a:latin typeface="Arial"/>
                        </a:rPr>
                        <a:t>13,671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r" fontAlgn="ctr"/>
                      <a:r>
                        <a:rPr lang="en-GB" sz="1000" b="0" i="0" u="none" strike="noStrike" dirty="0">
                          <a:latin typeface="Arial"/>
                        </a:rPr>
                        <a:t>9,817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r" fontAlgn="ctr"/>
                      <a:r>
                        <a:rPr lang="en-GB" sz="1000" b="0" i="0" u="none" strike="noStrike" dirty="0">
                          <a:latin typeface="Arial"/>
                        </a:rPr>
                        <a:t>8,504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ctr"/>
                      <a:r>
                        <a:rPr lang="en-GB" sz="1000" b="0" i="0" u="none" strike="noStrike" dirty="0">
                          <a:latin typeface="Arial"/>
                        </a:rPr>
                        <a:t>-13.4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53048">
                <a:tc>
                  <a:txBody>
                    <a:bodyPr/>
                    <a:lstStyle/>
                    <a:p>
                      <a:pPr algn="ctr" fontAlgn="ctr"/>
                      <a:r>
                        <a:rPr lang="en-GB" sz="900" b="1" i="0" u="none" strike="noStrike" dirty="0" smtClean="0">
                          <a:solidFill>
                            <a:srgbClr val="000000"/>
                          </a:solidFill>
                          <a:latin typeface="Arial"/>
                        </a:rPr>
                        <a:t>CHILLED </a:t>
                      </a:r>
                      <a:r>
                        <a:rPr lang="en-GB" sz="900" b="1" i="0" u="none" strike="noStrike" dirty="0">
                          <a:solidFill>
                            <a:srgbClr val="000000"/>
                          </a:solidFill>
                          <a:latin typeface="Arial"/>
                        </a:rPr>
                        <a:t>FINGERS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algn="r" fontAlgn="ctr"/>
                      <a:r>
                        <a:rPr lang="en-GB" sz="1000" b="0" i="0" u="none" strike="noStrike" dirty="0">
                          <a:latin typeface="Arial"/>
                        </a:rPr>
                        <a:t>598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algn="r" fontAlgn="ctr"/>
                      <a:r>
                        <a:rPr lang="en-GB" sz="1000" b="0" i="0" u="none" strike="noStrike" dirty="0">
                          <a:latin typeface="Arial"/>
                        </a:rPr>
                        <a:t>446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algn="r" fontAlgn="ctr"/>
                      <a:r>
                        <a:rPr lang="en-GB" sz="1000" b="0" i="0" u="none" strike="noStrike" dirty="0">
                          <a:latin typeface="Arial"/>
                        </a:rPr>
                        <a:t>866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algn="ctr" fontAlgn="ctr"/>
                      <a:r>
                        <a:rPr lang="en-GB" sz="1000" b="0" i="0" u="none" strike="noStrike" dirty="0">
                          <a:latin typeface="Arial"/>
                        </a:rPr>
                        <a:t>94.4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bl>
          </a:graphicData>
        </a:graphic>
      </p:graphicFrame>
      <p:sp>
        <p:nvSpPr>
          <p:cNvPr id="39938" name="Rectangle 212"/>
          <p:cNvSpPr>
            <a:spLocks/>
          </p:cNvSpPr>
          <p:nvPr/>
        </p:nvSpPr>
        <p:spPr bwMode="auto">
          <a:xfrm>
            <a:off x="395288" y="3933825"/>
            <a:ext cx="8424862" cy="1439391"/>
          </a:xfrm>
          <a:prstGeom prst="rect">
            <a:avLst/>
          </a:prstGeom>
          <a:solidFill>
            <a:schemeClr val="bg1"/>
          </a:solidFill>
          <a:ln w="9525">
            <a:noFill/>
            <a:miter lim="800000"/>
            <a:headEnd/>
            <a:tailEnd/>
          </a:ln>
        </p:spPr>
        <p:txBody>
          <a:bodyPr/>
          <a:lstStyle/>
          <a:p>
            <a:pPr marL="342900" indent="-342900">
              <a:spcBef>
                <a:spcPct val="20000"/>
              </a:spcBef>
              <a:buFontTx/>
              <a:buChar char="•"/>
            </a:pPr>
            <a:r>
              <a:rPr lang="en-GB" sz="2000" b="0" dirty="0" smtClean="0">
                <a:solidFill>
                  <a:schemeClr val="tx1"/>
                </a:solidFill>
                <a:latin typeface="Arial" charset="0"/>
                <a:cs typeface="Arial" charset="0"/>
              </a:rPr>
              <a:t>Prepared and Sauce are also showing good growth up 7.7% and 12.9% respectively</a:t>
            </a:r>
          </a:p>
          <a:p>
            <a:pPr marL="342900" indent="-342900">
              <a:spcBef>
                <a:spcPct val="20000"/>
              </a:spcBef>
              <a:buFontTx/>
              <a:buChar char="•"/>
            </a:pPr>
            <a:r>
              <a:rPr lang="en-GB" sz="2000" b="0" dirty="0" smtClean="0">
                <a:solidFill>
                  <a:schemeClr val="tx1"/>
                </a:solidFill>
                <a:latin typeface="Arial" charset="0"/>
                <a:cs typeface="Arial" charset="0"/>
              </a:rPr>
              <a:t>Fingers </a:t>
            </a:r>
            <a:r>
              <a:rPr lang="en-GB" sz="2000" b="0" dirty="0">
                <a:solidFill>
                  <a:schemeClr val="tx1"/>
                </a:solidFill>
                <a:latin typeface="Arial" charset="0"/>
                <a:cs typeface="Arial" charset="0"/>
              </a:rPr>
              <a:t>are growing at +94% </a:t>
            </a:r>
            <a:r>
              <a:rPr lang="en-GB" sz="2000" b="0" dirty="0" smtClean="0">
                <a:solidFill>
                  <a:schemeClr val="tx1"/>
                </a:solidFill>
                <a:latin typeface="Arial" charset="0"/>
                <a:cs typeface="Arial" charset="0"/>
              </a:rPr>
              <a:t>(albeit from a small base) up </a:t>
            </a:r>
            <a:r>
              <a:rPr lang="en-GB" sz="2000" b="0" dirty="0">
                <a:solidFill>
                  <a:schemeClr val="tx1"/>
                </a:solidFill>
                <a:latin typeface="Arial" charset="0"/>
                <a:cs typeface="Arial" charset="0"/>
              </a:rPr>
              <a:t>further from the 77% in </a:t>
            </a:r>
            <a:r>
              <a:rPr lang="en-GB" sz="2000" b="0" dirty="0" smtClean="0">
                <a:solidFill>
                  <a:schemeClr val="tx1"/>
                </a:solidFill>
                <a:latin typeface="Arial" charset="0"/>
                <a:cs typeface="Arial" charset="0"/>
              </a:rPr>
              <a:t>Q3</a:t>
            </a:r>
            <a:endParaRPr lang="en-GB" sz="2000" b="0" dirty="0">
              <a:solidFill>
                <a:schemeClr val="tx1"/>
              </a:solidFill>
              <a:latin typeface="Arial" charset="0"/>
              <a:cs typeface="Arial" charset="0"/>
            </a:endParaRPr>
          </a:p>
        </p:txBody>
      </p:sp>
      <p:sp>
        <p:nvSpPr>
          <p:cNvPr id="39939" name="Text Box 362"/>
          <p:cNvSpPr txBox="1">
            <a:spLocks noChangeArrowheads="1"/>
          </p:cNvSpPr>
          <p:nvPr/>
        </p:nvSpPr>
        <p:spPr bwMode="auto">
          <a:xfrm>
            <a:off x="395288" y="6521450"/>
            <a:ext cx="3727450" cy="336550"/>
          </a:xfrm>
          <a:prstGeom prst="rect">
            <a:avLst/>
          </a:prstGeom>
          <a:noFill/>
          <a:ln w="9525" algn="ctr">
            <a:noFill/>
            <a:miter lim="800000"/>
            <a:headEnd/>
            <a:tailEnd/>
          </a:ln>
        </p:spPr>
        <p:txBody>
          <a:bodyPr wrap="none">
            <a:spAutoFit/>
          </a:bodyPr>
          <a:lstStyle/>
          <a:p>
            <a:pPr defTabSz="457200" eaLnBrk="0" hangingPunct="0">
              <a:spcBef>
                <a:spcPct val="20000"/>
              </a:spcBef>
              <a:buFont typeface="Arial" charset="0"/>
              <a:buNone/>
            </a:pPr>
            <a:r>
              <a:rPr lang="en-GB" sz="1600" b="0" dirty="0"/>
              <a:t>Source: Nielsen Scan Track till roll data</a:t>
            </a:r>
            <a:endParaRPr lang="en-US" sz="1600" b="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p:cNvSpPr>
          <p:nvPr>
            <p:ph type="title"/>
          </p:nvPr>
        </p:nvSpPr>
        <p:spPr/>
        <p:txBody>
          <a:bodyPr/>
          <a:lstStyle/>
          <a:p>
            <a:pPr eaLnBrk="1" hangingPunct="1"/>
            <a:r>
              <a:rPr lang="en-GB" dirty="0" smtClean="0"/>
              <a:t>Chilled Volume Growth Slows</a:t>
            </a:r>
            <a:endParaRPr lang="en-US" dirty="0" smtClean="0"/>
          </a:p>
        </p:txBody>
      </p:sp>
      <p:graphicFrame>
        <p:nvGraphicFramePr>
          <p:cNvPr id="99011" name="Group 707"/>
          <p:cNvGraphicFramePr>
            <a:graphicFrameLocks noGrp="1"/>
          </p:cNvGraphicFramePr>
          <p:nvPr>
            <p:ph type="tbl" idx="1"/>
          </p:nvPr>
        </p:nvGraphicFramePr>
        <p:xfrm>
          <a:off x="1187450" y="1196975"/>
          <a:ext cx="6696150" cy="2882934"/>
        </p:xfrm>
        <a:graphic>
          <a:graphicData uri="http://schemas.openxmlformats.org/drawingml/2006/table">
            <a:tbl>
              <a:tblPr/>
              <a:tblGrid>
                <a:gridCol w="1339230"/>
                <a:gridCol w="1339230"/>
                <a:gridCol w="1339230"/>
                <a:gridCol w="1339230"/>
                <a:gridCol w="1339230"/>
              </a:tblGrid>
              <a:tr h="27968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Arial" pitchFamily="34" charset="0"/>
                          <a:cs typeface="Arial" pitchFamily="34" charset="0"/>
                        </a:rPr>
                        <a:t>Volume/ tonnes</a:t>
                      </a:r>
                      <a:endParaRPr kumimoji="0" lang="en-GB" sz="1800" b="1" i="0" u="none" strike="noStrike" cap="none" normalizeH="0" baseline="0" dirty="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ctr"/>
                      <a:r>
                        <a:rPr lang="en-GB" sz="900" b="1" i="0" u="none" strike="noStrike" dirty="0">
                          <a:solidFill>
                            <a:srgbClr val="000000"/>
                          </a:solidFill>
                          <a:latin typeface="Arial"/>
                        </a:rPr>
                        <a:t>MAT 2YA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GB" sz="900" b="1" i="0" u="none" strike="noStrike" dirty="0">
                          <a:solidFill>
                            <a:srgbClr val="000000"/>
                          </a:solidFill>
                          <a:latin typeface="Arial"/>
                        </a:rPr>
                        <a:t>MAT YA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GB" sz="900" b="1" i="0" u="none" strike="noStrike" dirty="0" smtClean="0">
                          <a:latin typeface="+mn-lt"/>
                        </a:rPr>
                        <a:t>MAT TY to  25.12.10</a:t>
                      </a:r>
                      <a:endParaRPr lang="en-GB" sz="900" b="1" i="0" u="none" strike="noStrike" dirty="0">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GB" sz="900" b="1" i="0" u="none" strike="noStrike" dirty="0">
                          <a:solidFill>
                            <a:srgbClr val="000000"/>
                          </a:solidFill>
                          <a:latin typeface="Arial"/>
                        </a:rPr>
                        <a:t>MAT % Chg YA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9686">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900" b="1" i="0" u="none" strike="noStrike" cap="none" normalizeH="0" baseline="0" dirty="0" smtClean="0">
                          <a:ln>
                            <a:noFill/>
                          </a:ln>
                          <a:solidFill>
                            <a:srgbClr val="000000"/>
                          </a:solidFill>
                          <a:effectLst/>
                          <a:latin typeface="Arial" pitchFamily="34" charset="0"/>
                          <a:cs typeface="Arial" pitchFamily="34" charset="0"/>
                        </a:rPr>
                        <a:t>TOTAL CHILLED</a:t>
                      </a:r>
                      <a:endParaRPr kumimoji="0" lang="en-GB" sz="1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algn="ctr" fontAlgn="b"/>
                      <a:r>
                        <a:rPr lang="en-GB" sz="1000" b="0" i="0" u="none" strike="noStrike" dirty="0">
                          <a:latin typeface="Arial"/>
                        </a:rPr>
                        <a:t>135,859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algn="ctr" fontAlgn="b"/>
                      <a:r>
                        <a:rPr lang="en-GB" sz="1000" b="0" i="0" u="none" strike="noStrike" dirty="0">
                          <a:latin typeface="Arial"/>
                        </a:rPr>
                        <a:t>140,884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algn="ctr" fontAlgn="b"/>
                      <a:r>
                        <a:rPr lang="en-GB" sz="1000" b="0" i="0" u="none" strike="noStrike" dirty="0">
                          <a:latin typeface="Arial"/>
                        </a:rPr>
                        <a:t>142,980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algn="ctr" fontAlgn="b"/>
                      <a:r>
                        <a:rPr lang="en-GB" sz="1000" b="0" i="0" u="none" strike="noStrike" dirty="0">
                          <a:latin typeface="Arial"/>
                        </a:rPr>
                        <a:t>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79686">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900" b="1" i="0" u="none" strike="noStrike" cap="none" normalizeH="0" baseline="0" dirty="0" smtClean="0">
                          <a:ln>
                            <a:noFill/>
                          </a:ln>
                          <a:solidFill>
                            <a:srgbClr val="000000"/>
                          </a:solidFill>
                          <a:effectLst/>
                          <a:latin typeface="Arial" pitchFamily="34" charset="0"/>
                          <a:cs typeface="Arial" pitchFamily="34" charset="0"/>
                        </a:rPr>
                        <a:t>CHILLED NATURAL</a:t>
                      </a:r>
                      <a:endParaRPr kumimoji="0" lang="en-GB" sz="1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GB" sz="1000" b="0" i="0" u="none" strike="noStrike" dirty="0">
                          <a:latin typeface="Arial"/>
                        </a:rPr>
                        <a:t>61,945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62,675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59,638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-4.8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79686">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900" b="1" i="0" u="none" strike="noStrike" cap="none" normalizeH="0" baseline="0" dirty="0" smtClean="0">
                          <a:ln>
                            <a:noFill/>
                          </a:ln>
                          <a:solidFill>
                            <a:srgbClr val="000000"/>
                          </a:solidFill>
                          <a:effectLst/>
                          <a:latin typeface="Arial" pitchFamily="34" charset="0"/>
                          <a:cs typeface="Arial" pitchFamily="34" charset="0"/>
                        </a:rPr>
                        <a:t>CHILLED PREPARED</a:t>
                      </a:r>
                      <a:endParaRPr kumimoji="0" lang="en-GB" sz="1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GB" sz="1000" b="0" i="0" u="none" strike="noStrike" dirty="0">
                          <a:latin typeface="Arial"/>
                        </a:rPr>
                        <a:t>35,121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37,473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40,196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7.3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79686">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900" b="1" i="0" u="none" strike="noStrike" cap="none" normalizeH="0" baseline="0" dirty="0" smtClean="0">
                          <a:ln>
                            <a:noFill/>
                          </a:ln>
                          <a:solidFill>
                            <a:srgbClr val="000000"/>
                          </a:solidFill>
                          <a:effectLst/>
                          <a:latin typeface="Arial" pitchFamily="34" charset="0"/>
                          <a:cs typeface="Arial" pitchFamily="34" charset="0"/>
                        </a:rPr>
                        <a:t>CHILLED SAUCE</a:t>
                      </a:r>
                      <a:endParaRPr kumimoji="0" lang="en-GB" sz="1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GB" sz="1000" b="0" i="0" u="none" strike="noStrike" dirty="0">
                          <a:latin typeface="Arial"/>
                        </a:rPr>
                        <a:t>19,787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20,375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22,628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11.1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79686">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900" b="1" i="0" u="none" strike="noStrike" cap="none" normalizeH="0" baseline="0" dirty="0" smtClean="0">
                          <a:ln>
                            <a:noFill/>
                          </a:ln>
                          <a:solidFill>
                            <a:srgbClr val="000000"/>
                          </a:solidFill>
                          <a:effectLst/>
                          <a:latin typeface="Arial" pitchFamily="34" charset="0"/>
                          <a:cs typeface="Arial" pitchFamily="34" charset="0"/>
                        </a:rPr>
                        <a:t>CHILLED CAKES</a:t>
                      </a:r>
                      <a:endParaRPr kumimoji="0" lang="en-GB" sz="1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GB" sz="1000" b="0" i="0" u="none" strike="noStrike" dirty="0">
                          <a:latin typeface="Arial"/>
                        </a:rPr>
                        <a:t>7,759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8,837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8,468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-4.2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79686">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900" b="1" i="0" u="none" strike="noStrike" cap="none" normalizeH="0" baseline="0" dirty="0" smtClean="0">
                          <a:ln>
                            <a:noFill/>
                          </a:ln>
                          <a:solidFill>
                            <a:srgbClr val="000000"/>
                          </a:solidFill>
                          <a:effectLst/>
                          <a:latin typeface="Arial" pitchFamily="34" charset="0"/>
                          <a:cs typeface="Arial" pitchFamily="34" charset="0"/>
                        </a:rPr>
                        <a:t>CHILLED BREADED</a:t>
                      </a:r>
                      <a:endParaRPr kumimoji="0" lang="en-GB" sz="1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GB" sz="1000" b="0" i="0" u="none" strike="noStrike" dirty="0">
                          <a:latin typeface="Arial"/>
                        </a:rPr>
                        <a:t>6,240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6,573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7,244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10.2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79686">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900" b="1" i="0" u="none" strike="noStrike" cap="none" normalizeH="0" baseline="0" dirty="0" smtClean="0">
                          <a:ln>
                            <a:noFill/>
                          </a:ln>
                          <a:solidFill>
                            <a:srgbClr val="000000"/>
                          </a:solidFill>
                          <a:effectLst/>
                          <a:latin typeface="Arial" pitchFamily="34" charset="0"/>
                          <a:cs typeface="Arial" pitchFamily="34" charset="0"/>
                        </a:rPr>
                        <a:t>CHILLED SUSHI</a:t>
                      </a:r>
                      <a:endParaRPr kumimoji="0" lang="en-GB" sz="1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GB" sz="1000" b="0" i="0" u="none" strike="noStrike" dirty="0">
                          <a:latin typeface="Arial"/>
                        </a:rPr>
                        <a:t>2,967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3,539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3,534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-0.2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79686">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900" b="1" i="0" u="none" strike="noStrike" cap="none" normalizeH="0" baseline="0" dirty="0" smtClean="0">
                          <a:ln>
                            <a:noFill/>
                          </a:ln>
                          <a:solidFill>
                            <a:srgbClr val="000000"/>
                          </a:solidFill>
                          <a:effectLst/>
                          <a:latin typeface="Arial" pitchFamily="34" charset="0"/>
                          <a:cs typeface="Arial" pitchFamily="34" charset="0"/>
                        </a:rPr>
                        <a:t>CHILLED BATTER</a:t>
                      </a:r>
                      <a:endParaRPr kumimoji="0" lang="en-GB" sz="1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GB" sz="1000" b="0" i="0" u="none" strike="noStrike" dirty="0">
                          <a:latin typeface="Arial"/>
                        </a:rPr>
                        <a:t>1,749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1,162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1,012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-12.9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79686">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900" b="1" i="0" u="none" strike="noStrike" cap="none" normalizeH="0" baseline="0" dirty="0" smtClean="0">
                          <a:ln>
                            <a:noFill/>
                          </a:ln>
                          <a:solidFill>
                            <a:srgbClr val="000000"/>
                          </a:solidFill>
                          <a:effectLst/>
                          <a:latin typeface="Arial" pitchFamily="34" charset="0"/>
                          <a:cs typeface="Arial" pitchFamily="34" charset="0"/>
                        </a:rPr>
                        <a:t>CHILLED FINGERS</a:t>
                      </a:r>
                      <a:endParaRPr kumimoji="0" lang="en-GB" sz="1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GB" sz="1000" b="0" i="0" u="none" strike="noStrike" dirty="0">
                          <a:latin typeface="Arial"/>
                        </a:rPr>
                        <a:t>69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52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99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89.0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
        <p:nvSpPr>
          <p:cNvPr id="41986" name="Rectangle 216"/>
          <p:cNvSpPr>
            <a:spLocks/>
          </p:cNvSpPr>
          <p:nvPr/>
        </p:nvSpPr>
        <p:spPr bwMode="auto">
          <a:xfrm>
            <a:off x="719138" y="4508500"/>
            <a:ext cx="8424862" cy="936724"/>
          </a:xfrm>
          <a:prstGeom prst="rect">
            <a:avLst/>
          </a:prstGeom>
          <a:solidFill>
            <a:schemeClr val="bg1"/>
          </a:solidFill>
          <a:ln w="9525">
            <a:noFill/>
            <a:miter lim="800000"/>
            <a:headEnd/>
            <a:tailEnd/>
          </a:ln>
        </p:spPr>
        <p:txBody>
          <a:bodyPr/>
          <a:lstStyle/>
          <a:p>
            <a:pPr marL="342900" indent="-342900">
              <a:spcBef>
                <a:spcPct val="20000"/>
              </a:spcBef>
              <a:buFontTx/>
              <a:buChar char="•"/>
            </a:pPr>
            <a:r>
              <a:rPr lang="en-GB" sz="2000" b="0" dirty="0">
                <a:solidFill>
                  <a:schemeClr val="tx1"/>
                </a:solidFill>
                <a:latin typeface="Arial" charset="0"/>
                <a:cs typeface="Arial" charset="0"/>
              </a:rPr>
              <a:t>Chilled volume growth is slowing with Natural, Cakes, Sushi &amp; Batter and in decline.</a:t>
            </a:r>
          </a:p>
        </p:txBody>
      </p:sp>
      <p:sp>
        <p:nvSpPr>
          <p:cNvPr id="41987" name="Text Box 366"/>
          <p:cNvSpPr txBox="1">
            <a:spLocks noChangeArrowheads="1"/>
          </p:cNvSpPr>
          <p:nvPr/>
        </p:nvSpPr>
        <p:spPr bwMode="auto">
          <a:xfrm>
            <a:off x="539750" y="6521450"/>
            <a:ext cx="3727450" cy="336550"/>
          </a:xfrm>
          <a:prstGeom prst="rect">
            <a:avLst/>
          </a:prstGeom>
          <a:noFill/>
          <a:ln w="9525" algn="ctr">
            <a:noFill/>
            <a:miter lim="800000"/>
            <a:headEnd/>
            <a:tailEnd/>
          </a:ln>
        </p:spPr>
        <p:txBody>
          <a:bodyPr wrap="none">
            <a:spAutoFit/>
          </a:bodyPr>
          <a:lstStyle/>
          <a:p>
            <a:pPr defTabSz="457200" eaLnBrk="0" hangingPunct="0">
              <a:spcBef>
                <a:spcPct val="20000"/>
              </a:spcBef>
              <a:buFont typeface="Arial" charset="0"/>
              <a:buNone/>
            </a:pPr>
            <a:r>
              <a:rPr lang="en-GB" sz="1600" b="0" dirty="0"/>
              <a:t>Source: Nielsen Scan Track till roll data</a:t>
            </a:r>
            <a:endParaRPr lang="en-US" sz="1600" b="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p:cNvSpPr>
          <p:nvPr>
            <p:ph type="title"/>
          </p:nvPr>
        </p:nvSpPr>
        <p:spPr/>
        <p:txBody>
          <a:bodyPr/>
          <a:lstStyle/>
          <a:p>
            <a:pPr eaLnBrk="1" hangingPunct="1"/>
            <a:r>
              <a:rPr lang="en-GB" dirty="0" smtClean="0"/>
              <a:t>Frozen Segment in Decline</a:t>
            </a:r>
            <a:endParaRPr lang="en-US" dirty="0" smtClean="0"/>
          </a:p>
        </p:txBody>
      </p:sp>
      <p:graphicFrame>
        <p:nvGraphicFramePr>
          <p:cNvPr id="130505" name="Group 1481"/>
          <p:cNvGraphicFramePr>
            <a:graphicFrameLocks noGrp="1"/>
          </p:cNvGraphicFramePr>
          <p:nvPr>
            <p:ph type="tbl" idx="1"/>
          </p:nvPr>
        </p:nvGraphicFramePr>
        <p:xfrm>
          <a:off x="1042988" y="1196975"/>
          <a:ext cx="7056785" cy="2323440"/>
        </p:xfrm>
        <a:graphic>
          <a:graphicData uri="http://schemas.openxmlformats.org/drawingml/2006/table">
            <a:tbl>
              <a:tblPr/>
              <a:tblGrid>
                <a:gridCol w="1411357"/>
                <a:gridCol w="1411357"/>
                <a:gridCol w="1411357"/>
                <a:gridCol w="1411357"/>
                <a:gridCol w="1411357"/>
              </a:tblGrid>
              <a:tr h="25816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Arial" pitchFamily="34" charset="0"/>
                          <a:cs typeface="Arial" pitchFamily="34" charset="0"/>
                        </a:rPr>
                        <a:t>Value/ £000s</a:t>
                      </a:r>
                      <a:endParaRPr kumimoji="0" lang="en-GB" sz="1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900" b="1" i="0" u="none" strike="noStrike" cap="none" normalizeH="0" baseline="0" dirty="0" smtClean="0">
                          <a:ln>
                            <a:noFill/>
                          </a:ln>
                          <a:solidFill>
                            <a:srgbClr val="000000"/>
                          </a:solidFill>
                          <a:effectLst/>
                          <a:latin typeface="Arial" pitchFamily="34" charset="0"/>
                          <a:cs typeface="Arial" pitchFamily="34" charset="0"/>
                        </a:rPr>
                        <a:t>MAT 2YA</a:t>
                      </a:r>
                      <a:endParaRPr kumimoji="0" lang="en-GB" sz="1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900" b="1" i="0" u="none" strike="noStrike" cap="none" normalizeH="0" baseline="0" dirty="0" smtClean="0">
                          <a:ln>
                            <a:noFill/>
                          </a:ln>
                          <a:solidFill>
                            <a:srgbClr val="000000"/>
                          </a:solidFill>
                          <a:effectLst/>
                          <a:latin typeface="Arial" pitchFamily="34" charset="0"/>
                          <a:cs typeface="Arial" pitchFamily="34" charset="0"/>
                        </a:rPr>
                        <a:t>MAT YA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GB" sz="900" b="1" i="0" u="none" strike="noStrike" dirty="0" smtClean="0">
                          <a:latin typeface="+mn-lt"/>
                        </a:rPr>
                        <a:t>MAT TY to  25.12.10</a:t>
                      </a:r>
                      <a:endParaRPr lang="en-GB" sz="900" b="1" i="0" u="none" strike="noStrike" dirty="0">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900" b="1" i="0" u="none" strike="noStrike" cap="none" normalizeH="0" baseline="0" dirty="0" smtClean="0">
                          <a:ln>
                            <a:noFill/>
                          </a:ln>
                          <a:solidFill>
                            <a:srgbClr val="000000"/>
                          </a:solidFill>
                          <a:effectLst/>
                          <a:latin typeface="Arial" pitchFamily="34" charset="0"/>
                          <a:cs typeface="Arial" pitchFamily="34" charset="0"/>
                        </a:rPr>
                        <a:t>MAT % Chg YA</a:t>
                      </a:r>
                      <a:endParaRPr kumimoji="0" lang="en-GB" sz="1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816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900" b="1" i="0" u="none" strike="noStrike" cap="none" normalizeH="0" baseline="0" dirty="0" smtClean="0">
                          <a:ln>
                            <a:noFill/>
                          </a:ln>
                          <a:solidFill>
                            <a:srgbClr val="000000"/>
                          </a:solidFill>
                          <a:effectLst/>
                          <a:latin typeface="Arial" pitchFamily="34" charset="0"/>
                          <a:cs typeface="Arial" pitchFamily="34" charset="0"/>
                        </a:rPr>
                        <a:t>TOTAL FROZEN</a:t>
                      </a:r>
                      <a:endParaRPr kumimoji="0" lang="en-GB" sz="1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algn="r" fontAlgn="ctr"/>
                      <a:r>
                        <a:rPr lang="en-GB" sz="900" b="0" i="0" u="none" strike="noStrike" dirty="0">
                          <a:solidFill>
                            <a:srgbClr val="000000"/>
                          </a:solidFill>
                          <a:latin typeface="Arial"/>
                        </a:rPr>
                        <a:t>752,975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algn="r" fontAlgn="ctr"/>
                      <a:r>
                        <a:rPr lang="en-GB" sz="900" b="0" i="0" u="none" strike="noStrike" dirty="0">
                          <a:solidFill>
                            <a:srgbClr val="000000"/>
                          </a:solidFill>
                          <a:latin typeface="Arial"/>
                        </a:rPr>
                        <a:t>768,650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algn="r" fontAlgn="ctr"/>
                      <a:r>
                        <a:rPr lang="en-GB" sz="900" b="0" i="0" u="none" strike="noStrike" dirty="0">
                          <a:solidFill>
                            <a:srgbClr val="000000"/>
                          </a:solidFill>
                          <a:latin typeface="Arial"/>
                        </a:rPr>
                        <a:t>760,271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algn="r" fontAlgn="ctr"/>
                      <a:r>
                        <a:rPr lang="en-GB" sz="900" b="0" i="0" u="none" strike="noStrike" dirty="0">
                          <a:solidFill>
                            <a:srgbClr val="000000"/>
                          </a:solidFill>
                          <a:latin typeface="Arial"/>
                        </a:rPr>
                        <a:t>-1.1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r>
              <a:tr h="25816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900" b="1" i="0" u="none" strike="noStrike" cap="none" normalizeH="0" baseline="0" dirty="0" smtClean="0">
                          <a:ln>
                            <a:noFill/>
                          </a:ln>
                          <a:solidFill>
                            <a:srgbClr val="000000"/>
                          </a:solidFill>
                          <a:effectLst/>
                          <a:latin typeface="Arial" pitchFamily="34" charset="0"/>
                          <a:cs typeface="Arial" pitchFamily="34" charset="0"/>
                        </a:rPr>
                        <a:t>FROZEN NATURAL</a:t>
                      </a:r>
                      <a:endParaRPr kumimoji="0" lang="en-GB" sz="1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191,959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209,124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206,784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-1.1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816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900" b="1" i="0" u="none" strike="noStrike" cap="none" normalizeH="0" baseline="0" dirty="0" smtClean="0">
                          <a:ln>
                            <a:noFill/>
                          </a:ln>
                          <a:solidFill>
                            <a:srgbClr val="000000"/>
                          </a:solidFill>
                          <a:effectLst/>
                          <a:latin typeface="Arial" pitchFamily="34" charset="0"/>
                          <a:cs typeface="Arial" pitchFamily="34" charset="0"/>
                        </a:rPr>
                        <a:t>FROZEN FINGERS</a:t>
                      </a:r>
                      <a:endParaRPr kumimoji="0" lang="en-GB" sz="1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124,157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129,867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127,833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816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900" b="1" i="0" u="none" strike="noStrike" cap="none" normalizeH="0" baseline="0" dirty="0" smtClean="0">
                          <a:ln>
                            <a:noFill/>
                          </a:ln>
                          <a:solidFill>
                            <a:srgbClr val="000000"/>
                          </a:solidFill>
                          <a:effectLst/>
                          <a:latin typeface="Arial" pitchFamily="34" charset="0"/>
                          <a:cs typeface="Arial" pitchFamily="34" charset="0"/>
                        </a:rPr>
                        <a:t>FROZEN BATTER</a:t>
                      </a:r>
                      <a:endParaRPr kumimoji="0" lang="en-GB" sz="1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algn="r" fontAlgn="ctr"/>
                      <a:r>
                        <a:rPr lang="en-GB" sz="900" b="0" i="0" u="none" strike="noStrike" dirty="0">
                          <a:solidFill>
                            <a:srgbClr val="000000"/>
                          </a:solidFill>
                          <a:latin typeface="Arial"/>
                        </a:rPr>
                        <a:t>125,610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algn="r" fontAlgn="ctr"/>
                      <a:r>
                        <a:rPr lang="en-GB" sz="900" b="0" i="0" u="none" strike="noStrike" dirty="0">
                          <a:solidFill>
                            <a:srgbClr val="000000"/>
                          </a:solidFill>
                          <a:latin typeface="Arial"/>
                        </a:rPr>
                        <a:t>121,886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algn="r" fontAlgn="ctr"/>
                      <a:r>
                        <a:rPr lang="en-GB" sz="900" b="0" i="0" u="none" strike="noStrike" dirty="0">
                          <a:solidFill>
                            <a:srgbClr val="000000"/>
                          </a:solidFill>
                          <a:latin typeface="Arial"/>
                        </a:rPr>
                        <a:t>123,560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algn="r" fontAlgn="ctr"/>
                      <a:r>
                        <a:rPr lang="en-GB" sz="900" b="0" i="0" u="none" strike="noStrike" dirty="0">
                          <a:solidFill>
                            <a:srgbClr val="000000"/>
                          </a:solidFill>
                          <a:latin typeface="Arial"/>
                        </a:rPr>
                        <a:t>1.4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5816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900" b="1" i="0" u="none" strike="noStrike" cap="none" normalizeH="0" baseline="0" dirty="0" smtClean="0">
                          <a:ln>
                            <a:noFill/>
                          </a:ln>
                          <a:solidFill>
                            <a:srgbClr val="000000"/>
                          </a:solidFill>
                          <a:effectLst/>
                          <a:latin typeface="Arial" pitchFamily="34" charset="0"/>
                          <a:cs typeface="Arial" pitchFamily="34" charset="0"/>
                        </a:rPr>
                        <a:t>FROZEN BREADED</a:t>
                      </a:r>
                      <a:endParaRPr kumimoji="0" lang="en-GB" sz="1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algn="r" fontAlgn="ctr"/>
                      <a:r>
                        <a:rPr lang="en-GB" sz="900" b="0" i="0" u="none" strike="noStrike" dirty="0">
                          <a:solidFill>
                            <a:srgbClr val="000000"/>
                          </a:solidFill>
                          <a:latin typeface="Arial"/>
                        </a:rPr>
                        <a:t>132,936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algn="r" fontAlgn="ctr"/>
                      <a:r>
                        <a:rPr lang="en-GB" sz="900" b="0" i="0" u="none" strike="noStrike" dirty="0">
                          <a:solidFill>
                            <a:srgbClr val="000000"/>
                          </a:solidFill>
                          <a:latin typeface="Arial"/>
                        </a:rPr>
                        <a:t>122,963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algn="r" fontAlgn="ctr"/>
                      <a:r>
                        <a:rPr lang="en-GB" sz="900" b="0" i="0" u="none" strike="noStrike" dirty="0">
                          <a:solidFill>
                            <a:srgbClr val="000000"/>
                          </a:solidFill>
                          <a:latin typeface="Arial"/>
                        </a:rPr>
                        <a:t>123,143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algn="r" fontAlgn="ctr"/>
                      <a:r>
                        <a:rPr lang="en-GB" sz="900" b="0" i="0" u="none" strike="noStrike" dirty="0">
                          <a:solidFill>
                            <a:srgbClr val="000000"/>
                          </a:solidFill>
                          <a:latin typeface="Arial"/>
                        </a:rPr>
                        <a:t>0.1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5816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900" b="1" i="0" u="none" strike="noStrike" cap="none" normalizeH="0" baseline="0" dirty="0" smtClean="0">
                          <a:ln>
                            <a:noFill/>
                          </a:ln>
                          <a:solidFill>
                            <a:srgbClr val="000000"/>
                          </a:solidFill>
                          <a:effectLst/>
                          <a:latin typeface="Arial" pitchFamily="34" charset="0"/>
                          <a:cs typeface="Arial" pitchFamily="34" charset="0"/>
                        </a:rPr>
                        <a:t>FROZEN SAUCE</a:t>
                      </a:r>
                      <a:endParaRPr kumimoji="0" lang="en-GB" sz="1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98,890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107,746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102,962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-4.4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816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900" b="1" i="0" u="none" strike="noStrike" cap="none" normalizeH="0" baseline="0" dirty="0" smtClean="0">
                          <a:ln>
                            <a:noFill/>
                          </a:ln>
                          <a:solidFill>
                            <a:srgbClr val="000000"/>
                          </a:solidFill>
                          <a:effectLst/>
                          <a:latin typeface="Arial" pitchFamily="34" charset="0"/>
                          <a:cs typeface="Arial" pitchFamily="34" charset="0"/>
                        </a:rPr>
                        <a:t>FROZEN PREPARED</a:t>
                      </a:r>
                      <a:endParaRPr kumimoji="0" lang="en-GB" sz="1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59,107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56,260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54,956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816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900" b="1" i="0" u="none" strike="noStrike" cap="none" normalizeH="0" baseline="0" dirty="0" smtClean="0">
                          <a:ln>
                            <a:noFill/>
                          </a:ln>
                          <a:solidFill>
                            <a:srgbClr val="000000"/>
                          </a:solidFill>
                          <a:effectLst/>
                          <a:latin typeface="Arial" pitchFamily="34" charset="0"/>
                          <a:cs typeface="Arial" pitchFamily="34" charset="0"/>
                        </a:rPr>
                        <a:t>FROZEN CAKES</a:t>
                      </a:r>
                      <a:endParaRPr kumimoji="0" lang="en-GB" sz="1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20,316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20,745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20,981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1.1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4034" name="Rectangle 264"/>
          <p:cNvSpPr>
            <a:spLocks/>
          </p:cNvSpPr>
          <p:nvPr/>
        </p:nvSpPr>
        <p:spPr bwMode="auto">
          <a:xfrm>
            <a:off x="395288" y="3933825"/>
            <a:ext cx="8424862" cy="1511399"/>
          </a:xfrm>
          <a:prstGeom prst="rect">
            <a:avLst/>
          </a:prstGeom>
          <a:solidFill>
            <a:schemeClr val="bg1"/>
          </a:solidFill>
          <a:ln w="9525">
            <a:noFill/>
            <a:miter lim="800000"/>
            <a:headEnd/>
            <a:tailEnd/>
          </a:ln>
        </p:spPr>
        <p:txBody>
          <a:bodyPr/>
          <a:lstStyle/>
          <a:p>
            <a:pPr marL="342900" indent="-342900">
              <a:spcBef>
                <a:spcPct val="20000"/>
              </a:spcBef>
              <a:buFontTx/>
              <a:buChar char="•"/>
            </a:pPr>
            <a:r>
              <a:rPr lang="en-GB" sz="2000" b="0" dirty="0" smtClean="0">
                <a:solidFill>
                  <a:schemeClr val="tx1"/>
                </a:solidFill>
                <a:latin typeface="Arial" charset="0"/>
                <a:cs typeface="Arial" charset="0"/>
              </a:rPr>
              <a:t>Frozen </a:t>
            </a:r>
            <a:r>
              <a:rPr lang="en-GB" sz="2000" b="0" dirty="0">
                <a:solidFill>
                  <a:schemeClr val="tx1"/>
                </a:solidFill>
                <a:latin typeface="Arial" charset="0"/>
                <a:cs typeface="Arial" charset="0"/>
              </a:rPr>
              <a:t>Sauce halts its growth on the back of NPD </a:t>
            </a:r>
            <a:r>
              <a:rPr lang="en-GB" sz="2000" b="0" dirty="0" smtClean="0">
                <a:solidFill>
                  <a:schemeClr val="tx1"/>
                </a:solidFill>
                <a:latin typeface="Arial" charset="0"/>
                <a:cs typeface="Arial" charset="0"/>
              </a:rPr>
              <a:t>push</a:t>
            </a:r>
            <a:endParaRPr lang="en-GB" sz="2000" b="0" dirty="0">
              <a:solidFill>
                <a:schemeClr val="tx1"/>
              </a:solidFill>
              <a:latin typeface="Arial" charset="0"/>
              <a:cs typeface="Arial" charset="0"/>
            </a:endParaRPr>
          </a:p>
          <a:p>
            <a:pPr marL="342900" indent="-342900">
              <a:spcBef>
                <a:spcPct val="20000"/>
              </a:spcBef>
              <a:buFontTx/>
              <a:buChar char="•"/>
            </a:pPr>
            <a:r>
              <a:rPr lang="en-GB" sz="2000" b="0" dirty="0">
                <a:solidFill>
                  <a:schemeClr val="tx1"/>
                </a:solidFill>
                <a:latin typeface="Arial" charset="0"/>
                <a:cs typeface="Arial" charset="0"/>
              </a:rPr>
              <a:t>Frozen Batter and Frozen Breaded have stabilised after a period of decline</a:t>
            </a:r>
            <a:endParaRPr lang="en-US" sz="2000" b="0" dirty="0">
              <a:solidFill>
                <a:schemeClr val="tx1"/>
              </a:solidFill>
              <a:latin typeface="Arial" charset="0"/>
              <a:cs typeface="Arial" charset="0"/>
            </a:endParaRPr>
          </a:p>
        </p:txBody>
      </p:sp>
      <p:sp>
        <p:nvSpPr>
          <p:cNvPr id="44035" name="Text Box 265"/>
          <p:cNvSpPr txBox="1">
            <a:spLocks noChangeArrowheads="1"/>
          </p:cNvSpPr>
          <p:nvPr/>
        </p:nvSpPr>
        <p:spPr bwMode="auto">
          <a:xfrm>
            <a:off x="539750" y="6521450"/>
            <a:ext cx="3727450" cy="336550"/>
          </a:xfrm>
          <a:prstGeom prst="rect">
            <a:avLst/>
          </a:prstGeom>
          <a:noFill/>
          <a:ln w="9525" algn="ctr">
            <a:noFill/>
            <a:miter lim="800000"/>
            <a:headEnd/>
            <a:tailEnd/>
          </a:ln>
        </p:spPr>
        <p:txBody>
          <a:bodyPr wrap="none">
            <a:spAutoFit/>
          </a:bodyPr>
          <a:lstStyle/>
          <a:p>
            <a:pPr defTabSz="457200" eaLnBrk="0" hangingPunct="0">
              <a:spcBef>
                <a:spcPct val="20000"/>
              </a:spcBef>
              <a:buFont typeface="Arial" charset="0"/>
              <a:buNone/>
            </a:pPr>
            <a:r>
              <a:rPr lang="en-GB" sz="1600" b="0" dirty="0"/>
              <a:t>Source: Nielsen Scan Track till roll data</a:t>
            </a:r>
            <a:endParaRPr lang="en-US" sz="1600" b="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39"/>
          <p:cNvSpPr>
            <a:spLocks/>
          </p:cNvSpPr>
          <p:nvPr/>
        </p:nvSpPr>
        <p:spPr bwMode="auto">
          <a:xfrm>
            <a:off x="395288" y="3860800"/>
            <a:ext cx="8424862" cy="1584325"/>
          </a:xfrm>
          <a:prstGeom prst="rect">
            <a:avLst/>
          </a:prstGeom>
          <a:solidFill>
            <a:schemeClr val="bg1"/>
          </a:solidFill>
          <a:ln w="9525">
            <a:noFill/>
            <a:miter lim="800000"/>
            <a:headEnd/>
            <a:tailEnd/>
          </a:ln>
        </p:spPr>
        <p:txBody>
          <a:bodyPr/>
          <a:lstStyle/>
          <a:p>
            <a:pPr marL="342900" indent="-342900">
              <a:spcBef>
                <a:spcPct val="20000"/>
              </a:spcBef>
              <a:buFontTx/>
              <a:buChar char="•"/>
            </a:pPr>
            <a:r>
              <a:rPr lang="en-GB" sz="2000" b="0" dirty="0">
                <a:solidFill>
                  <a:schemeClr val="tx1"/>
                </a:solidFill>
                <a:latin typeface="Arial" charset="0"/>
                <a:cs typeface="Arial" charset="0"/>
              </a:rPr>
              <a:t>Although frozen Sauce sales remain steady the decline in volume may  indicate the market is becoming more premium than the traditional products they replace</a:t>
            </a:r>
          </a:p>
        </p:txBody>
      </p:sp>
      <p:sp>
        <p:nvSpPr>
          <p:cNvPr id="46082" name="Text Box 140"/>
          <p:cNvSpPr txBox="1">
            <a:spLocks noChangeArrowheads="1"/>
          </p:cNvSpPr>
          <p:nvPr/>
        </p:nvSpPr>
        <p:spPr bwMode="auto">
          <a:xfrm>
            <a:off x="611188" y="6521450"/>
            <a:ext cx="3727450" cy="336550"/>
          </a:xfrm>
          <a:prstGeom prst="rect">
            <a:avLst/>
          </a:prstGeom>
          <a:noFill/>
          <a:ln w="9525" algn="ctr">
            <a:noFill/>
            <a:miter lim="800000"/>
            <a:headEnd/>
            <a:tailEnd/>
          </a:ln>
        </p:spPr>
        <p:txBody>
          <a:bodyPr wrap="none">
            <a:spAutoFit/>
          </a:bodyPr>
          <a:lstStyle/>
          <a:p>
            <a:pPr defTabSz="457200" eaLnBrk="0" hangingPunct="0">
              <a:spcBef>
                <a:spcPct val="20000"/>
              </a:spcBef>
              <a:buFont typeface="Arial" charset="0"/>
              <a:buNone/>
            </a:pPr>
            <a:r>
              <a:rPr lang="en-GB" sz="1600" b="0" dirty="0"/>
              <a:t>Source: Nielsen Scan Track till roll data</a:t>
            </a:r>
            <a:endParaRPr lang="en-US" sz="1600" b="0" dirty="0"/>
          </a:p>
        </p:txBody>
      </p:sp>
      <p:graphicFrame>
        <p:nvGraphicFramePr>
          <p:cNvPr id="103868" name="Group 444"/>
          <p:cNvGraphicFramePr>
            <a:graphicFrameLocks noGrp="1"/>
          </p:cNvGraphicFramePr>
          <p:nvPr>
            <p:ph type="tbl" idx="1"/>
          </p:nvPr>
        </p:nvGraphicFramePr>
        <p:xfrm>
          <a:off x="971550" y="1196975"/>
          <a:ext cx="6767515" cy="2162205"/>
        </p:xfrm>
        <a:graphic>
          <a:graphicData uri="http://schemas.openxmlformats.org/drawingml/2006/table">
            <a:tbl>
              <a:tblPr/>
              <a:tblGrid>
                <a:gridCol w="1353503"/>
                <a:gridCol w="1353503"/>
                <a:gridCol w="1353503"/>
                <a:gridCol w="1353503"/>
                <a:gridCol w="1353503"/>
              </a:tblGrid>
              <a:tr h="24024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900" b="1" i="0" u="none" strike="noStrike" cap="none" normalizeH="0" baseline="0" dirty="0" smtClean="0">
                          <a:ln>
                            <a:noFill/>
                          </a:ln>
                          <a:solidFill>
                            <a:srgbClr val="000000"/>
                          </a:solidFill>
                          <a:effectLst/>
                          <a:latin typeface="Arial" pitchFamily="34" charset="0"/>
                          <a:cs typeface="Arial" pitchFamily="34" charset="0"/>
                        </a:rPr>
                        <a:t> Volume/ tonnes</a:t>
                      </a:r>
                      <a:endParaRPr kumimoji="0" lang="en-GB" sz="1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900" b="1" i="0" u="none" strike="noStrike" cap="none" normalizeH="0" baseline="0" dirty="0" smtClean="0">
                          <a:ln>
                            <a:noFill/>
                          </a:ln>
                          <a:solidFill>
                            <a:srgbClr val="000000"/>
                          </a:solidFill>
                          <a:effectLst/>
                          <a:latin typeface="Arial" pitchFamily="34" charset="0"/>
                          <a:cs typeface="Arial" pitchFamily="34" charset="0"/>
                        </a:rPr>
                        <a:t>MAT 2YA</a:t>
                      </a:r>
                      <a:endParaRPr kumimoji="0" lang="en-GB" sz="1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900" b="1" i="0" u="none" strike="noStrike" cap="none" normalizeH="0" baseline="0" dirty="0" smtClean="0">
                          <a:ln>
                            <a:noFill/>
                          </a:ln>
                          <a:solidFill>
                            <a:srgbClr val="000000"/>
                          </a:solidFill>
                          <a:effectLst/>
                          <a:latin typeface="Arial" pitchFamily="34" charset="0"/>
                          <a:cs typeface="Arial" pitchFamily="34" charset="0"/>
                        </a:rPr>
                        <a:t>MAT YA </a:t>
                      </a:r>
                      <a:endParaRPr kumimoji="0" lang="en-GB" sz="1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GB" sz="900" b="1" i="0" u="none" strike="noStrike" dirty="0" smtClean="0">
                          <a:latin typeface="+mn-lt"/>
                        </a:rPr>
                        <a:t>MAT TY to  25.12.10</a:t>
                      </a:r>
                      <a:endParaRPr lang="en-GB" sz="900" b="1" i="0" u="none" strike="noStrike" dirty="0">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GB" sz="900" b="1" i="0" u="none" strike="noStrike" cap="none" normalizeH="0" baseline="0" dirty="0" smtClean="0">
                          <a:ln>
                            <a:noFill/>
                          </a:ln>
                          <a:solidFill>
                            <a:srgbClr val="000000"/>
                          </a:solidFill>
                          <a:effectLst/>
                          <a:latin typeface="Arial" pitchFamily="34" charset="0"/>
                          <a:cs typeface="Arial" pitchFamily="34" charset="0"/>
                        </a:rPr>
                        <a:t>MAT % Chg YA</a:t>
                      </a:r>
                      <a:endParaRPr kumimoji="0" lang="en-GB" sz="1800" b="1"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0245">
                <a:tc>
                  <a:txBody>
                    <a:bodyPr/>
                    <a:lstStyle/>
                    <a:p>
                      <a:pPr algn="ctr" fontAlgn="t"/>
                      <a:r>
                        <a:rPr lang="en-GB" sz="900" b="1" i="0" u="none" strike="noStrike" dirty="0" smtClean="0">
                          <a:solidFill>
                            <a:srgbClr val="000000"/>
                          </a:solidFill>
                          <a:latin typeface="Arial"/>
                        </a:rPr>
                        <a:t>TOTAL FROZEN</a:t>
                      </a:r>
                      <a:endParaRPr lang="en-GB" sz="900" b="1" i="0" u="none" strike="noStrike" dirty="0">
                        <a:solidFill>
                          <a:srgbClr val="000000"/>
                        </a:solidFill>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algn="r" fontAlgn="ctr"/>
                      <a:r>
                        <a:rPr lang="en-GB" sz="900" b="0" i="0" u="none" strike="noStrike" dirty="0">
                          <a:solidFill>
                            <a:srgbClr val="000000"/>
                          </a:solidFill>
                          <a:latin typeface="Arial"/>
                        </a:rPr>
                        <a:t>138,585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algn="r" fontAlgn="ctr"/>
                      <a:r>
                        <a:rPr lang="en-GB" sz="900" b="0" i="0" u="none" strike="noStrike" dirty="0">
                          <a:solidFill>
                            <a:srgbClr val="000000"/>
                          </a:solidFill>
                          <a:latin typeface="Arial"/>
                        </a:rPr>
                        <a:t>135,295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algn="r" fontAlgn="ctr"/>
                      <a:r>
                        <a:rPr lang="en-GB" sz="900" b="0" i="0" u="none" strike="noStrike" dirty="0">
                          <a:solidFill>
                            <a:srgbClr val="000000"/>
                          </a:solidFill>
                          <a:latin typeface="Arial"/>
                        </a:rPr>
                        <a:t>134,074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algn="r" fontAlgn="ctr"/>
                      <a:r>
                        <a:rPr lang="en-GB" sz="900" b="0" i="0" u="none" strike="noStrike" dirty="0">
                          <a:solidFill>
                            <a:srgbClr val="000000"/>
                          </a:solidFill>
                          <a:latin typeface="Arial"/>
                        </a:rPr>
                        <a:t>-0.9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r>
              <a:tr h="240245">
                <a:tc>
                  <a:txBody>
                    <a:bodyPr/>
                    <a:lstStyle/>
                    <a:p>
                      <a:pPr algn="ctr" fontAlgn="t"/>
                      <a:r>
                        <a:rPr lang="en-GB" sz="900" b="1" i="0" u="none" strike="noStrike" dirty="0">
                          <a:solidFill>
                            <a:srgbClr val="000000"/>
                          </a:solidFill>
                          <a:latin typeface="Arial"/>
                        </a:rPr>
                        <a:t>FROZEN NATURAL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25,356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26,000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26,690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2.7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0245">
                <a:tc>
                  <a:txBody>
                    <a:bodyPr/>
                    <a:lstStyle/>
                    <a:p>
                      <a:pPr algn="ctr" fontAlgn="t"/>
                      <a:r>
                        <a:rPr lang="en-GB" sz="900" b="1" i="0" u="none" strike="noStrike" dirty="0">
                          <a:solidFill>
                            <a:srgbClr val="000000"/>
                          </a:solidFill>
                          <a:latin typeface="Arial"/>
                        </a:rPr>
                        <a:t>FROZEN FINGERS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29,565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28,871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28,616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-0.9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0245">
                <a:tc>
                  <a:txBody>
                    <a:bodyPr/>
                    <a:lstStyle/>
                    <a:p>
                      <a:pPr algn="ctr" fontAlgn="t"/>
                      <a:r>
                        <a:rPr lang="en-GB" sz="900" b="1" i="0" u="none" strike="noStrike" dirty="0">
                          <a:solidFill>
                            <a:srgbClr val="000000"/>
                          </a:solidFill>
                          <a:latin typeface="Arial"/>
                        </a:rPr>
                        <a:t>FROZEN BATTER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21,277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20,829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22,104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6.1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0245">
                <a:tc>
                  <a:txBody>
                    <a:bodyPr/>
                    <a:lstStyle/>
                    <a:p>
                      <a:pPr algn="ctr" fontAlgn="t"/>
                      <a:r>
                        <a:rPr lang="en-GB" sz="900" b="1" i="0" u="none" strike="noStrike" dirty="0">
                          <a:solidFill>
                            <a:srgbClr val="000000"/>
                          </a:solidFill>
                          <a:latin typeface="Arial"/>
                        </a:rPr>
                        <a:t>FROZEN BREADED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20,785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19,538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20,660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5.7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0245">
                <a:tc>
                  <a:txBody>
                    <a:bodyPr/>
                    <a:lstStyle/>
                    <a:p>
                      <a:pPr algn="ctr" fontAlgn="t"/>
                      <a:r>
                        <a:rPr lang="en-GB" sz="900" b="1" i="0" u="none" strike="noStrike" dirty="0">
                          <a:solidFill>
                            <a:srgbClr val="000000"/>
                          </a:solidFill>
                          <a:latin typeface="Arial"/>
                        </a:rPr>
                        <a:t>FROZEN SAUCE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algn="r" fontAlgn="ctr"/>
                      <a:r>
                        <a:rPr lang="en-GB" sz="900" b="0" i="0" u="none" strike="noStrike" dirty="0">
                          <a:solidFill>
                            <a:srgbClr val="000000"/>
                          </a:solidFill>
                          <a:latin typeface="Arial"/>
                        </a:rPr>
                        <a:t>27,518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algn="r" fontAlgn="ctr"/>
                      <a:r>
                        <a:rPr lang="en-GB" sz="900" b="0" i="0" u="none" strike="noStrike" dirty="0">
                          <a:solidFill>
                            <a:srgbClr val="000000"/>
                          </a:solidFill>
                          <a:latin typeface="Arial"/>
                        </a:rPr>
                        <a:t>26,060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algn="r" fontAlgn="ctr"/>
                      <a:r>
                        <a:rPr lang="en-GB" sz="900" b="0" i="0" u="none" strike="noStrike" dirty="0">
                          <a:solidFill>
                            <a:srgbClr val="000000"/>
                          </a:solidFill>
                          <a:latin typeface="Arial"/>
                        </a:rPr>
                        <a:t>21,957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algn="r" fontAlgn="ctr"/>
                      <a:r>
                        <a:rPr lang="en-GB" sz="900" b="0" i="0" u="none" strike="noStrike" dirty="0">
                          <a:solidFill>
                            <a:srgbClr val="000000"/>
                          </a:solidFill>
                          <a:latin typeface="Arial"/>
                        </a:rPr>
                        <a:t>-15.7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40245">
                <a:tc>
                  <a:txBody>
                    <a:bodyPr/>
                    <a:lstStyle/>
                    <a:p>
                      <a:pPr algn="ctr" fontAlgn="t"/>
                      <a:r>
                        <a:rPr lang="en-GB" sz="900" b="1" i="0" u="none" strike="noStrike" dirty="0">
                          <a:solidFill>
                            <a:srgbClr val="000000"/>
                          </a:solidFill>
                          <a:latin typeface="Arial"/>
                        </a:rPr>
                        <a:t>FROZEN PREPARED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8,558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8,388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8,050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-4.0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0245">
                <a:tc>
                  <a:txBody>
                    <a:bodyPr/>
                    <a:lstStyle/>
                    <a:p>
                      <a:pPr algn="ctr" fontAlgn="t"/>
                      <a:r>
                        <a:rPr lang="en-GB" sz="900" b="1" i="0" u="none" strike="noStrike" dirty="0">
                          <a:solidFill>
                            <a:srgbClr val="000000"/>
                          </a:solidFill>
                          <a:latin typeface="Arial"/>
                        </a:rPr>
                        <a:t>FROZEN CAKES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5,527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5,598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5,985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900" b="0" i="0" u="none" strike="noStrike" dirty="0">
                          <a:solidFill>
                            <a:srgbClr val="000000"/>
                          </a:solidFill>
                          <a:latin typeface="Arial"/>
                        </a:rPr>
                        <a:t>6.9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 name="Rectangle 2"/>
          <p:cNvSpPr txBox="1">
            <a:spLocks/>
          </p:cNvSpPr>
          <p:nvPr/>
        </p:nvSpPr>
        <p:spPr bwMode="auto">
          <a:xfrm>
            <a:off x="684213" y="115888"/>
            <a:ext cx="8229600" cy="868362"/>
          </a:xfrm>
          <a:prstGeom prst="rect">
            <a:avLst/>
          </a:prstGeom>
          <a:noFill/>
          <a:ln w="9525">
            <a:noFill/>
            <a:miter lim="800000"/>
            <a:headEnd/>
            <a:tailEnd/>
          </a:ln>
        </p:spPr>
        <p:txBody>
          <a:bodyPr anchor="ctr"/>
          <a:lstStyle/>
          <a:p>
            <a:pPr>
              <a:buFont typeface="Arial" pitchFamily="34" charset="0"/>
              <a:buNone/>
              <a:defRPr/>
            </a:pPr>
            <a:r>
              <a:rPr lang="en-GB" sz="3400" b="0" kern="0" dirty="0">
                <a:solidFill>
                  <a:srgbClr val="0062AE"/>
                </a:solidFill>
                <a:latin typeface="+mj-lt"/>
                <a:ea typeface="+mj-ea"/>
                <a:cs typeface="+mj-cs"/>
              </a:rPr>
              <a:t>Frozen </a:t>
            </a:r>
            <a:r>
              <a:rPr lang="en-GB" sz="3400" b="0" kern="0" dirty="0" smtClean="0">
                <a:solidFill>
                  <a:srgbClr val="0062AE"/>
                </a:solidFill>
                <a:latin typeface="+mj-lt"/>
                <a:ea typeface="+mj-ea"/>
                <a:cs typeface="+mj-cs"/>
              </a:rPr>
              <a:t>Volume Decline Stabilises </a:t>
            </a:r>
            <a:endParaRPr lang="en-US" sz="3400" b="0" kern="0" dirty="0">
              <a:solidFill>
                <a:srgbClr val="0062AE"/>
              </a:solidFill>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p:cNvSpPr>
          <p:nvPr>
            <p:ph type="title"/>
          </p:nvPr>
        </p:nvSpPr>
        <p:spPr/>
        <p:txBody>
          <a:bodyPr/>
          <a:lstStyle/>
          <a:p>
            <a:pPr eaLnBrk="1" hangingPunct="1"/>
            <a:r>
              <a:rPr lang="en-GB" dirty="0" smtClean="0"/>
              <a:t>Three Year Value Trends</a:t>
            </a:r>
            <a:endParaRPr lang="en-US" dirty="0" smtClean="0"/>
          </a:p>
        </p:txBody>
      </p:sp>
      <p:sp>
        <p:nvSpPr>
          <p:cNvPr id="48130" name="Text Box 6"/>
          <p:cNvSpPr txBox="1">
            <a:spLocks noChangeArrowheads="1"/>
          </p:cNvSpPr>
          <p:nvPr/>
        </p:nvSpPr>
        <p:spPr bwMode="auto">
          <a:xfrm>
            <a:off x="755650" y="5876925"/>
            <a:ext cx="3727450" cy="336550"/>
          </a:xfrm>
          <a:prstGeom prst="rect">
            <a:avLst/>
          </a:prstGeom>
          <a:noFill/>
          <a:ln w="9525" algn="ctr">
            <a:noFill/>
            <a:miter lim="800000"/>
            <a:headEnd/>
            <a:tailEnd/>
          </a:ln>
        </p:spPr>
        <p:txBody>
          <a:bodyPr wrap="none">
            <a:spAutoFit/>
          </a:bodyPr>
          <a:lstStyle/>
          <a:p>
            <a:pPr defTabSz="457200" eaLnBrk="0" hangingPunct="0">
              <a:spcBef>
                <a:spcPct val="20000"/>
              </a:spcBef>
              <a:buFont typeface="Arial" charset="0"/>
              <a:buNone/>
            </a:pPr>
            <a:r>
              <a:rPr lang="en-GB" sz="1600" b="0" dirty="0"/>
              <a:t>Source: Nielsen Scan Track till roll data</a:t>
            </a:r>
            <a:endParaRPr lang="en-US" sz="1600" b="0" dirty="0"/>
          </a:p>
        </p:txBody>
      </p:sp>
      <p:graphicFrame>
        <p:nvGraphicFramePr>
          <p:cNvPr id="5" name="Chart 4"/>
          <p:cNvGraphicFramePr>
            <a:graphicFrameLocks/>
          </p:cNvGraphicFramePr>
          <p:nvPr/>
        </p:nvGraphicFramePr>
        <p:xfrm>
          <a:off x="683568" y="1124744"/>
          <a:ext cx="7488832" cy="410445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p:cNvSpPr>
          <p:nvPr>
            <p:ph type="title"/>
          </p:nvPr>
        </p:nvSpPr>
        <p:spPr/>
        <p:txBody>
          <a:bodyPr/>
          <a:lstStyle/>
          <a:p>
            <a:pPr eaLnBrk="1" hangingPunct="1"/>
            <a:r>
              <a:rPr lang="en-GB" dirty="0" smtClean="0"/>
              <a:t>Three Year Volume Trends</a:t>
            </a:r>
            <a:endParaRPr lang="en-US" dirty="0" smtClean="0"/>
          </a:p>
        </p:txBody>
      </p:sp>
      <p:sp>
        <p:nvSpPr>
          <p:cNvPr id="50178" name="Text Box 5"/>
          <p:cNvSpPr txBox="1">
            <a:spLocks noChangeArrowheads="1"/>
          </p:cNvSpPr>
          <p:nvPr/>
        </p:nvSpPr>
        <p:spPr bwMode="auto">
          <a:xfrm>
            <a:off x="755650" y="5876925"/>
            <a:ext cx="3727450" cy="336550"/>
          </a:xfrm>
          <a:prstGeom prst="rect">
            <a:avLst/>
          </a:prstGeom>
          <a:noFill/>
          <a:ln w="9525" algn="ctr">
            <a:noFill/>
            <a:miter lim="800000"/>
            <a:headEnd/>
            <a:tailEnd/>
          </a:ln>
        </p:spPr>
        <p:txBody>
          <a:bodyPr wrap="none">
            <a:spAutoFit/>
          </a:bodyPr>
          <a:lstStyle/>
          <a:p>
            <a:pPr defTabSz="457200" eaLnBrk="0" hangingPunct="0">
              <a:spcBef>
                <a:spcPct val="20000"/>
              </a:spcBef>
              <a:buFont typeface="Arial" charset="0"/>
              <a:buNone/>
            </a:pPr>
            <a:r>
              <a:rPr lang="en-GB" sz="1600" b="0" dirty="0"/>
              <a:t>Source: Nielsen Scan Track till roll data</a:t>
            </a:r>
            <a:endParaRPr lang="en-US" sz="1600" b="0" dirty="0"/>
          </a:p>
        </p:txBody>
      </p:sp>
      <p:graphicFrame>
        <p:nvGraphicFramePr>
          <p:cNvPr id="7" name="Chart 6"/>
          <p:cNvGraphicFramePr>
            <a:graphicFrameLocks/>
          </p:cNvGraphicFramePr>
          <p:nvPr/>
        </p:nvGraphicFramePr>
        <p:xfrm>
          <a:off x="467544" y="1052736"/>
          <a:ext cx="7776864" cy="424847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p:cNvSpPr>
          <p:nvPr>
            <p:ph type="title"/>
          </p:nvPr>
        </p:nvSpPr>
        <p:spPr>
          <a:xfrm>
            <a:off x="323850" y="0"/>
            <a:ext cx="8229600" cy="868363"/>
          </a:xfrm>
        </p:spPr>
        <p:txBody>
          <a:bodyPr/>
          <a:lstStyle/>
          <a:p>
            <a:pPr eaLnBrk="1" hangingPunct="1"/>
            <a:r>
              <a:rPr lang="en-GB" sz="2600" dirty="0" smtClean="0"/>
              <a:t>Top 5 Species by Sector – to 24.12.10</a:t>
            </a:r>
            <a:endParaRPr lang="en-GB" sz="1300" dirty="0" smtClean="0">
              <a:solidFill>
                <a:srgbClr val="000000"/>
              </a:solidFill>
            </a:endParaRPr>
          </a:p>
        </p:txBody>
      </p:sp>
      <p:pic>
        <p:nvPicPr>
          <p:cNvPr id="52227" name="Picture 4"/>
          <p:cNvPicPr>
            <a:picLocks noGrp="1" noChangeAspect="1" noChangeArrowheads="1"/>
          </p:cNvPicPr>
          <p:nvPr>
            <p:ph idx="1"/>
          </p:nvPr>
        </p:nvPicPr>
        <p:blipFill>
          <a:blip r:embed="rId3" cstate="print"/>
          <a:srcRect t="6908" b="74142"/>
          <a:stretch>
            <a:fillRect/>
          </a:stretch>
        </p:blipFill>
        <p:spPr>
          <a:xfrm>
            <a:off x="900113" y="3716338"/>
            <a:ext cx="7340600" cy="747712"/>
          </a:xfrm>
        </p:spPr>
      </p:pic>
      <p:sp>
        <p:nvSpPr>
          <p:cNvPr id="52226" name="Text Box 13"/>
          <p:cNvSpPr txBox="1">
            <a:spLocks noChangeArrowheads="1"/>
          </p:cNvSpPr>
          <p:nvPr/>
        </p:nvSpPr>
        <p:spPr bwMode="auto">
          <a:xfrm>
            <a:off x="388938" y="5534025"/>
            <a:ext cx="2344737" cy="244475"/>
          </a:xfrm>
          <a:prstGeom prst="rect">
            <a:avLst/>
          </a:prstGeom>
          <a:noFill/>
          <a:ln w="9525" algn="ctr">
            <a:noFill/>
            <a:miter lim="800000"/>
            <a:headEnd/>
            <a:tailEnd/>
          </a:ln>
        </p:spPr>
        <p:txBody>
          <a:bodyPr lIns="91426" tIns="45713" rIns="91426" bIns="45713">
            <a:spAutoFit/>
          </a:bodyPr>
          <a:lstStyle/>
          <a:p>
            <a:pPr>
              <a:spcBef>
                <a:spcPct val="50000"/>
              </a:spcBef>
              <a:buClr>
                <a:srgbClr val="0082D1"/>
              </a:buClr>
              <a:buFont typeface="Times"/>
              <a:buChar char="•"/>
            </a:pPr>
            <a:r>
              <a:rPr lang="en-GB" sz="1000" dirty="0">
                <a:latin typeface="Arial" charset="0"/>
                <a:cs typeface="Arial" charset="0"/>
              </a:rPr>
              <a:t>New species</a:t>
            </a:r>
          </a:p>
        </p:txBody>
      </p:sp>
      <p:pic>
        <p:nvPicPr>
          <p:cNvPr id="52228" name="Picture 4"/>
          <p:cNvPicPr>
            <a:picLocks noChangeAspect="1" noChangeArrowheads="1"/>
          </p:cNvPicPr>
          <p:nvPr/>
        </p:nvPicPr>
        <p:blipFill>
          <a:blip r:embed="rId4" cstate="print"/>
          <a:srcRect t="5737" b="78387"/>
          <a:stretch>
            <a:fillRect/>
          </a:stretch>
        </p:blipFill>
        <p:spPr bwMode="auto">
          <a:xfrm>
            <a:off x="900113" y="2133600"/>
            <a:ext cx="7343775" cy="739775"/>
          </a:xfrm>
          <a:prstGeom prst="rect">
            <a:avLst/>
          </a:prstGeom>
          <a:noFill/>
          <a:ln w="9525">
            <a:noFill/>
            <a:miter lim="800000"/>
            <a:headEnd/>
            <a:tailEnd/>
          </a:ln>
        </p:spPr>
      </p:pic>
      <p:pic>
        <p:nvPicPr>
          <p:cNvPr id="52229" name="Picture 4"/>
          <p:cNvPicPr>
            <a:picLocks noChangeAspect="1" noChangeArrowheads="1"/>
          </p:cNvPicPr>
          <p:nvPr/>
        </p:nvPicPr>
        <p:blipFill>
          <a:blip r:embed="rId5" cstate="print"/>
          <a:srcRect t="5524" b="78008"/>
          <a:stretch>
            <a:fillRect/>
          </a:stretch>
        </p:blipFill>
        <p:spPr bwMode="auto">
          <a:xfrm>
            <a:off x="900113" y="2924175"/>
            <a:ext cx="7343775" cy="769938"/>
          </a:xfrm>
          <a:prstGeom prst="rect">
            <a:avLst/>
          </a:prstGeom>
          <a:noFill/>
          <a:ln w="9525">
            <a:noFill/>
            <a:miter lim="800000"/>
            <a:headEnd/>
            <a:tailEnd/>
          </a:ln>
        </p:spPr>
      </p:pic>
      <p:pic>
        <p:nvPicPr>
          <p:cNvPr id="52230" name="Picture 6"/>
          <p:cNvPicPr>
            <a:picLocks noChangeAspect="1" noChangeArrowheads="1"/>
          </p:cNvPicPr>
          <p:nvPr/>
        </p:nvPicPr>
        <p:blipFill>
          <a:blip r:embed="rId6" cstate="print"/>
          <a:srcRect b="78157"/>
          <a:stretch>
            <a:fillRect/>
          </a:stretch>
        </p:blipFill>
        <p:spPr bwMode="auto">
          <a:xfrm>
            <a:off x="912813" y="1123950"/>
            <a:ext cx="7312025" cy="1019175"/>
          </a:xfrm>
          <a:prstGeom prst="rect">
            <a:avLst/>
          </a:prstGeom>
          <a:noFill/>
          <a:ln w="9525">
            <a:noFill/>
            <a:miter lim="800000"/>
            <a:headEnd/>
            <a:tailEnd/>
          </a:ln>
        </p:spPr>
      </p:pic>
      <p:pic>
        <p:nvPicPr>
          <p:cNvPr id="52231" name="Picture 6"/>
          <p:cNvPicPr>
            <a:picLocks noChangeAspect="1" noChangeArrowheads="1"/>
          </p:cNvPicPr>
          <p:nvPr/>
        </p:nvPicPr>
        <p:blipFill>
          <a:blip r:embed="rId7" cstate="print"/>
          <a:srcRect t="11349" b="54761"/>
          <a:stretch>
            <a:fillRect/>
          </a:stretch>
        </p:blipFill>
        <p:spPr bwMode="auto">
          <a:xfrm>
            <a:off x="900113" y="4508500"/>
            <a:ext cx="7343775" cy="885825"/>
          </a:xfrm>
          <a:prstGeom prst="rect">
            <a:avLst/>
          </a:prstGeom>
          <a:noFill/>
          <a:ln w="9525">
            <a:noFill/>
            <a:miter lim="800000"/>
            <a:headEnd/>
            <a:tailEnd/>
          </a:ln>
        </p:spPr>
      </p:pic>
      <p:sp>
        <p:nvSpPr>
          <p:cNvPr id="52232" name="TextBox 14"/>
          <p:cNvSpPr txBox="1">
            <a:spLocks noChangeArrowheads="1"/>
          </p:cNvSpPr>
          <p:nvPr/>
        </p:nvSpPr>
        <p:spPr bwMode="auto">
          <a:xfrm>
            <a:off x="900113" y="4508500"/>
            <a:ext cx="1439862" cy="215900"/>
          </a:xfrm>
          <a:prstGeom prst="rect">
            <a:avLst/>
          </a:prstGeom>
          <a:solidFill>
            <a:srgbClr val="FFFF00"/>
          </a:solidFill>
          <a:ln w="9525">
            <a:noFill/>
            <a:miter lim="800000"/>
            <a:headEnd/>
            <a:tailEnd/>
          </a:ln>
        </p:spPr>
        <p:txBody>
          <a:bodyPr>
            <a:spAutoFit/>
          </a:bodyPr>
          <a:lstStyle/>
          <a:p>
            <a:pPr eaLnBrk="0" hangingPunct="0">
              <a:spcBef>
                <a:spcPct val="20000"/>
              </a:spcBef>
              <a:buFont typeface="Arial" charset="0"/>
              <a:buNone/>
            </a:pPr>
            <a:r>
              <a:rPr lang="en-GB" sz="800" dirty="0">
                <a:solidFill>
                  <a:schemeClr val="tx1"/>
                </a:solidFill>
              </a:rPr>
              <a:t>New Species Frozen</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p:cNvSpPr>
          <p:nvPr>
            <p:ph type="title"/>
          </p:nvPr>
        </p:nvSpPr>
        <p:spPr/>
        <p:txBody>
          <a:bodyPr/>
          <a:lstStyle/>
          <a:p>
            <a:pPr eaLnBrk="1" hangingPunct="1"/>
            <a:r>
              <a:rPr lang="en-GB" dirty="0" smtClean="0"/>
              <a:t>Limited Supply Keeps Salmon Prices High </a:t>
            </a:r>
            <a:r>
              <a:rPr lang="en-GB" sz="2800" dirty="0" smtClean="0"/>
              <a:t>(Q3 vs Q4 2010)</a:t>
            </a:r>
          </a:p>
        </p:txBody>
      </p:sp>
      <p:graphicFrame>
        <p:nvGraphicFramePr>
          <p:cNvPr id="147461" name="Group 5"/>
          <p:cNvGraphicFramePr>
            <a:graphicFrameLocks noGrp="1"/>
          </p:cNvGraphicFramePr>
          <p:nvPr>
            <p:ph type="tbl" idx="1"/>
          </p:nvPr>
        </p:nvGraphicFramePr>
        <p:xfrm>
          <a:off x="1115616" y="1340768"/>
          <a:ext cx="7138985" cy="2328228"/>
        </p:xfrm>
        <a:graphic>
          <a:graphicData uri="http://schemas.openxmlformats.org/drawingml/2006/table">
            <a:tbl>
              <a:tblPr/>
              <a:tblGrid>
                <a:gridCol w="1019855"/>
                <a:gridCol w="1019855"/>
                <a:gridCol w="1019855"/>
                <a:gridCol w="1019855"/>
                <a:gridCol w="1019855"/>
                <a:gridCol w="1019855"/>
                <a:gridCol w="1019855"/>
              </a:tblGrid>
              <a:tr h="388038">
                <a:tc rowSpan="2">
                  <a:txBody>
                    <a:bodyPr/>
                    <a:lstStyle/>
                    <a:p>
                      <a:pPr algn="ctr" fontAlgn="t"/>
                      <a:r>
                        <a:rPr lang="en-GB" sz="900" b="1" i="0" u="none" strike="noStrike" dirty="0">
                          <a:solidFill>
                            <a:srgbClr val="000000"/>
                          </a:solidFill>
                          <a:latin typeface="Arial"/>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algn="ctr" fontAlgn="ctr"/>
                      <a:r>
                        <a:rPr lang="en-GB" sz="900" b="0" i="0" u="none" strike="noStrike" dirty="0">
                          <a:solidFill>
                            <a:srgbClr val="000000"/>
                          </a:solidFill>
                          <a:latin typeface="Arial"/>
                        </a:rPr>
                        <a:t>Value (£'000)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a:txBody>
                    <a:bodyPr/>
                    <a:lstStyle/>
                    <a:p>
                      <a:pPr algn="ctr" fontAlgn="ctr"/>
                      <a:r>
                        <a:rPr lang="en-GB" sz="900" b="0" i="0" u="none" strike="noStrike" dirty="0">
                          <a:solidFill>
                            <a:srgbClr val="000000"/>
                          </a:solidFill>
                          <a:latin typeface="Arial"/>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algn="ctr" fontAlgn="ctr"/>
                      <a:r>
                        <a:rPr lang="en-GB" sz="900" b="0" i="0" u="none" strike="noStrike" dirty="0">
                          <a:solidFill>
                            <a:srgbClr val="000000"/>
                          </a:solidFill>
                          <a:latin typeface="Arial"/>
                        </a:rPr>
                        <a:t>Volume (tonnes)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a:txBody>
                    <a:bodyPr/>
                    <a:lstStyle/>
                    <a:p>
                      <a:pPr algn="ctr" fontAlgn="b"/>
                      <a:r>
                        <a:rPr lang="en-GB" sz="1000" b="0" i="0" u="none" strike="noStrike" dirty="0">
                          <a:latin typeface="Arial"/>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8038">
                <a:tc vMerge="1">
                  <a:txBody>
                    <a:bodyPr/>
                    <a:lstStyle/>
                    <a:p>
                      <a:endParaRPr lang="en-GB"/>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GB" sz="900" b="1" i="0" u="none" strike="noStrike" dirty="0">
                          <a:solidFill>
                            <a:srgbClr val="000000"/>
                          </a:solidFill>
                          <a:latin typeface="Arial"/>
                        </a:rPr>
                        <a:t>Q3  (to 02/10/2010)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GB" sz="900" b="1" i="0" u="none" strike="noStrike" dirty="0">
                          <a:solidFill>
                            <a:srgbClr val="000000"/>
                          </a:solidFill>
                          <a:latin typeface="Arial"/>
                        </a:rPr>
                        <a:t>Q4  (to 25/12/10)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GB" sz="900" b="1" i="0" u="none" strike="noStrike" dirty="0">
                          <a:solidFill>
                            <a:srgbClr val="000000"/>
                          </a:solidFill>
                          <a:latin typeface="Arial"/>
                        </a:rPr>
                        <a:t>% change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GB" sz="900" b="1" i="0" u="none" strike="noStrike" dirty="0">
                          <a:solidFill>
                            <a:srgbClr val="000000"/>
                          </a:solidFill>
                          <a:latin typeface="Arial"/>
                        </a:rPr>
                        <a:t>Q3  (to 02/10/2010)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GB" sz="900" b="1" i="0" u="none" strike="noStrike" dirty="0">
                          <a:solidFill>
                            <a:srgbClr val="000000"/>
                          </a:solidFill>
                          <a:latin typeface="Arial"/>
                        </a:rPr>
                        <a:t>Q4  (to 25/12/10)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GB" sz="900" b="1" i="0" u="none" strike="noStrike" dirty="0">
                          <a:solidFill>
                            <a:srgbClr val="000000"/>
                          </a:solidFill>
                          <a:latin typeface="Arial"/>
                        </a:rPr>
                        <a:t>% change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8038">
                <a:tc>
                  <a:txBody>
                    <a:bodyPr/>
                    <a:lstStyle/>
                    <a:p>
                      <a:pPr algn="ctr" fontAlgn="t"/>
                      <a:r>
                        <a:rPr lang="en-GB" sz="900" b="0" i="0" u="none" strike="noStrike" dirty="0">
                          <a:solidFill>
                            <a:srgbClr val="000000"/>
                          </a:solidFill>
                          <a:latin typeface="Arial"/>
                        </a:rPr>
                        <a:t>TOTAL SALMON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algn="ctr" fontAlgn="ctr"/>
                      <a:r>
                        <a:rPr lang="en-GB" sz="900" b="0" i="0" u="none" strike="noStrike" dirty="0">
                          <a:solidFill>
                            <a:srgbClr val="000000"/>
                          </a:solidFill>
                          <a:latin typeface="Arial"/>
                        </a:rPr>
                        <a:t>139,515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algn="ctr" fontAlgn="ctr"/>
                      <a:r>
                        <a:rPr lang="en-GB" sz="900" b="0" i="0" u="none" strike="noStrike" dirty="0">
                          <a:solidFill>
                            <a:srgbClr val="000000"/>
                          </a:solidFill>
                          <a:latin typeface="Arial"/>
                        </a:rPr>
                        <a:t>154,549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algn="ctr" fontAlgn="ctr"/>
                      <a:r>
                        <a:rPr lang="en-GB" sz="900" b="0" i="0" u="none" strike="noStrike" dirty="0">
                          <a:solidFill>
                            <a:srgbClr val="000000"/>
                          </a:solidFill>
                          <a:latin typeface="Arial"/>
                        </a:rPr>
                        <a:t>11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algn="ctr" fontAlgn="ctr"/>
                      <a:r>
                        <a:rPr lang="en-GB" sz="900" b="0" i="0" u="none" strike="noStrike" dirty="0">
                          <a:solidFill>
                            <a:srgbClr val="000000"/>
                          </a:solidFill>
                          <a:latin typeface="Arial"/>
                        </a:rPr>
                        <a:t>10,154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algn="ctr" fontAlgn="ctr"/>
                      <a:r>
                        <a:rPr lang="en-GB" sz="900" b="0" i="0" u="none" strike="noStrike" dirty="0">
                          <a:solidFill>
                            <a:srgbClr val="000000"/>
                          </a:solidFill>
                          <a:latin typeface="Arial"/>
                        </a:rPr>
                        <a:t>10,840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algn="ctr" fontAlgn="b"/>
                      <a:r>
                        <a:rPr lang="en-GB" sz="1000" b="0" i="0" u="none" strike="noStrike" dirty="0">
                          <a:latin typeface="Arial"/>
                        </a:rPr>
                        <a:t>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388038">
                <a:tc>
                  <a:txBody>
                    <a:bodyPr/>
                    <a:lstStyle/>
                    <a:p>
                      <a:pPr algn="ctr" fontAlgn="t"/>
                      <a:r>
                        <a:rPr lang="en-GB" sz="900" b="0" i="0" u="none" strike="noStrike" dirty="0">
                          <a:solidFill>
                            <a:srgbClr val="000000"/>
                          </a:solidFill>
                          <a:latin typeface="Arial"/>
                        </a:rPr>
                        <a:t>CHILLED SALMON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GB" sz="900" b="0" i="0" u="none" strike="noStrike" dirty="0">
                          <a:solidFill>
                            <a:srgbClr val="000000"/>
                          </a:solidFill>
                          <a:latin typeface="Arial"/>
                        </a:rPr>
                        <a:t>110,061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GB" sz="900" b="0" i="0" u="none" strike="noStrike" dirty="0">
                          <a:solidFill>
                            <a:srgbClr val="000000"/>
                          </a:solidFill>
                          <a:latin typeface="Arial"/>
                        </a:rPr>
                        <a:t>124,086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GB" sz="900" b="0" i="0" u="none" strike="noStrike" dirty="0">
                          <a:solidFill>
                            <a:srgbClr val="000000"/>
                          </a:solidFill>
                          <a:latin typeface="Arial"/>
                        </a:rPr>
                        <a:t>13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GB" sz="900" b="0" i="0" u="none" strike="noStrike" dirty="0">
                          <a:solidFill>
                            <a:srgbClr val="000000"/>
                          </a:solidFill>
                          <a:latin typeface="Arial"/>
                        </a:rPr>
                        <a:t>6,360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GB" sz="900" b="0" i="0" u="none" strike="noStrike" dirty="0">
                          <a:solidFill>
                            <a:srgbClr val="000000"/>
                          </a:solidFill>
                          <a:latin typeface="Arial"/>
                        </a:rPr>
                        <a:t>6,970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GB" sz="1000" b="0" i="0" u="none" strike="noStrike" dirty="0">
                          <a:latin typeface="Arial"/>
                        </a:rPr>
                        <a:t>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8038">
                <a:tc>
                  <a:txBody>
                    <a:bodyPr/>
                    <a:lstStyle/>
                    <a:p>
                      <a:pPr algn="ctr" fontAlgn="t"/>
                      <a:r>
                        <a:rPr lang="en-GB" sz="900" b="0" i="0" u="none" strike="noStrike" dirty="0">
                          <a:solidFill>
                            <a:srgbClr val="000000"/>
                          </a:solidFill>
                          <a:latin typeface="Arial"/>
                        </a:rPr>
                        <a:t>AMBIENT SALMON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GB" sz="900" b="0" i="0" u="none" strike="noStrike" dirty="0">
                          <a:solidFill>
                            <a:srgbClr val="000000"/>
                          </a:solidFill>
                          <a:latin typeface="Arial"/>
                        </a:rPr>
                        <a:t>19,161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GB" sz="900" b="0" i="0" u="none" strike="noStrike" dirty="0">
                          <a:solidFill>
                            <a:srgbClr val="000000"/>
                          </a:solidFill>
                          <a:latin typeface="Arial"/>
                        </a:rPr>
                        <a:t>20,368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GB" sz="900" b="0" i="0" u="none" strike="noStrike" dirty="0">
                          <a:solidFill>
                            <a:srgbClr val="000000"/>
                          </a:solidFill>
                          <a:latin typeface="Arial"/>
                        </a:rPr>
                        <a:t>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GB" sz="900" b="0" i="0" u="none" strike="noStrike" dirty="0">
                          <a:solidFill>
                            <a:srgbClr val="000000"/>
                          </a:solidFill>
                          <a:latin typeface="Arial"/>
                        </a:rPr>
                        <a:t>2,456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GB" sz="900" b="0" i="0" u="none" strike="noStrike" dirty="0">
                          <a:solidFill>
                            <a:srgbClr val="000000"/>
                          </a:solidFill>
                          <a:latin typeface="Arial"/>
                        </a:rPr>
                        <a:t>2,604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GB" sz="1000" b="0" i="0" u="none" strike="noStrike" dirty="0">
                          <a:latin typeface="Arial"/>
                        </a:rPr>
                        <a:t>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8038">
                <a:tc>
                  <a:txBody>
                    <a:bodyPr/>
                    <a:lstStyle/>
                    <a:p>
                      <a:pPr algn="ctr" fontAlgn="t"/>
                      <a:r>
                        <a:rPr lang="en-GB" sz="900" b="0" i="0" u="none" strike="noStrike" dirty="0">
                          <a:solidFill>
                            <a:srgbClr val="000000"/>
                          </a:solidFill>
                          <a:latin typeface="Arial"/>
                        </a:rPr>
                        <a:t>FROZEN SALMON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GB" sz="900" b="0" i="0" u="none" strike="noStrike" dirty="0">
                          <a:solidFill>
                            <a:srgbClr val="000000"/>
                          </a:solidFill>
                          <a:latin typeface="Arial"/>
                        </a:rPr>
                        <a:t>10,293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GB" sz="900" b="0" i="0" u="none" strike="noStrike" dirty="0">
                          <a:solidFill>
                            <a:srgbClr val="000000"/>
                          </a:solidFill>
                          <a:latin typeface="Arial"/>
                        </a:rPr>
                        <a:t>10,095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GB" sz="900" b="0" i="0" u="none" strike="noStrike" dirty="0">
                          <a:solidFill>
                            <a:srgbClr val="000000"/>
                          </a:solidFill>
                          <a:latin typeface="Arial"/>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GB" sz="900" b="0" i="0" u="none" strike="noStrike" dirty="0">
                          <a:solidFill>
                            <a:srgbClr val="000000"/>
                          </a:solidFill>
                          <a:latin typeface="Arial"/>
                        </a:rPr>
                        <a:t>1,339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ctr"/>
                      <a:r>
                        <a:rPr lang="en-GB" sz="900" b="0" i="0" u="none" strike="noStrike" dirty="0">
                          <a:solidFill>
                            <a:srgbClr val="000000"/>
                          </a:solidFill>
                          <a:latin typeface="Arial"/>
                        </a:rPr>
                        <a:t>1,267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GB" sz="1000" b="0" i="0" u="none" strike="noStrike" dirty="0">
                          <a:latin typeface="Arial"/>
                        </a:rPr>
                        <a:t>-5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4274" name="Text Box 3"/>
          <p:cNvSpPr txBox="1">
            <a:spLocks noChangeArrowheads="1"/>
          </p:cNvSpPr>
          <p:nvPr/>
        </p:nvSpPr>
        <p:spPr bwMode="auto">
          <a:xfrm>
            <a:off x="900113" y="3716338"/>
            <a:ext cx="7343775" cy="701675"/>
          </a:xfrm>
          <a:prstGeom prst="rect">
            <a:avLst/>
          </a:prstGeom>
          <a:noFill/>
          <a:ln w="9525" algn="ctr">
            <a:noFill/>
            <a:miter lim="800000"/>
            <a:headEnd/>
            <a:tailEnd/>
          </a:ln>
        </p:spPr>
        <p:txBody>
          <a:bodyPr>
            <a:spAutoFit/>
          </a:bodyPr>
          <a:lstStyle/>
          <a:p>
            <a:pPr defTabSz="457200" eaLnBrk="0" hangingPunct="0">
              <a:spcBef>
                <a:spcPct val="50000"/>
              </a:spcBef>
              <a:buFont typeface="Arial" charset="0"/>
              <a:buNone/>
            </a:pPr>
            <a:endParaRPr lang="en-US" dirty="0"/>
          </a:p>
        </p:txBody>
      </p:sp>
      <p:sp>
        <p:nvSpPr>
          <p:cNvPr id="54275" name="Text Box 4"/>
          <p:cNvSpPr txBox="1">
            <a:spLocks noChangeArrowheads="1"/>
          </p:cNvSpPr>
          <p:nvPr/>
        </p:nvSpPr>
        <p:spPr bwMode="auto">
          <a:xfrm>
            <a:off x="1187624" y="3933056"/>
            <a:ext cx="7056438" cy="1477328"/>
          </a:xfrm>
          <a:prstGeom prst="rect">
            <a:avLst/>
          </a:prstGeom>
          <a:noFill/>
          <a:ln w="9525" algn="ctr">
            <a:noFill/>
            <a:miter lim="800000"/>
            <a:headEnd/>
            <a:tailEnd/>
          </a:ln>
        </p:spPr>
        <p:txBody>
          <a:bodyPr>
            <a:spAutoFit/>
          </a:bodyPr>
          <a:lstStyle/>
          <a:p>
            <a:pPr defTabSz="457200" eaLnBrk="0" hangingPunct="0">
              <a:spcBef>
                <a:spcPct val="50000"/>
              </a:spcBef>
              <a:buFont typeface="Arial" charset="0"/>
              <a:buChar char="•"/>
            </a:pPr>
            <a:r>
              <a:rPr lang="en-GB" sz="2000" b="0" dirty="0">
                <a:solidFill>
                  <a:schemeClr val="tx1"/>
                </a:solidFill>
              </a:rPr>
              <a:t> </a:t>
            </a:r>
            <a:r>
              <a:rPr lang="en-GB" sz="2000" b="0" dirty="0" smtClean="0">
                <a:solidFill>
                  <a:schemeClr val="tx1"/>
                </a:solidFill>
              </a:rPr>
              <a:t>Norwegian Salmon export prices rose 20.2% in 2010 </a:t>
            </a:r>
            <a:r>
              <a:rPr lang="en-GB" sz="1000" b="0" dirty="0" smtClean="0">
                <a:solidFill>
                  <a:schemeClr val="tx1"/>
                </a:solidFill>
              </a:rPr>
              <a:t>( Globefish)</a:t>
            </a:r>
          </a:p>
          <a:p>
            <a:pPr defTabSz="457200" eaLnBrk="0" hangingPunct="0">
              <a:spcBef>
                <a:spcPct val="50000"/>
              </a:spcBef>
              <a:buFont typeface="Arial" charset="0"/>
              <a:buChar char="•"/>
            </a:pPr>
            <a:r>
              <a:rPr lang="en-GB" sz="2000" b="0" dirty="0" smtClean="0">
                <a:solidFill>
                  <a:schemeClr val="tx1"/>
                </a:solidFill>
              </a:rPr>
              <a:t>By the close of 2010 the Chilean industry is showing signs of recovery. But continued demand and limited supply will keep prices high into 2011</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Grp="1"/>
          </p:cNvGraphicFramePr>
          <p:nvPr/>
        </p:nvGraphicFramePr>
        <p:xfrm>
          <a:off x="0" y="188640"/>
          <a:ext cx="9210675" cy="56197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p:nvPr>
        </p:nvSpPr>
        <p:spPr/>
        <p:txBody>
          <a:bodyPr/>
          <a:lstStyle/>
          <a:p>
            <a:pPr eaLnBrk="1" hangingPunct="1"/>
            <a:r>
              <a:rPr lang="en-GB" dirty="0" smtClean="0"/>
              <a:t>Total Seafood Retail Market Slows </a:t>
            </a:r>
            <a:endParaRPr lang="en-US" dirty="0" smtClean="0"/>
          </a:p>
        </p:txBody>
      </p:sp>
      <p:sp>
        <p:nvSpPr>
          <p:cNvPr id="21506" name="Rectangle 4"/>
          <p:cNvSpPr>
            <a:spLocks noGrp="1"/>
          </p:cNvSpPr>
          <p:nvPr>
            <p:ph type="body" sz="half" idx="1"/>
          </p:nvPr>
        </p:nvSpPr>
        <p:spPr/>
        <p:txBody>
          <a:bodyPr/>
          <a:lstStyle/>
          <a:p>
            <a:pPr eaLnBrk="1" hangingPunct="1"/>
            <a:r>
              <a:rPr lang="en-GB" sz="2000" dirty="0" smtClean="0"/>
              <a:t>In the 52 weeks to 25</a:t>
            </a:r>
            <a:r>
              <a:rPr lang="en-GB" sz="2000" baseline="30000" dirty="0" smtClean="0"/>
              <a:t>th </a:t>
            </a:r>
            <a:r>
              <a:rPr lang="en-GB" sz="2000" dirty="0" smtClean="0"/>
              <a:t>December 2010 GB seafood retail market was worth £2.840 billion, up 0.64% on last year. </a:t>
            </a:r>
            <a:endParaRPr lang="en-US" sz="2000" dirty="0" smtClean="0"/>
          </a:p>
        </p:txBody>
      </p:sp>
      <p:sp>
        <p:nvSpPr>
          <p:cNvPr id="21507" name="Text Box 6"/>
          <p:cNvSpPr txBox="1">
            <a:spLocks noChangeArrowheads="1"/>
          </p:cNvSpPr>
          <p:nvPr/>
        </p:nvSpPr>
        <p:spPr bwMode="auto">
          <a:xfrm>
            <a:off x="755650" y="5876925"/>
            <a:ext cx="3727450" cy="336550"/>
          </a:xfrm>
          <a:prstGeom prst="rect">
            <a:avLst/>
          </a:prstGeom>
          <a:noFill/>
          <a:ln w="9525" algn="ctr">
            <a:noFill/>
            <a:miter lim="800000"/>
            <a:headEnd/>
            <a:tailEnd/>
          </a:ln>
        </p:spPr>
        <p:txBody>
          <a:bodyPr wrap="none">
            <a:spAutoFit/>
          </a:bodyPr>
          <a:lstStyle/>
          <a:p>
            <a:pPr defTabSz="457200" eaLnBrk="0" hangingPunct="0">
              <a:spcBef>
                <a:spcPct val="20000"/>
              </a:spcBef>
              <a:buFont typeface="Arial" charset="0"/>
              <a:buNone/>
            </a:pPr>
            <a:r>
              <a:rPr lang="en-GB" sz="1600" b="0" dirty="0"/>
              <a:t>Source: Nielsen Scan Track till roll data</a:t>
            </a:r>
            <a:endParaRPr lang="en-US" sz="1600" b="0" dirty="0"/>
          </a:p>
        </p:txBody>
      </p:sp>
      <p:graphicFrame>
        <p:nvGraphicFramePr>
          <p:cNvPr id="8" name="Chart 7"/>
          <p:cNvGraphicFramePr>
            <a:graphicFrameLocks/>
          </p:cNvGraphicFramePr>
          <p:nvPr/>
        </p:nvGraphicFramePr>
        <p:xfrm>
          <a:off x="1187624" y="2132856"/>
          <a:ext cx="6192688" cy="3168351"/>
        </p:xfrm>
        <a:graphic>
          <a:graphicData uri="http://schemas.openxmlformats.org/drawingml/2006/chart">
            <c:chart xmlns:c="http://schemas.openxmlformats.org/drawingml/2006/chart" xmlns:r="http://schemas.openxmlformats.org/officeDocument/2006/relationships" r:id="rId3"/>
          </a:graphicData>
        </a:graphic>
      </p:graphicFrame>
      <p:sp>
        <p:nvSpPr>
          <p:cNvPr id="21509" name="TextBox 8"/>
          <p:cNvSpPr txBox="1">
            <a:spLocks noChangeArrowheads="1"/>
          </p:cNvSpPr>
          <p:nvPr/>
        </p:nvSpPr>
        <p:spPr bwMode="auto">
          <a:xfrm>
            <a:off x="5292725" y="3789363"/>
            <a:ext cx="863600" cy="261937"/>
          </a:xfrm>
          <a:prstGeom prst="rect">
            <a:avLst/>
          </a:prstGeom>
          <a:noFill/>
          <a:ln w="9525">
            <a:noFill/>
            <a:miter lim="800000"/>
            <a:headEnd/>
            <a:tailEnd/>
          </a:ln>
        </p:spPr>
        <p:txBody>
          <a:bodyPr>
            <a:spAutoFit/>
          </a:bodyPr>
          <a:lstStyle/>
          <a:p>
            <a:pPr eaLnBrk="0" hangingPunct="0">
              <a:spcBef>
                <a:spcPct val="20000"/>
              </a:spcBef>
              <a:buFont typeface="Arial" charset="0"/>
              <a:buNone/>
            </a:pPr>
            <a:r>
              <a:rPr lang="en-GB" sz="1100" dirty="0">
                <a:solidFill>
                  <a:schemeClr val="tx1"/>
                </a:solidFill>
              </a:rPr>
              <a:t>0.64%</a:t>
            </a:r>
          </a:p>
        </p:txBody>
      </p:sp>
      <p:sp>
        <p:nvSpPr>
          <p:cNvPr id="21510" name="Right Arrow 12"/>
          <p:cNvSpPr>
            <a:spLocks noChangeArrowheads="1"/>
          </p:cNvSpPr>
          <p:nvPr/>
        </p:nvSpPr>
        <p:spPr bwMode="auto">
          <a:xfrm rot="-5400000">
            <a:off x="5410200" y="3382963"/>
            <a:ext cx="288925" cy="523875"/>
          </a:xfrm>
          <a:prstGeom prst="rightArrow">
            <a:avLst>
              <a:gd name="adj1" fmla="val 50000"/>
              <a:gd name="adj2" fmla="val 50000"/>
            </a:avLst>
          </a:prstGeom>
          <a:solidFill>
            <a:srgbClr val="00B050"/>
          </a:solidFill>
          <a:ln w="9525" algn="ctr">
            <a:noFill/>
            <a:round/>
            <a:headEnd/>
            <a:tailEnd/>
          </a:ln>
        </p:spPr>
        <p:txBody>
          <a:bodyPr lIns="90000" tIns="46800" rIns="90000" bIns="46800">
            <a:spAutoFit/>
          </a:bodyPr>
          <a:lstStyle/>
          <a:p>
            <a:pPr defTabSz="457200" eaLnBrk="0" hangingPunct="0">
              <a:spcBef>
                <a:spcPct val="20000"/>
              </a:spcBef>
              <a:buFont typeface="Arial" charset="0"/>
              <a:buNone/>
            </a:pPr>
            <a:endParaRPr lang="en-US" sz="1100" dirty="0">
              <a:cs typeface="Arial" charset="0"/>
            </a:endParaRPr>
          </a:p>
        </p:txBody>
      </p:sp>
      <p:sp>
        <p:nvSpPr>
          <p:cNvPr id="21511" name="Right Arrow 13"/>
          <p:cNvSpPr>
            <a:spLocks noChangeArrowheads="1"/>
          </p:cNvSpPr>
          <p:nvPr/>
        </p:nvSpPr>
        <p:spPr bwMode="auto">
          <a:xfrm rot="-5400000">
            <a:off x="3609975" y="3743325"/>
            <a:ext cx="288925" cy="523875"/>
          </a:xfrm>
          <a:prstGeom prst="rightArrow">
            <a:avLst>
              <a:gd name="adj1" fmla="val 50000"/>
              <a:gd name="adj2" fmla="val 50000"/>
            </a:avLst>
          </a:prstGeom>
          <a:solidFill>
            <a:srgbClr val="00B050"/>
          </a:solidFill>
          <a:ln w="9525" algn="ctr">
            <a:noFill/>
            <a:round/>
            <a:headEnd/>
            <a:tailEnd/>
          </a:ln>
        </p:spPr>
        <p:txBody>
          <a:bodyPr lIns="90000" tIns="46800" rIns="90000" bIns="46800">
            <a:spAutoFit/>
          </a:bodyPr>
          <a:lstStyle/>
          <a:p>
            <a:pPr defTabSz="457200" eaLnBrk="0" hangingPunct="0">
              <a:spcBef>
                <a:spcPct val="20000"/>
              </a:spcBef>
              <a:buFont typeface="Arial" charset="0"/>
              <a:buNone/>
            </a:pPr>
            <a:endParaRPr lang="en-US" sz="1100" dirty="0">
              <a:cs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p:nvPr>
        </p:nvGraphicFramePr>
        <p:xfrm>
          <a:off x="457200" y="274638"/>
          <a:ext cx="8229600" cy="505936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p:nvPr>
        </p:nvGraphicFramePr>
        <p:xfrm>
          <a:off x="457200" y="274638"/>
          <a:ext cx="8229600" cy="505936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p:cNvSpPr>
          <p:nvPr>
            <p:ph type="title"/>
          </p:nvPr>
        </p:nvSpPr>
        <p:spPr/>
        <p:txBody>
          <a:bodyPr/>
          <a:lstStyle/>
          <a:p>
            <a:pPr eaLnBrk="1" hangingPunct="1"/>
            <a:r>
              <a:rPr lang="en-GB" dirty="0" smtClean="0"/>
              <a:t>Q4 Trends analysis</a:t>
            </a:r>
            <a:endParaRPr lang="en-US" dirty="0" smtClean="0"/>
          </a:p>
        </p:txBody>
      </p:sp>
      <p:sp>
        <p:nvSpPr>
          <p:cNvPr id="62466" name="Rectangle 3"/>
          <p:cNvSpPr>
            <a:spLocks noGrp="1"/>
          </p:cNvSpPr>
          <p:nvPr>
            <p:ph idx="1"/>
          </p:nvPr>
        </p:nvSpPr>
        <p:spPr/>
        <p:txBody>
          <a:bodyPr/>
          <a:lstStyle/>
          <a:p>
            <a:pPr eaLnBrk="1" hangingPunct="1"/>
            <a:r>
              <a:rPr lang="en-GB" sz="2000" dirty="0" smtClean="0"/>
              <a:t>Total seafood value grew by 4% in Q4, principally driven by an 11% increase in total Salmon. Caused by seasonal demand and easing of supply.  (2.0% over 52 wks)</a:t>
            </a:r>
          </a:p>
          <a:p>
            <a:pPr eaLnBrk="1" hangingPunct="1"/>
            <a:r>
              <a:rPr lang="en-GB" sz="2000" dirty="0" smtClean="0"/>
              <a:t>Compared to Q3, the value of chilled sector grew by 4% and frozen by 9%. With ambient falling by -7%.</a:t>
            </a:r>
          </a:p>
          <a:p>
            <a:pPr eaLnBrk="1" hangingPunct="1"/>
            <a:r>
              <a:rPr lang="en-GB" sz="2000" dirty="0" smtClean="0"/>
              <a:t>Compared to Q4 2009, the value of the chilled sector is up +2%, with both chilled and frozen up by 2% and 3% respectively.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p:cNvSpPr>
          <p:nvPr>
            <p:ph type="title"/>
          </p:nvPr>
        </p:nvSpPr>
        <p:spPr/>
        <p:txBody>
          <a:bodyPr/>
          <a:lstStyle/>
          <a:p>
            <a:pPr eaLnBrk="1" hangingPunct="1"/>
            <a:r>
              <a:rPr lang="en-GB" dirty="0" smtClean="0"/>
              <a:t>Summary 2010 </a:t>
            </a:r>
            <a:endParaRPr lang="en-US" dirty="0" smtClean="0"/>
          </a:p>
        </p:txBody>
      </p:sp>
      <p:sp>
        <p:nvSpPr>
          <p:cNvPr id="64514" name="Rectangle 3"/>
          <p:cNvSpPr>
            <a:spLocks noGrp="1"/>
          </p:cNvSpPr>
          <p:nvPr>
            <p:ph idx="1"/>
          </p:nvPr>
        </p:nvSpPr>
        <p:spPr/>
        <p:txBody>
          <a:bodyPr/>
          <a:lstStyle/>
          <a:p>
            <a:pPr eaLnBrk="1" hangingPunct="1"/>
            <a:r>
              <a:rPr lang="en-GB" sz="1800" dirty="0" smtClean="0"/>
              <a:t>In the 52 weeks to 25</a:t>
            </a:r>
            <a:r>
              <a:rPr lang="en-GB" sz="1800" baseline="30000" dirty="0" smtClean="0"/>
              <a:t>th</a:t>
            </a:r>
            <a:r>
              <a:rPr lang="en-GB" sz="1800" dirty="0" smtClean="0"/>
              <a:t> Dec 2010 the GB seafood retail market slowed. Worth £2.839 billion, up 0.6% on last year, with volume sales falling -1.0% to 377,468 tonnes.</a:t>
            </a:r>
          </a:p>
          <a:p>
            <a:pPr eaLnBrk="1" hangingPunct="1"/>
            <a:r>
              <a:rPr lang="en-GB" sz="1800" dirty="0" smtClean="0"/>
              <a:t>This modest value growth was driven by the chilled sector (3.2%) by positive growth in the top 3 chilled species: salmon (2%), Warm Water Prawns (9.4%), and Cod (5%). </a:t>
            </a:r>
          </a:p>
          <a:p>
            <a:pPr eaLnBrk="1" hangingPunct="1"/>
            <a:r>
              <a:rPr lang="en-GB" sz="1800" dirty="0" smtClean="0"/>
              <a:t>Both the value and volume of ambient fell sharply (-4.6% and -4.3% respectively), as a result of a corresponding fall in the volume and value of tuna and salmon. Wholesale skipjack prices rose by nearly 100% at the beginning of 2010 </a:t>
            </a:r>
            <a:r>
              <a:rPr lang="en-GB" sz="1000" dirty="0" smtClean="0"/>
              <a:t>(Infofish Trade News) </a:t>
            </a:r>
            <a:r>
              <a:rPr lang="en-GB" sz="1800" dirty="0" smtClean="0"/>
              <a:t>. With the recent reduction in catch quota, rising demand from new markets (Asia) and uncertainty over oil and tinplate prices, further price increases are predicted for 2011 </a:t>
            </a:r>
            <a:r>
              <a:rPr lang="en-GB" sz="1000" dirty="0" smtClean="0"/>
              <a:t>(Globefish)</a:t>
            </a:r>
          </a:p>
          <a:p>
            <a:pPr eaLnBrk="1" hangingPunct="1"/>
            <a:endParaRPr lang="en-GB" sz="1800" dirty="0" smtClean="0"/>
          </a:p>
          <a:p>
            <a:pPr eaLnBrk="1" hangingPunct="1"/>
            <a:endParaRPr lang="en-US" sz="18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a:xfrm>
            <a:off x="467544" y="1556792"/>
            <a:ext cx="8229600" cy="4038600"/>
          </a:xfrm>
        </p:spPr>
        <p:txBody>
          <a:bodyPr/>
          <a:lstStyle/>
          <a:p>
            <a:pPr eaLnBrk="1" hangingPunct="1"/>
            <a:r>
              <a:rPr lang="en-GB" sz="1800" dirty="0" smtClean="0"/>
              <a:t>Both the value and volume of frozen fell (-1.1 and -0.9% respectively), driven by corresponding falls in frozen natural, frozen fingers and frozen sauce.</a:t>
            </a:r>
          </a:p>
          <a:p>
            <a:pPr eaLnBrk="1" hangingPunct="1"/>
            <a:r>
              <a:rPr lang="en-GB" sz="1800" dirty="0" smtClean="0"/>
              <a:t>Chilled fingers continue their rapid value growth up +94%, from 77% in Q3 albeit still from a small base.</a:t>
            </a:r>
          </a:p>
          <a:p>
            <a:pPr eaLnBrk="1" hangingPunct="1"/>
            <a:r>
              <a:rPr lang="en-GB" sz="1800" dirty="0" smtClean="0"/>
              <a:t>The popularity of chilled meals continues, with value up 13%. Whilst frozen meals have experienced a corresponding fall. </a:t>
            </a:r>
          </a:p>
          <a:p>
            <a:pPr eaLnBrk="1" hangingPunct="1"/>
            <a:r>
              <a:rPr lang="en-GB" sz="1800" dirty="0" smtClean="0"/>
              <a:t>Shellfish meals increased by +23%. </a:t>
            </a:r>
          </a:p>
          <a:p>
            <a:pPr eaLnBrk="1" hangingPunct="1"/>
            <a:r>
              <a:rPr lang="en-GB" sz="1800" dirty="0" smtClean="0"/>
              <a:t>The chilled shellfish category continues to perform well, whilst frozen shellfish and ambient shellfish are steady or in decline.</a:t>
            </a:r>
          </a:p>
          <a:p>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Does 2011 hold?</a:t>
            </a:r>
            <a:endParaRPr lang="en-GB" dirty="0"/>
          </a:p>
        </p:txBody>
      </p:sp>
      <p:sp>
        <p:nvSpPr>
          <p:cNvPr id="3" name="Content Placeholder 2"/>
          <p:cNvSpPr>
            <a:spLocks noGrp="1"/>
          </p:cNvSpPr>
          <p:nvPr>
            <p:ph idx="1"/>
          </p:nvPr>
        </p:nvSpPr>
        <p:spPr/>
        <p:txBody>
          <a:bodyPr/>
          <a:lstStyle/>
          <a:p>
            <a:r>
              <a:rPr lang="en-GB" dirty="0" smtClean="0"/>
              <a:t>Changing global dynamics as ‘new’ markets (Russia, Brazil, Mexico, Middle East &amp; West Africa, displacing EU, USA and Japan, creating new opportunities</a:t>
            </a:r>
          </a:p>
          <a:p>
            <a:r>
              <a:rPr lang="en-GB" b="1" dirty="0" smtClean="0"/>
              <a:t>Salmon: </a:t>
            </a:r>
            <a:r>
              <a:rPr lang="en-GB" dirty="0" smtClean="0"/>
              <a:t>Chilean ISA crisis settles, brisk demand and limited supply will keep prices high</a:t>
            </a:r>
          </a:p>
          <a:p>
            <a:r>
              <a:rPr lang="en-GB" b="1" dirty="0" smtClean="0"/>
              <a:t>Groundfish: </a:t>
            </a:r>
            <a:r>
              <a:rPr lang="en-GB" dirty="0" smtClean="0"/>
              <a:t>Sustainability, pushed to counter falling prices resulting from pressure from Tilapia and Pangasius</a:t>
            </a:r>
          </a:p>
          <a:p>
            <a:r>
              <a:rPr lang="en-GB" b="1" dirty="0" smtClean="0"/>
              <a:t>Tuna: </a:t>
            </a:r>
            <a:r>
              <a:rPr lang="en-GB" dirty="0" smtClean="0"/>
              <a:t>Reduced quota and increased canning costs to drive prices</a:t>
            </a:r>
          </a:p>
          <a:p>
            <a:r>
              <a:rPr lang="en-GB" b="1" dirty="0" smtClean="0"/>
              <a:t>Prawns: </a:t>
            </a:r>
            <a:r>
              <a:rPr lang="en-GB" dirty="0" smtClean="0"/>
              <a:t>High demands and low harvests continue to drive costs</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alphaModFix amt="0"/>
            <a:lum/>
          </a:blip>
          <a:srcRect/>
          <a:stretch>
            <a:fillRect/>
          </a:stretch>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4" cstate="screen"/>
          <a:srcRect/>
          <a:stretch>
            <a:fillRect/>
          </a:stretch>
        </p:blipFill>
        <p:spPr bwMode="auto">
          <a:xfrm>
            <a:off x="4201297" y="0"/>
            <a:ext cx="4942703" cy="6858000"/>
          </a:xfrm>
          <a:prstGeom prst="rect">
            <a:avLst/>
          </a:prstGeom>
          <a:noFill/>
          <a:ln w="9525">
            <a:noFill/>
            <a:miter lim="800000"/>
            <a:headEnd/>
            <a:tailEnd/>
          </a:ln>
        </p:spPr>
      </p:pic>
      <p:sp>
        <p:nvSpPr>
          <p:cNvPr id="6" name="TextBox 5"/>
          <p:cNvSpPr txBox="1"/>
          <p:nvPr/>
        </p:nvSpPr>
        <p:spPr>
          <a:xfrm>
            <a:off x="395536" y="1268760"/>
            <a:ext cx="3600400" cy="2862322"/>
          </a:xfrm>
          <a:prstGeom prst="rect">
            <a:avLst/>
          </a:prstGeom>
          <a:noFill/>
        </p:spPr>
        <p:txBody>
          <a:bodyPr wrap="square" rtlCol="0">
            <a:spAutoFit/>
          </a:bodyPr>
          <a:lstStyle/>
          <a:p>
            <a:r>
              <a:rPr lang="en-GB" sz="1800" dirty="0" smtClean="0">
                <a:solidFill>
                  <a:schemeClr val="tx1"/>
                </a:solidFill>
              </a:rPr>
              <a:t>Globefish Highlights and European Price reports are available from: </a:t>
            </a:r>
            <a:r>
              <a:rPr lang="en-GB" sz="1800" dirty="0" smtClean="0">
                <a:solidFill>
                  <a:schemeClr val="tx1"/>
                </a:solidFill>
                <a:hlinkClick r:id="rId5"/>
              </a:rPr>
              <a:t>http://www.globefish.org/price-reports.html</a:t>
            </a:r>
            <a:endParaRPr lang="en-GB" sz="1800" dirty="0" smtClean="0">
              <a:solidFill>
                <a:schemeClr val="tx1"/>
              </a:solidFill>
            </a:endParaRPr>
          </a:p>
          <a:p>
            <a:endParaRPr lang="en-GB" sz="1800" dirty="0" smtClean="0">
              <a:solidFill>
                <a:schemeClr val="tx1"/>
              </a:solidFill>
            </a:endParaRPr>
          </a:p>
          <a:p>
            <a:r>
              <a:rPr lang="en-GB" sz="1800" dirty="0" smtClean="0">
                <a:solidFill>
                  <a:schemeClr val="tx1"/>
                </a:solidFill>
              </a:rPr>
              <a:t>And will be available free from the Seafood Information Network  in Summer 2011</a:t>
            </a:r>
          </a:p>
          <a:p>
            <a:endParaRPr lang="en-GB" sz="1800" dirty="0">
              <a:solidFill>
                <a:schemeClr val="tx1"/>
              </a:solidFill>
            </a:endParaRPr>
          </a:p>
        </p:txBody>
      </p:sp>
      <p:sp>
        <p:nvSpPr>
          <p:cNvPr id="7" name="Title 6"/>
          <p:cNvSpPr>
            <a:spLocks noGrp="1"/>
          </p:cNvSpPr>
          <p:nvPr>
            <p:ph type="title"/>
          </p:nvPr>
        </p:nvSpPr>
        <p:spPr>
          <a:xfrm>
            <a:off x="179512" y="260648"/>
            <a:ext cx="8229600" cy="868362"/>
          </a:xfrm>
        </p:spPr>
        <p:txBody>
          <a:bodyPr/>
          <a:lstStyle/>
          <a:p>
            <a:r>
              <a:rPr lang="en-GB" dirty="0" smtClean="0"/>
              <a:t>Global Market 2010</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p:cNvSpPr>
          <p:nvPr>
            <p:ph type="title"/>
          </p:nvPr>
        </p:nvSpPr>
        <p:spPr/>
        <p:txBody>
          <a:bodyPr/>
          <a:lstStyle/>
          <a:p>
            <a:pPr eaLnBrk="1" hangingPunct="1"/>
            <a:r>
              <a:rPr lang="en-GB" dirty="0" smtClean="0"/>
              <a:t>Definitions</a:t>
            </a:r>
            <a:endParaRPr lang="en-US" dirty="0" smtClean="0"/>
          </a:p>
        </p:txBody>
      </p:sp>
      <p:sp>
        <p:nvSpPr>
          <p:cNvPr id="66562" name="Rectangle 3"/>
          <p:cNvSpPr>
            <a:spLocks noGrp="1"/>
          </p:cNvSpPr>
          <p:nvPr>
            <p:ph idx="1"/>
          </p:nvPr>
        </p:nvSpPr>
        <p:spPr/>
        <p:txBody>
          <a:bodyPr/>
          <a:lstStyle/>
          <a:p>
            <a:pPr eaLnBrk="1" hangingPunct="1">
              <a:lnSpc>
                <a:spcPct val="80000"/>
              </a:lnSpc>
            </a:pPr>
            <a:r>
              <a:rPr lang="en-GB" sz="1400" dirty="0" smtClean="0"/>
              <a:t>All data is sourced to Nielsen Scan Track EPOS (till roll data).</a:t>
            </a:r>
          </a:p>
          <a:p>
            <a:pPr eaLnBrk="1" hangingPunct="1">
              <a:lnSpc>
                <a:spcPct val="80000"/>
              </a:lnSpc>
            </a:pPr>
            <a:r>
              <a:rPr lang="en-GB" sz="1400" dirty="0" smtClean="0"/>
              <a:t>MAT = moving annual total – 52 weeks</a:t>
            </a:r>
          </a:p>
          <a:p>
            <a:pPr eaLnBrk="1" hangingPunct="1">
              <a:lnSpc>
                <a:spcPct val="80000"/>
              </a:lnSpc>
            </a:pPr>
            <a:r>
              <a:rPr lang="en-GB" sz="1400" dirty="0" smtClean="0"/>
              <a:t>Segment definitions</a:t>
            </a:r>
          </a:p>
          <a:p>
            <a:pPr lvl="1" eaLnBrk="1" hangingPunct="1">
              <a:lnSpc>
                <a:spcPct val="80000"/>
              </a:lnSpc>
              <a:buFont typeface="Gill Sans"/>
              <a:buChar char="–"/>
            </a:pPr>
            <a:r>
              <a:rPr lang="en-US" sz="1400" b="1" dirty="0" smtClean="0"/>
              <a:t>Sushi</a:t>
            </a:r>
            <a:r>
              <a:rPr lang="en-US" sz="1400" dirty="0" smtClean="0"/>
              <a:t> – include all sushi, where fish &amp; seafood are contained within. </a:t>
            </a:r>
            <a:endParaRPr lang="en-US" sz="1400" b="1" dirty="0" smtClean="0"/>
          </a:p>
          <a:p>
            <a:pPr lvl="1" eaLnBrk="1" hangingPunct="1">
              <a:lnSpc>
                <a:spcPct val="80000"/>
              </a:lnSpc>
              <a:buFont typeface="Gill Sans"/>
              <a:buChar char="–"/>
            </a:pPr>
            <a:r>
              <a:rPr lang="en-US" sz="1400" b="1" dirty="0" smtClean="0"/>
              <a:t>Fingers</a:t>
            </a:r>
            <a:r>
              <a:rPr lang="en-US" sz="1400" dirty="0" smtClean="0"/>
              <a:t> – include all fish &amp; seafood which are described as fingers. 	</a:t>
            </a:r>
            <a:endParaRPr lang="en-US" sz="1400" b="1" dirty="0" smtClean="0"/>
          </a:p>
          <a:p>
            <a:pPr lvl="1" eaLnBrk="1" hangingPunct="1">
              <a:lnSpc>
                <a:spcPct val="80000"/>
              </a:lnSpc>
              <a:buFont typeface="Gill Sans"/>
              <a:buChar char="–"/>
            </a:pPr>
            <a:r>
              <a:rPr lang="en-US" sz="1400" b="1" dirty="0" smtClean="0"/>
              <a:t>Cakes</a:t>
            </a:r>
            <a:r>
              <a:rPr lang="en-US" sz="1400" dirty="0" smtClean="0"/>
              <a:t> – include all fish &amp; seafood which are described as cakes. </a:t>
            </a:r>
            <a:endParaRPr lang="en-US" sz="1400" b="1" dirty="0" smtClean="0"/>
          </a:p>
          <a:p>
            <a:pPr lvl="1" eaLnBrk="1" hangingPunct="1">
              <a:lnSpc>
                <a:spcPct val="80000"/>
              </a:lnSpc>
              <a:buFont typeface="Gill Sans"/>
              <a:buChar char="–"/>
            </a:pPr>
            <a:r>
              <a:rPr lang="en-US" sz="1400" b="1" dirty="0" smtClean="0"/>
              <a:t>Sauce</a:t>
            </a:r>
            <a:r>
              <a:rPr lang="en-US" sz="1400" dirty="0" smtClean="0"/>
              <a:t> – include all fish &amp; seafood which is described as being in a sauce. </a:t>
            </a:r>
            <a:endParaRPr lang="en-US" sz="1400" b="1" dirty="0" smtClean="0"/>
          </a:p>
          <a:p>
            <a:pPr lvl="1" eaLnBrk="1" hangingPunct="1">
              <a:lnSpc>
                <a:spcPct val="80000"/>
              </a:lnSpc>
              <a:buFont typeface="Gill Sans"/>
              <a:buChar char="–"/>
            </a:pPr>
            <a:r>
              <a:rPr lang="en-US" sz="1400" b="1" dirty="0" smtClean="0"/>
              <a:t>Batter</a:t>
            </a:r>
            <a:r>
              <a:rPr lang="en-US" sz="1400" dirty="0" smtClean="0"/>
              <a:t> –include all fish &amp; seafood which is described as being coated in batter or battered. </a:t>
            </a:r>
            <a:endParaRPr lang="en-US" sz="1400" b="1" dirty="0" smtClean="0"/>
          </a:p>
          <a:p>
            <a:pPr lvl="1" eaLnBrk="1" hangingPunct="1">
              <a:lnSpc>
                <a:spcPct val="80000"/>
              </a:lnSpc>
              <a:buFont typeface="Gill Sans"/>
              <a:buChar char="–"/>
            </a:pPr>
            <a:r>
              <a:rPr lang="en-US" sz="1400" b="1" dirty="0" smtClean="0"/>
              <a:t>Breaded</a:t>
            </a:r>
            <a:r>
              <a:rPr lang="en-US" sz="1400" dirty="0" smtClean="0"/>
              <a:t> – include all fish &amp; seafood which is described as being coated in breadcrumbs or breaded. </a:t>
            </a:r>
            <a:endParaRPr lang="en-US" sz="1400" b="1" dirty="0" smtClean="0"/>
          </a:p>
          <a:p>
            <a:pPr lvl="1" eaLnBrk="1" hangingPunct="1">
              <a:lnSpc>
                <a:spcPct val="80000"/>
              </a:lnSpc>
              <a:buFont typeface="Gill Sans"/>
              <a:buChar char="–"/>
            </a:pPr>
            <a:r>
              <a:rPr lang="en-US" sz="1400" b="1" dirty="0" smtClean="0"/>
              <a:t>Prepared</a:t>
            </a:r>
            <a:r>
              <a:rPr lang="en-US" sz="1400" dirty="0" smtClean="0"/>
              <a:t> – include all fish &amp; seafood which has been treated/prepared in some way and is not included within the above values. Eg all fish &amp; seafood sticks including sticks with a dipping sauce.</a:t>
            </a:r>
          </a:p>
          <a:p>
            <a:pPr lvl="1" eaLnBrk="1" hangingPunct="1">
              <a:lnSpc>
                <a:spcPct val="80000"/>
              </a:lnSpc>
              <a:buFont typeface="Gill Sans"/>
              <a:buChar char="–"/>
            </a:pPr>
            <a:r>
              <a:rPr lang="en-US" sz="1400" b="1" dirty="0" smtClean="0"/>
              <a:t>Natural </a:t>
            </a:r>
            <a:r>
              <a:rPr lang="en-US" sz="1400" dirty="0" smtClean="0"/>
              <a:t>– include all fish &amp; seafood which has not been treated in any way. </a:t>
            </a:r>
            <a:endParaRPr lang="en-US" sz="1400" i="1" dirty="0" smtClean="0"/>
          </a:p>
          <a:p>
            <a:pPr lvl="1" eaLnBrk="1" hangingPunct="1">
              <a:lnSpc>
                <a:spcPct val="80000"/>
              </a:lnSpc>
              <a:buFont typeface="Gill Sans"/>
              <a:buChar char="–"/>
            </a:pPr>
            <a:r>
              <a:rPr lang="en-US" sz="1400" i="1" dirty="0" smtClean="0"/>
              <a:t>The Cake or Finger value is a more important value, than Batter or Breaded.</a:t>
            </a:r>
          </a:p>
          <a:p>
            <a:pPr eaLnBrk="1" hangingPunct="1">
              <a:lnSpc>
                <a:spcPct val="80000"/>
              </a:lnSpc>
            </a:pPr>
            <a:r>
              <a:rPr lang="en-GB" sz="1400" dirty="0" smtClean="0"/>
              <a:t>All segments can be further broken down into smoked/unsmoked and organic/standard</a:t>
            </a:r>
            <a:endParaRPr lang="en-US" sz="15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p:cNvSpPr>
          <p:nvPr>
            <p:ph type="title"/>
          </p:nvPr>
        </p:nvSpPr>
        <p:spPr/>
        <p:txBody>
          <a:bodyPr/>
          <a:lstStyle/>
          <a:p>
            <a:r>
              <a:rPr lang="en-GB" dirty="0" smtClean="0"/>
              <a:t>Seafish Market Information Index</a:t>
            </a:r>
            <a:endParaRPr lang="en-US" dirty="0" smtClean="0"/>
          </a:p>
        </p:txBody>
      </p:sp>
      <p:sp>
        <p:nvSpPr>
          <p:cNvPr id="68610" name="Text Box 3"/>
          <p:cNvSpPr txBox="1">
            <a:spLocks noChangeArrowheads="1"/>
          </p:cNvSpPr>
          <p:nvPr/>
        </p:nvSpPr>
        <p:spPr bwMode="auto">
          <a:xfrm>
            <a:off x="395288" y="1052513"/>
            <a:ext cx="8137525" cy="4586287"/>
          </a:xfrm>
          <a:prstGeom prst="rect">
            <a:avLst/>
          </a:prstGeom>
          <a:noFill/>
          <a:ln w="9525" algn="ctr">
            <a:noFill/>
            <a:miter lim="800000"/>
            <a:headEnd/>
            <a:tailEnd/>
          </a:ln>
        </p:spPr>
        <p:txBody>
          <a:bodyPr>
            <a:spAutoFit/>
          </a:bodyPr>
          <a:lstStyle/>
          <a:p>
            <a:pPr defTabSz="457200" eaLnBrk="0" hangingPunct="0">
              <a:spcBef>
                <a:spcPct val="20000"/>
              </a:spcBef>
              <a:buFont typeface="Arial" charset="0"/>
              <a:buNone/>
            </a:pPr>
            <a:r>
              <a:rPr lang="en-US" sz="1000" u="sng" dirty="0">
                <a:solidFill>
                  <a:schemeClr val="tx1"/>
                </a:solidFill>
                <a:latin typeface="Arial" charset="0"/>
              </a:rPr>
              <a:t>Nielsen</a:t>
            </a:r>
            <a:r>
              <a:rPr lang="en-US" sz="1000" dirty="0">
                <a:solidFill>
                  <a:schemeClr val="tx1"/>
                </a:solidFill>
                <a:latin typeface="Arial" charset="0"/>
              </a:rPr>
              <a:t> </a:t>
            </a:r>
            <a:r>
              <a:rPr lang="en-US" sz="1000" u="sng" dirty="0">
                <a:solidFill>
                  <a:schemeClr val="tx1"/>
                </a:solidFill>
                <a:latin typeface="Arial" charset="0"/>
              </a:rPr>
              <a:t>Reports on the Seafood Information Network (</a:t>
            </a:r>
            <a:r>
              <a:rPr lang="en-US" sz="1000" dirty="0">
                <a:solidFill>
                  <a:schemeClr val="tx1"/>
                </a:solidFill>
                <a:latin typeface="Arial" charset="0"/>
              </a:rPr>
              <a:t> </a:t>
            </a:r>
            <a:r>
              <a:rPr lang="en-US" sz="1000" u="sng" dirty="0">
                <a:solidFill>
                  <a:schemeClr val="tx1"/>
                </a:solidFill>
                <a:latin typeface="Arial" charset="0"/>
              </a:rPr>
              <a:t>10 new reports pcm):</a:t>
            </a:r>
            <a:endParaRPr lang="en-US" sz="1000" dirty="0">
              <a:solidFill>
                <a:schemeClr val="tx1"/>
              </a:solidFill>
              <a:latin typeface="Arial" charset="0"/>
            </a:endParaRPr>
          </a:p>
          <a:p>
            <a:pPr defTabSz="457200" eaLnBrk="0" hangingPunct="0">
              <a:spcBef>
                <a:spcPct val="20000"/>
              </a:spcBef>
              <a:buFont typeface="Arial" charset="0"/>
              <a:buNone/>
            </a:pPr>
            <a:r>
              <a:rPr lang="en-US" sz="1000" dirty="0">
                <a:solidFill>
                  <a:schemeClr val="tx1"/>
                </a:solidFill>
                <a:latin typeface="Arial" charset="0"/>
              </a:rPr>
              <a:t> </a:t>
            </a:r>
            <a:endParaRPr lang="en-US" sz="1000" dirty="0">
              <a:solidFill>
                <a:schemeClr val="tx1"/>
              </a:solidFill>
              <a:latin typeface="Arial" charset="0"/>
              <a:hlinkClick r:id="rId3" tooltip="http://sin.seafish.org/portal/site/sin/collaboration/index.jsp?epi-content=COLLAB_HOST&amp;oid=folder-1.11.18633"/>
            </a:endParaRPr>
          </a:p>
          <a:p>
            <a:pPr defTabSz="457200" eaLnBrk="0" hangingPunct="0">
              <a:spcBef>
                <a:spcPct val="20000"/>
              </a:spcBef>
              <a:buFont typeface="Arial" charset="0"/>
              <a:buChar char="•"/>
            </a:pPr>
            <a:r>
              <a:rPr lang="en-US" sz="1000" dirty="0">
                <a:solidFill>
                  <a:schemeClr val="tx1"/>
                </a:solidFill>
                <a:latin typeface="Arial" charset="0"/>
                <a:hlinkClick r:id="rId4" tooltip="http://sin.seafish.org/portal/site/sin/collaboration/index.jsp?epi-content=COLLAB_HOST&amp;oid=folder-1.11.18633"/>
              </a:rPr>
              <a:t>Main SIN Marketing Department Services page</a:t>
            </a:r>
            <a:endParaRPr lang="en-US" sz="1000" dirty="0">
              <a:solidFill>
                <a:schemeClr val="tx1"/>
              </a:solidFill>
              <a:latin typeface="Arial" charset="0"/>
            </a:endParaRPr>
          </a:p>
          <a:p>
            <a:pPr defTabSz="457200" eaLnBrk="0" hangingPunct="0">
              <a:spcBef>
                <a:spcPct val="20000"/>
              </a:spcBef>
              <a:buFont typeface="Arial" charset="0"/>
              <a:buChar char="•"/>
            </a:pPr>
            <a:r>
              <a:rPr lang="en-US" sz="1000" dirty="0">
                <a:solidFill>
                  <a:schemeClr val="tx1"/>
                </a:solidFill>
                <a:latin typeface="Arial" charset="0"/>
                <a:hlinkClick r:id="rId5" tooltip="http://sin.seafish.org/portal/site/sin/collaboration/index.jsp?epi-content=COLLAB_HOST&amp;oid=folder-1.11.35775"/>
              </a:rPr>
              <a:t>Nielsen Grocery Reports:</a:t>
            </a:r>
            <a:r>
              <a:rPr lang="en-US" sz="1000" dirty="0">
                <a:solidFill>
                  <a:schemeClr val="tx1"/>
                </a:solidFill>
                <a:latin typeface="Arial" charset="0"/>
              </a:rPr>
              <a:t> Nielsen Retail Performance &amp;  Nielsen Essential Retail reports </a:t>
            </a:r>
          </a:p>
          <a:p>
            <a:pPr defTabSz="457200" eaLnBrk="0" hangingPunct="0">
              <a:spcBef>
                <a:spcPct val="20000"/>
              </a:spcBef>
              <a:buFont typeface="Arial" charset="0"/>
              <a:buChar char="•"/>
            </a:pPr>
            <a:r>
              <a:rPr lang="en-US" sz="1000" dirty="0">
                <a:solidFill>
                  <a:schemeClr val="tx1"/>
                </a:solidFill>
                <a:latin typeface="Arial" charset="0"/>
                <a:hlinkClick r:id="rId6" tooltip="http://sin.seafish.org/portal/site/sin/collaboration/index.jsp?epi-content=COLLAB_HOST&amp;oid=folder-1.11.31528"/>
              </a:rPr>
              <a:t>Nielsen Retail Market Tracking Data:</a:t>
            </a:r>
            <a:r>
              <a:rPr lang="en-US" sz="1000" dirty="0">
                <a:solidFill>
                  <a:schemeClr val="tx1"/>
                </a:solidFill>
                <a:latin typeface="Arial" charset="0"/>
              </a:rPr>
              <a:t>  Ambient, context, prawn, cod, chilled, smoked, scampi &amp; langoustine  &amp; salmon reports </a:t>
            </a:r>
          </a:p>
          <a:p>
            <a:pPr defTabSz="457200" eaLnBrk="0" hangingPunct="0">
              <a:spcBef>
                <a:spcPct val="20000"/>
              </a:spcBef>
              <a:buFont typeface="Arial" charset="0"/>
              <a:buChar char="•"/>
            </a:pPr>
            <a:r>
              <a:rPr lang="en-US" sz="1000" dirty="0">
                <a:solidFill>
                  <a:schemeClr val="tx1"/>
                </a:solidFill>
                <a:latin typeface="Arial" charset="0"/>
                <a:hlinkClick r:id="rId7"/>
              </a:rPr>
              <a:t>Food Service Reports to Dec 10 </a:t>
            </a:r>
            <a:endParaRPr lang="en-US" sz="1000" dirty="0">
              <a:solidFill>
                <a:schemeClr val="tx1"/>
              </a:solidFill>
              <a:latin typeface="Arial" charset="0"/>
            </a:endParaRPr>
          </a:p>
          <a:p>
            <a:pPr defTabSz="457200" eaLnBrk="0" hangingPunct="0">
              <a:spcBef>
                <a:spcPct val="20000"/>
              </a:spcBef>
              <a:buFont typeface="Arial" charset="0"/>
              <a:buNone/>
            </a:pPr>
            <a:r>
              <a:rPr lang="en-US" sz="1000" dirty="0">
                <a:solidFill>
                  <a:schemeClr val="tx1"/>
                </a:solidFill>
                <a:latin typeface="Arial" charset="0"/>
              </a:rPr>
              <a:t> </a:t>
            </a:r>
            <a:endParaRPr lang="en-US" sz="1000" u="sng" dirty="0">
              <a:solidFill>
                <a:schemeClr val="tx1"/>
              </a:solidFill>
              <a:latin typeface="Arial" charset="0"/>
            </a:endParaRPr>
          </a:p>
          <a:p>
            <a:pPr defTabSz="457200" eaLnBrk="0" hangingPunct="0">
              <a:spcBef>
                <a:spcPct val="20000"/>
              </a:spcBef>
              <a:buFont typeface="Arial" charset="0"/>
              <a:buNone/>
            </a:pPr>
            <a:r>
              <a:rPr lang="en-US" sz="1000" u="sng" dirty="0">
                <a:solidFill>
                  <a:schemeClr val="tx1"/>
                </a:solidFill>
                <a:latin typeface="Arial" charset="0"/>
              </a:rPr>
              <a:t>Reports On Seafish.org (</a:t>
            </a:r>
            <a:r>
              <a:rPr lang="en-US" sz="1000" dirty="0">
                <a:solidFill>
                  <a:schemeClr val="tx1"/>
                </a:solidFill>
                <a:latin typeface="Arial" charset="0"/>
              </a:rPr>
              <a:t> </a:t>
            </a:r>
            <a:r>
              <a:rPr lang="en-US" sz="1000" u="sng" dirty="0">
                <a:solidFill>
                  <a:schemeClr val="tx1"/>
                </a:solidFill>
                <a:latin typeface="Arial" charset="0"/>
              </a:rPr>
              <a:t>7 new reports pcm):</a:t>
            </a:r>
            <a:r>
              <a:rPr lang="en-US" sz="1000" dirty="0">
                <a:solidFill>
                  <a:schemeClr val="tx1"/>
                </a:solidFill>
                <a:latin typeface="Arial" charset="0"/>
              </a:rPr>
              <a:t> </a:t>
            </a:r>
          </a:p>
          <a:p>
            <a:pPr defTabSz="457200" eaLnBrk="0" hangingPunct="0">
              <a:spcBef>
                <a:spcPct val="20000"/>
              </a:spcBef>
              <a:buFont typeface="Arial" charset="0"/>
              <a:buNone/>
            </a:pPr>
            <a:r>
              <a:rPr lang="en-US" sz="1000" dirty="0">
                <a:solidFill>
                  <a:schemeClr val="tx1"/>
                </a:solidFill>
                <a:latin typeface="Arial" charset="0"/>
              </a:rPr>
              <a:t> </a:t>
            </a:r>
            <a:endParaRPr lang="en-US" sz="1000" dirty="0">
              <a:solidFill>
                <a:schemeClr val="tx1"/>
              </a:solidFill>
              <a:latin typeface="Arial" charset="0"/>
              <a:hlinkClick r:id="rId8" tooltip="http://www.seafish.org/land/market.asp?p=fd564"/>
            </a:endParaRPr>
          </a:p>
          <a:p>
            <a:pPr defTabSz="457200" eaLnBrk="0" hangingPunct="0">
              <a:spcBef>
                <a:spcPct val="20000"/>
              </a:spcBef>
              <a:buFont typeface="Arial" charset="0"/>
              <a:buNone/>
            </a:pPr>
            <a:r>
              <a:rPr lang="en-US" sz="1000" dirty="0">
                <a:solidFill>
                  <a:schemeClr val="tx1"/>
                </a:solidFill>
                <a:latin typeface="Arial" charset="0"/>
                <a:hlinkClick r:id="rId8" tooltip="http://www.seafish.org/land/market.asp?p=fd564"/>
              </a:rPr>
              <a:t>Main Market Planning publications page </a:t>
            </a:r>
            <a:r>
              <a:rPr lang="en-US" sz="1000" dirty="0">
                <a:solidFill>
                  <a:schemeClr val="tx1"/>
                </a:solidFill>
                <a:latin typeface="Arial" charset="0"/>
              </a:rPr>
              <a:t>  </a:t>
            </a:r>
          </a:p>
          <a:p>
            <a:pPr lvl="1" defTabSz="457200" eaLnBrk="0" hangingPunct="0">
              <a:spcBef>
                <a:spcPct val="20000"/>
              </a:spcBef>
              <a:buFont typeface="Arial" charset="0"/>
              <a:buChar char="•"/>
            </a:pPr>
            <a:r>
              <a:rPr lang="en-US" sz="1000" dirty="0">
                <a:solidFill>
                  <a:schemeClr val="tx1"/>
                </a:solidFill>
                <a:latin typeface="Arial" charset="0"/>
              </a:rPr>
              <a:t>Total seafood imports/exports by country  </a:t>
            </a:r>
            <a:r>
              <a:rPr lang="en-US" sz="1000" dirty="0">
                <a:solidFill>
                  <a:srgbClr val="C00000"/>
                </a:solidFill>
                <a:latin typeface="Arial" charset="0"/>
              </a:rPr>
              <a:t> </a:t>
            </a:r>
            <a:r>
              <a:rPr lang="en-US" sz="1000" dirty="0">
                <a:solidFill>
                  <a:srgbClr val="C00000"/>
                </a:solidFill>
                <a:latin typeface="Arial" charset="0"/>
                <a:hlinkClick r:id="rId9"/>
              </a:rPr>
              <a:t>(Seafish web resources are currently being rationalised. Latest Import                            Information is now on the Seafood Information Network here)</a:t>
            </a:r>
            <a:endParaRPr lang="en-US" sz="1000" dirty="0">
              <a:solidFill>
                <a:srgbClr val="C00000"/>
              </a:solidFill>
              <a:latin typeface="Arial" charset="0"/>
            </a:endParaRPr>
          </a:p>
          <a:p>
            <a:pPr lvl="1" defTabSz="457200" eaLnBrk="0" hangingPunct="0">
              <a:spcBef>
                <a:spcPct val="20000"/>
              </a:spcBef>
              <a:buFont typeface="Arial" charset="0"/>
              <a:buChar char="•"/>
            </a:pPr>
            <a:r>
              <a:rPr lang="en-US" sz="1000" dirty="0">
                <a:solidFill>
                  <a:schemeClr val="tx1"/>
                </a:solidFill>
                <a:latin typeface="Arial" charset="0"/>
              </a:rPr>
              <a:t>Imports/exports by species and country   </a:t>
            </a:r>
          </a:p>
          <a:p>
            <a:pPr lvl="1" defTabSz="457200" eaLnBrk="0" hangingPunct="0">
              <a:spcBef>
                <a:spcPct val="20000"/>
              </a:spcBef>
              <a:buFont typeface="Arial" charset="0"/>
              <a:buChar char="•"/>
            </a:pPr>
            <a:r>
              <a:rPr lang="en-US" sz="1000" dirty="0">
                <a:solidFill>
                  <a:schemeClr val="tx1"/>
                </a:solidFill>
                <a:latin typeface="Arial" charset="0"/>
              </a:rPr>
              <a:t>Imports/exports by species and presentation  </a:t>
            </a:r>
          </a:p>
          <a:p>
            <a:pPr lvl="1" defTabSz="457200" eaLnBrk="0" hangingPunct="0">
              <a:spcBef>
                <a:spcPct val="20000"/>
              </a:spcBef>
              <a:buFont typeface="Arial" charset="0"/>
              <a:buChar char="•"/>
            </a:pPr>
            <a:r>
              <a:rPr lang="en-US" sz="1000" dirty="0">
                <a:solidFill>
                  <a:schemeClr val="tx1"/>
                </a:solidFill>
                <a:latin typeface="Arial" charset="0"/>
              </a:rPr>
              <a:t>Cod haddock and prawn imports by top chilled and frozen codes  (a new report that breaks out the top chilled and frozen codes (by value) for cod, haddock and prawns by country of origin) </a:t>
            </a:r>
          </a:p>
          <a:p>
            <a:pPr defTabSz="457200" eaLnBrk="0" hangingPunct="0">
              <a:spcBef>
                <a:spcPct val="20000"/>
              </a:spcBef>
              <a:buFont typeface="Arial" charset="0"/>
              <a:buNone/>
            </a:pPr>
            <a:r>
              <a:rPr lang="en-US" sz="1000" dirty="0">
                <a:solidFill>
                  <a:schemeClr val="tx1"/>
                </a:solidFill>
                <a:latin typeface="Arial" charset="0"/>
              </a:rPr>
              <a:t> </a:t>
            </a:r>
            <a:endParaRPr lang="en-US" sz="1000" u="sng" dirty="0">
              <a:solidFill>
                <a:schemeClr val="tx1"/>
              </a:solidFill>
              <a:latin typeface="Arial" charset="0"/>
            </a:endParaRPr>
          </a:p>
          <a:p>
            <a:pPr defTabSz="457200" eaLnBrk="0" hangingPunct="0">
              <a:spcBef>
                <a:spcPct val="20000"/>
              </a:spcBef>
              <a:buFont typeface="Arial" charset="0"/>
              <a:buNone/>
            </a:pPr>
            <a:r>
              <a:rPr lang="en-US" sz="1000" u="sng" dirty="0">
                <a:solidFill>
                  <a:schemeClr val="tx1"/>
                </a:solidFill>
                <a:latin typeface="Arial" charset="0"/>
              </a:rPr>
              <a:t>Key Reports &amp; Information:</a:t>
            </a:r>
            <a:r>
              <a:rPr lang="en-US" sz="1000" dirty="0">
                <a:solidFill>
                  <a:schemeClr val="tx1"/>
                </a:solidFill>
                <a:latin typeface="Arial" charset="0"/>
              </a:rPr>
              <a:t> </a:t>
            </a:r>
          </a:p>
          <a:p>
            <a:pPr defTabSz="457200" eaLnBrk="0" hangingPunct="0">
              <a:spcBef>
                <a:spcPct val="20000"/>
              </a:spcBef>
              <a:buFont typeface="Arial" charset="0"/>
              <a:buNone/>
            </a:pPr>
            <a:r>
              <a:rPr lang="en-US" sz="1000" dirty="0">
                <a:solidFill>
                  <a:schemeClr val="tx1"/>
                </a:solidFill>
                <a:latin typeface="Arial" charset="0"/>
                <a:hlinkClick r:id="rId6" tooltip="http://sin.seafish.org/portal/site/sin/collaboration/index.jsp?epi-content=COLLAB_HOST&amp;oid=folder-1.11.31528"/>
              </a:rPr>
              <a:t>Retail market overview 2010 </a:t>
            </a:r>
            <a:r>
              <a:rPr lang="en-US" sz="1000" dirty="0">
                <a:solidFill>
                  <a:schemeClr val="tx1"/>
                </a:solidFill>
                <a:latin typeface="Arial" charset="0"/>
              </a:rPr>
              <a:t> </a:t>
            </a:r>
          </a:p>
          <a:p>
            <a:pPr defTabSz="457200" eaLnBrk="0" hangingPunct="0">
              <a:spcBef>
                <a:spcPct val="20000"/>
              </a:spcBef>
              <a:buFont typeface="Arial" charset="0"/>
              <a:buNone/>
            </a:pPr>
            <a:r>
              <a:rPr lang="en-US" sz="1000" dirty="0">
                <a:solidFill>
                  <a:schemeClr val="tx1"/>
                </a:solidFill>
                <a:latin typeface="Arial" charset="0"/>
                <a:hlinkClick r:id="rId6" tooltip="http://sin.seafish.org/portal/site/sin/collaboration/index.jsp?epi-content=COLLAB_HOST&amp;oid=folder-1.11.31528"/>
              </a:rPr>
              <a:t>Protein comparisons March 2010.</a:t>
            </a:r>
            <a:r>
              <a:rPr lang="en-US" sz="1000" dirty="0">
                <a:solidFill>
                  <a:schemeClr val="tx1"/>
                </a:solidFill>
                <a:latin typeface="Arial" charset="0"/>
              </a:rPr>
              <a:t> </a:t>
            </a:r>
          </a:p>
          <a:p>
            <a:pPr defTabSz="457200" eaLnBrk="0" hangingPunct="0">
              <a:spcBef>
                <a:spcPct val="20000"/>
              </a:spcBef>
              <a:buFont typeface="Arial" charset="0"/>
              <a:buNone/>
            </a:pPr>
            <a:r>
              <a:rPr lang="en-US" sz="1000" dirty="0">
                <a:solidFill>
                  <a:schemeClr val="tx1"/>
                </a:solidFill>
                <a:latin typeface="Arial" charset="0"/>
                <a:hlinkClick r:id="rId10" tooltip="http://sin.seafish.org/portal/site/sin/collaboration/index.jsp?epi-content=COLLAB_HOST&amp;oid=folder-1.11.20943"/>
              </a:rPr>
              <a:t>2009 Seafood Supply Chain</a:t>
            </a:r>
            <a:r>
              <a:rPr lang="en-US" sz="1000" dirty="0">
                <a:solidFill>
                  <a:schemeClr val="tx1"/>
                </a:solidFill>
                <a:latin typeface="Arial" charset="0"/>
              </a:rPr>
              <a:t> </a:t>
            </a:r>
          </a:p>
          <a:p>
            <a:pPr defTabSz="457200" eaLnBrk="0" hangingPunct="0">
              <a:spcBef>
                <a:spcPct val="20000"/>
              </a:spcBef>
              <a:buFont typeface="Arial" charset="0"/>
              <a:buNone/>
            </a:pPr>
            <a:r>
              <a:rPr lang="en-US" sz="1000" dirty="0">
                <a:solidFill>
                  <a:schemeClr val="tx1"/>
                </a:solidFill>
                <a:latin typeface="Arial" charset="0"/>
                <a:hlinkClick r:id="rId11" tooltip="http://sin.seafish.org/portal/site/sin/collaboration/index.jsp?epi-content=COLLAB_HOST&amp;oid=folder-1.11.21099"/>
              </a:rPr>
              <a:t>Trade Summary 2009</a:t>
            </a:r>
            <a:r>
              <a:rPr lang="en-US" sz="1000" dirty="0">
                <a:solidFill>
                  <a:schemeClr val="tx1"/>
                </a:solidFill>
                <a:latin typeface="Arial" charset="0"/>
              </a:rPr>
              <a:t> </a:t>
            </a:r>
          </a:p>
          <a:p>
            <a:pPr defTabSz="457200" eaLnBrk="0" hangingPunct="0">
              <a:spcBef>
                <a:spcPct val="20000"/>
              </a:spcBef>
              <a:buFont typeface="Arial" charset="0"/>
              <a:buNone/>
            </a:pPr>
            <a:r>
              <a:rPr lang="en-US" sz="1000" dirty="0">
                <a:solidFill>
                  <a:schemeClr val="tx1"/>
                </a:solidFill>
                <a:latin typeface="Arial" charset="0"/>
              </a:rPr>
              <a:t>Scottish Sea Fisheries Statistics: </a:t>
            </a:r>
            <a:r>
              <a:rPr lang="en-US" sz="1000" dirty="0">
                <a:solidFill>
                  <a:schemeClr val="tx1"/>
                </a:solidFill>
                <a:latin typeface="Arial" charset="0"/>
                <a:hlinkClick r:id="rId12" tooltip="http://www.scotland.gov.uk/News/Releases/2010/05/26113316"/>
              </a:rPr>
              <a:t>http://www.scotland.gov.uk/News/Releases/2010/05/26113316</a:t>
            </a:r>
            <a:r>
              <a:rPr lang="en-US" sz="1000" dirty="0">
                <a:solidFill>
                  <a:schemeClr val="tx1"/>
                </a:solidFill>
                <a:latin typeface="Arial" charset="0"/>
              </a:rPr>
              <a:t> </a:t>
            </a:r>
          </a:p>
          <a:p>
            <a:pPr defTabSz="457200" eaLnBrk="0" hangingPunct="0">
              <a:spcBef>
                <a:spcPct val="20000"/>
              </a:spcBef>
              <a:buFont typeface="Arial" charset="0"/>
              <a:buNone/>
            </a:pPr>
            <a:r>
              <a:rPr lang="en-US" sz="1000" dirty="0">
                <a:solidFill>
                  <a:schemeClr val="tx1"/>
                </a:solidFill>
                <a:latin typeface="Arial" charset="0"/>
              </a:rPr>
              <a:t>Worldwide seafood production data - see FAO website: </a:t>
            </a:r>
            <a:r>
              <a:rPr lang="en-US" sz="1000" dirty="0">
                <a:solidFill>
                  <a:schemeClr val="tx1"/>
                </a:solidFill>
                <a:latin typeface="Arial" charset="0"/>
                <a:hlinkClick r:id="rId13" tooltip="http://www.fao.org/fishery/statistics/programme/3,1,1/en"/>
              </a:rPr>
              <a:t>http://www.fao.org/fishery/statistics/programme/3,1,1/en</a:t>
            </a:r>
            <a:r>
              <a:rPr lang="en-US" sz="1000" dirty="0">
                <a:solidFill>
                  <a:schemeClr val="tx1"/>
                </a:solidFill>
                <a:latin typeface="Arial"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p:nvPr>
        </p:nvSpPr>
        <p:spPr/>
        <p:txBody>
          <a:bodyPr/>
          <a:lstStyle/>
          <a:p>
            <a:pPr eaLnBrk="1" hangingPunct="1"/>
            <a:r>
              <a:rPr lang="en-GB" dirty="0" smtClean="0"/>
              <a:t>Chilled Sector Drives Value Growth</a:t>
            </a:r>
            <a:endParaRPr lang="en-US" dirty="0" smtClean="0"/>
          </a:p>
        </p:txBody>
      </p:sp>
      <p:graphicFrame>
        <p:nvGraphicFramePr>
          <p:cNvPr id="74238" name="Group 510"/>
          <p:cNvGraphicFramePr>
            <a:graphicFrameLocks noGrp="1"/>
          </p:cNvGraphicFramePr>
          <p:nvPr>
            <p:ph type="tbl" idx="1"/>
          </p:nvPr>
        </p:nvGraphicFramePr>
        <p:xfrm>
          <a:off x="468313" y="1268413"/>
          <a:ext cx="7946227" cy="3697536"/>
        </p:xfrm>
        <a:graphic>
          <a:graphicData uri="http://schemas.openxmlformats.org/drawingml/2006/table">
            <a:tbl>
              <a:tblPr/>
              <a:tblGrid>
                <a:gridCol w="2141311"/>
                <a:gridCol w="1622199"/>
                <a:gridCol w="1622198"/>
                <a:gridCol w="1383044"/>
                <a:gridCol w="1177475"/>
              </a:tblGrid>
              <a:tr h="408350">
                <a:tc>
                  <a:txBody>
                    <a:bodyPr/>
                    <a:lstStyle/>
                    <a:p>
                      <a:pPr algn="ctr" fontAlgn="ctr"/>
                      <a:r>
                        <a:rPr lang="en-GB" sz="1000" b="1" i="0" u="none" strike="noStrike" dirty="0">
                          <a:latin typeface="Arial"/>
                        </a:rPr>
                        <a:t>Value/ £000s</a:t>
                      </a:r>
                    </a:p>
                  </a:txBody>
                  <a:tcPr marL="0" marR="0" marT="0" marB="0" anchor="ctr">
                    <a:lnL cap="flat">
                      <a:noFill/>
                    </a:lnL>
                    <a:lnR>
                      <a:noFill/>
                    </a:lnR>
                    <a:lnT cap="flat">
                      <a:noFill/>
                    </a:lnT>
                    <a:lnB>
                      <a:noFill/>
                    </a:lnB>
                    <a:lnTlToBr>
                      <a:noFill/>
                    </a:lnTlToBr>
                    <a:lnBlToTr>
                      <a:noFill/>
                    </a:lnBlToTr>
                    <a:noFill/>
                  </a:tcPr>
                </a:tc>
                <a:tc>
                  <a:txBody>
                    <a:bodyPr/>
                    <a:lstStyle/>
                    <a:p>
                      <a:pPr algn="ctr" fontAlgn="ctr"/>
                      <a:r>
                        <a:rPr lang="en-GB" sz="1000" b="1" i="0" u="none" strike="noStrike" dirty="0">
                          <a:latin typeface="Arial"/>
                        </a:rPr>
                        <a:t>MAT TO WE 25.12.08</a:t>
                      </a:r>
                    </a:p>
                  </a:txBody>
                  <a:tcPr marL="0" marR="0" marT="0" marB="0" anchor="ctr">
                    <a:lnL>
                      <a:noFill/>
                    </a:lnL>
                    <a:lnR>
                      <a:noFill/>
                    </a:lnR>
                    <a:lnT cap="flat">
                      <a:noFill/>
                    </a:lnT>
                    <a:lnB>
                      <a:noFill/>
                    </a:lnB>
                    <a:lnTlToBr>
                      <a:noFill/>
                    </a:lnTlToBr>
                    <a:lnBlToTr>
                      <a:noFill/>
                    </a:lnBlToTr>
                    <a:noFill/>
                  </a:tcPr>
                </a:tc>
                <a:tc>
                  <a:txBody>
                    <a:bodyPr/>
                    <a:lstStyle/>
                    <a:p>
                      <a:pPr algn="ctr" fontAlgn="ctr"/>
                      <a:r>
                        <a:rPr lang="en-GB" sz="1000" b="1" i="0" u="none" strike="noStrike" dirty="0">
                          <a:latin typeface="Arial"/>
                        </a:rPr>
                        <a:t>MAT TO WE 25.12.09</a:t>
                      </a:r>
                    </a:p>
                  </a:txBody>
                  <a:tcPr marL="0" marR="0" marT="0" marB="0" anchor="ctr">
                    <a:lnL>
                      <a:noFill/>
                    </a:lnL>
                    <a:lnR>
                      <a:noFill/>
                    </a:lnR>
                    <a:lnT cap="flat">
                      <a:noFill/>
                    </a:lnT>
                    <a:lnB>
                      <a:noFill/>
                    </a:lnB>
                    <a:lnTlToBr>
                      <a:noFill/>
                    </a:lnTlToBr>
                    <a:lnBlToTr>
                      <a:noFill/>
                    </a:lnBlToTr>
                    <a:noFill/>
                  </a:tcPr>
                </a:tc>
                <a:tc>
                  <a:txBody>
                    <a:bodyPr/>
                    <a:lstStyle/>
                    <a:p>
                      <a:pPr algn="ctr" fontAlgn="ctr"/>
                      <a:r>
                        <a:rPr lang="en-GB" sz="1000" b="1" i="0" u="none" strike="noStrike" dirty="0">
                          <a:latin typeface="Arial"/>
                        </a:rPr>
                        <a:t>MAT TO WE 25.12.10</a:t>
                      </a:r>
                    </a:p>
                  </a:txBody>
                  <a:tcPr marL="0" marR="0" marT="0" marB="0" anchor="ctr">
                    <a:lnL>
                      <a:noFill/>
                    </a:lnL>
                    <a:lnR>
                      <a:noFill/>
                    </a:lnR>
                    <a:lnT cap="flat">
                      <a:noFill/>
                    </a:lnT>
                    <a:lnB>
                      <a:noFill/>
                    </a:lnB>
                    <a:lnTlToBr>
                      <a:noFill/>
                    </a:lnTlToBr>
                    <a:lnBlToTr>
                      <a:noFill/>
                    </a:lnBlToTr>
                    <a:noFill/>
                  </a:tcPr>
                </a:tc>
                <a:tc>
                  <a:txBody>
                    <a:bodyPr/>
                    <a:lstStyle/>
                    <a:p>
                      <a:pPr algn="ctr" fontAlgn="ctr"/>
                      <a:r>
                        <a:rPr lang="en-GB" sz="1000" b="1" i="0" u="none" strike="noStrike" dirty="0">
                          <a:latin typeface="Arial"/>
                        </a:rPr>
                        <a:t>MAT % Chg YA</a:t>
                      </a:r>
                    </a:p>
                  </a:txBody>
                  <a:tcPr marL="0" marR="0" marT="0" marB="0" anchor="ctr">
                    <a:lnL>
                      <a:noFill/>
                    </a:lnL>
                    <a:lnR cap="flat">
                      <a:noFill/>
                    </a:lnR>
                    <a:lnT cap="flat">
                      <a:noFill/>
                    </a:lnT>
                    <a:lnB>
                      <a:noFill/>
                    </a:lnB>
                    <a:lnTlToBr>
                      <a:noFill/>
                    </a:lnTlToBr>
                    <a:lnBlToTr>
                      <a:noFill/>
                    </a:lnBlToTr>
                    <a:noFill/>
                  </a:tcPr>
                </a:tc>
              </a:tr>
              <a:tr h="228660">
                <a:tc>
                  <a:txBody>
                    <a:bodyPr/>
                    <a:lstStyle/>
                    <a:p>
                      <a:pPr algn="l" fontAlgn="b"/>
                      <a:r>
                        <a:rPr lang="en-GB" sz="1000" b="1" i="0" u="none" strike="noStrike" dirty="0">
                          <a:latin typeface="Arial"/>
                        </a:rPr>
                        <a:t>TOTAL SEAFOOD</a:t>
                      </a:r>
                    </a:p>
                  </a:txBody>
                  <a:tcPr marL="0" marR="0" marT="0" marB="0" anchor="b">
                    <a:lnL cap="flat">
                      <a:noFill/>
                    </a:lnL>
                    <a:lnR>
                      <a:noFill/>
                    </a:lnR>
                    <a:lnT>
                      <a:noFill/>
                    </a:lnT>
                    <a:lnB>
                      <a:noFill/>
                    </a:lnB>
                    <a:lnTlToBr>
                      <a:noFill/>
                    </a:lnTlToBr>
                    <a:lnBlToTr>
                      <a:noFill/>
                    </a:lnBlToTr>
                    <a:solidFill>
                      <a:schemeClr val="bg1">
                        <a:lumMod val="75000"/>
                      </a:schemeClr>
                    </a:solidFill>
                  </a:tcPr>
                </a:tc>
                <a:tc>
                  <a:txBody>
                    <a:bodyPr/>
                    <a:lstStyle/>
                    <a:p>
                      <a:pPr algn="r" fontAlgn="ctr"/>
                      <a:r>
                        <a:rPr lang="en-GB" sz="1000" b="0" i="0" u="none" strike="noStrike" dirty="0">
                          <a:latin typeface="Arial"/>
                        </a:rPr>
                        <a:t>2,716,008</a:t>
                      </a:r>
                    </a:p>
                  </a:txBody>
                  <a:tcPr marL="0" marR="0" marT="0" marB="0" anchor="ctr">
                    <a:lnL>
                      <a:noFill/>
                    </a:lnL>
                    <a:lnR>
                      <a:noFill/>
                    </a:lnR>
                    <a:lnT>
                      <a:noFill/>
                    </a:lnT>
                    <a:lnB>
                      <a:noFill/>
                    </a:lnB>
                    <a:lnTlToBr>
                      <a:noFill/>
                    </a:lnTlToBr>
                    <a:lnBlToTr>
                      <a:noFill/>
                    </a:lnBlToTr>
                    <a:solidFill>
                      <a:schemeClr val="bg1">
                        <a:lumMod val="75000"/>
                      </a:schemeClr>
                    </a:solidFill>
                  </a:tcPr>
                </a:tc>
                <a:tc>
                  <a:txBody>
                    <a:bodyPr/>
                    <a:lstStyle/>
                    <a:p>
                      <a:pPr algn="r" fontAlgn="ctr"/>
                      <a:r>
                        <a:rPr lang="en-GB" sz="1000" b="0" i="0" u="none" strike="noStrike" dirty="0">
                          <a:latin typeface="Arial"/>
                        </a:rPr>
                        <a:t>2,821,581</a:t>
                      </a:r>
                    </a:p>
                  </a:txBody>
                  <a:tcPr marL="0" marR="0" marT="0" marB="0" anchor="ctr">
                    <a:lnL>
                      <a:noFill/>
                    </a:lnL>
                    <a:lnR>
                      <a:noFill/>
                    </a:lnR>
                    <a:lnT>
                      <a:noFill/>
                    </a:lnT>
                    <a:lnB>
                      <a:noFill/>
                    </a:lnB>
                    <a:lnTlToBr>
                      <a:noFill/>
                    </a:lnTlToBr>
                    <a:lnBlToTr>
                      <a:noFill/>
                    </a:lnBlToTr>
                    <a:solidFill>
                      <a:schemeClr val="bg1">
                        <a:lumMod val="75000"/>
                      </a:schemeClr>
                    </a:solidFill>
                  </a:tcPr>
                </a:tc>
                <a:tc>
                  <a:txBody>
                    <a:bodyPr/>
                    <a:lstStyle/>
                    <a:p>
                      <a:pPr algn="r" fontAlgn="ctr"/>
                      <a:r>
                        <a:rPr lang="en-GB" sz="1000" b="0" i="0" u="none" strike="noStrike" dirty="0">
                          <a:latin typeface="Arial"/>
                        </a:rPr>
                        <a:t>2,839,766</a:t>
                      </a:r>
                    </a:p>
                  </a:txBody>
                  <a:tcPr marL="0" marR="0" marT="0" marB="0" anchor="ctr">
                    <a:lnL>
                      <a:noFill/>
                    </a:lnL>
                    <a:lnR>
                      <a:noFill/>
                    </a:lnR>
                    <a:lnT>
                      <a:noFill/>
                    </a:lnT>
                    <a:lnB>
                      <a:noFill/>
                    </a:lnB>
                    <a:lnTlToBr>
                      <a:noFill/>
                    </a:lnTlToBr>
                    <a:lnBlToTr>
                      <a:noFill/>
                    </a:lnBlToTr>
                    <a:solidFill>
                      <a:schemeClr val="bg1">
                        <a:lumMod val="75000"/>
                      </a:schemeClr>
                    </a:solidFill>
                  </a:tcPr>
                </a:tc>
                <a:tc>
                  <a:txBody>
                    <a:bodyPr/>
                    <a:lstStyle/>
                    <a:p>
                      <a:pPr algn="r" fontAlgn="ctr"/>
                      <a:r>
                        <a:rPr lang="en-GB" sz="1000" b="0" i="0" u="none" strike="noStrike" dirty="0">
                          <a:latin typeface="Arial"/>
                        </a:rPr>
                        <a:t>0.6</a:t>
                      </a:r>
                    </a:p>
                  </a:txBody>
                  <a:tcPr marL="0" marR="0" marT="0" marB="0" anchor="ctr">
                    <a:lnL>
                      <a:noFill/>
                    </a:lnL>
                    <a:lnR cap="flat">
                      <a:noFill/>
                    </a:lnR>
                    <a:lnT>
                      <a:noFill/>
                    </a:lnT>
                    <a:lnB>
                      <a:noFill/>
                    </a:lnB>
                    <a:lnTlToBr>
                      <a:noFill/>
                    </a:lnTlToBr>
                    <a:lnBlToTr>
                      <a:noFill/>
                    </a:lnBlToTr>
                    <a:solidFill>
                      <a:schemeClr val="bg1">
                        <a:lumMod val="75000"/>
                      </a:schemeClr>
                    </a:solidFill>
                  </a:tcPr>
                </a:tc>
              </a:tr>
              <a:tr h="227061">
                <a:tc>
                  <a:txBody>
                    <a:bodyPr/>
                    <a:lstStyle/>
                    <a:p>
                      <a:pPr algn="l" fontAlgn="b"/>
                      <a:r>
                        <a:rPr lang="en-GB" sz="1000" b="1" i="0" u="none" strike="noStrike" dirty="0">
                          <a:latin typeface="Arial"/>
                        </a:rPr>
                        <a:t>AMBIENT</a:t>
                      </a:r>
                    </a:p>
                  </a:txBody>
                  <a:tcPr marL="0" marR="0" marT="0" marB="0" anchor="b">
                    <a:lnL cap="flat">
                      <a:noFill/>
                    </a:lnL>
                    <a:lnR>
                      <a:noFill/>
                    </a:lnR>
                    <a:lnT>
                      <a:noFill/>
                    </a:lnT>
                    <a:lnB>
                      <a:noFill/>
                    </a:lnB>
                    <a:lnTlToBr>
                      <a:noFill/>
                    </a:lnTlToBr>
                    <a:lnBlToTr>
                      <a:noFill/>
                    </a:lnBlToTr>
                    <a:solidFill>
                      <a:schemeClr val="bg1">
                        <a:lumMod val="85000"/>
                      </a:schemeClr>
                    </a:solidFill>
                  </a:tcPr>
                </a:tc>
                <a:tc>
                  <a:txBody>
                    <a:bodyPr/>
                    <a:lstStyle/>
                    <a:p>
                      <a:pPr algn="r" fontAlgn="ctr"/>
                      <a:r>
                        <a:rPr lang="en-GB" sz="1000" b="0" i="0" u="none" strike="noStrike" dirty="0">
                          <a:latin typeface="Arial"/>
                        </a:rPr>
                        <a:t>464,347</a:t>
                      </a:r>
                    </a:p>
                  </a:txBody>
                  <a:tcPr marL="0" marR="0" marT="0" marB="0" anchor="ctr">
                    <a:lnL>
                      <a:noFill/>
                    </a:lnL>
                    <a:lnR>
                      <a:noFill/>
                    </a:lnR>
                    <a:lnT>
                      <a:noFill/>
                    </a:lnT>
                    <a:lnB>
                      <a:noFill/>
                    </a:lnB>
                    <a:lnTlToBr>
                      <a:noFill/>
                    </a:lnTlToBr>
                    <a:lnBlToTr>
                      <a:noFill/>
                    </a:lnBlToTr>
                    <a:solidFill>
                      <a:schemeClr val="bg1">
                        <a:lumMod val="85000"/>
                      </a:schemeClr>
                    </a:solidFill>
                  </a:tcPr>
                </a:tc>
                <a:tc>
                  <a:txBody>
                    <a:bodyPr/>
                    <a:lstStyle/>
                    <a:p>
                      <a:pPr algn="r" fontAlgn="ctr"/>
                      <a:r>
                        <a:rPr lang="en-GB" sz="1000" b="0" i="0" u="none" strike="noStrike" dirty="0">
                          <a:latin typeface="Arial"/>
                        </a:rPr>
                        <a:t>509,995</a:t>
                      </a:r>
                    </a:p>
                  </a:txBody>
                  <a:tcPr marL="0" marR="0" marT="0" marB="0" anchor="ctr">
                    <a:lnL>
                      <a:noFill/>
                    </a:lnL>
                    <a:lnR>
                      <a:noFill/>
                    </a:lnR>
                    <a:lnT>
                      <a:noFill/>
                    </a:lnT>
                    <a:lnB>
                      <a:noFill/>
                    </a:lnB>
                    <a:lnTlToBr>
                      <a:noFill/>
                    </a:lnTlToBr>
                    <a:lnBlToTr>
                      <a:noFill/>
                    </a:lnBlToTr>
                    <a:solidFill>
                      <a:schemeClr val="bg1">
                        <a:lumMod val="85000"/>
                      </a:schemeClr>
                    </a:solidFill>
                  </a:tcPr>
                </a:tc>
                <a:tc>
                  <a:txBody>
                    <a:bodyPr/>
                    <a:lstStyle/>
                    <a:p>
                      <a:pPr algn="r" fontAlgn="ctr"/>
                      <a:r>
                        <a:rPr lang="en-GB" sz="1000" b="0" i="0" u="none" strike="noStrike" dirty="0">
                          <a:latin typeface="Arial"/>
                        </a:rPr>
                        <a:t>486,547</a:t>
                      </a:r>
                    </a:p>
                  </a:txBody>
                  <a:tcPr marL="0" marR="0" marT="0" marB="0" anchor="ctr">
                    <a:lnL>
                      <a:noFill/>
                    </a:lnL>
                    <a:lnR>
                      <a:noFill/>
                    </a:lnR>
                    <a:lnT>
                      <a:noFill/>
                    </a:lnT>
                    <a:lnB>
                      <a:noFill/>
                    </a:lnB>
                    <a:lnTlToBr>
                      <a:noFill/>
                    </a:lnTlToBr>
                    <a:lnBlToTr>
                      <a:noFill/>
                    </a:lnBlToTr>
                    <a:solidFill>
                      <a:schemeClr val="bg1">
                        <a:lumMod val="85000"/>
                      </a:schemeClr>
                    </a:solidFill>
                  </a:tcPr>
                </a:tc>
                <a:tc>
                  <a:txBody>
                    <a:bodyPr/>
                    <a:lstStyle/>
                    <a:p>
                      <a:pPr algn="r" fontAlgn="ctr"/>
                      <a:r>
                        <a:rPr lang="en-GB" sz="1000" b="0" i="0" u="none" strike="noStrike" dirty="0">
                          <a:latin typeface="Arial"/>
                        </a:rPr>
                        <a:t>-4.6</a:t>
                      </a:r>
                    </a:p>
                  </a:txBody>
                  <a:tcPr marL="0" marR="0" marT="0" marB="0" anchor="ctr">
                    <a:lnL>
                      <a:noFill/>
                    </a:lnL>
                    <a:lnR cap="flat">
                      <a:noFill/>
                    </a:lnR>
                    <a:lnT>
                      <a:noFill/>
                    </a:lnT>
                    <a:lnB>
                      <a:noFill/>
                    </a:lnB>
                    <a:lnTlToBr>
                      <a:noFill/>
                    </a:lnTlToBr>
                    <a:lnBlToTr>
                      <a:noFill/>
                    </a:lnBlToTr>
                    <a:solidFill>
                      <a:schemeClr val="bg1">
                        <a:lumMod val="85000"/>
                      </a:schemeClr>
                    </a:solidFill>
                  </a:tcPr>
                </a:tc>
              </a:tr>
              <a:tr h="228660">
                <a:tc>
                  <a:txBody>
                    <a:bodyPr/>
                    <a:lstStyle/>
                    <a:p>
                      <a:pPr algn="l" fontAlgn="b"/>
                      <a:r>
                        <a:rPr lang="en-GB" sz="1000" b="1" i="0" u="none" strike="noStrike" dirty="0" smtClean="0">
                          <a:latin typeface="Arial"/>
                        </a:rPr>
                        <a:t>CHILLED</a:t>
                      </a:r>
                      <a:endParaRPr lang="en-GB" sz="1000" b="1" i="0" u="none" strike="noStrike" dirty="0">
                        <a:latin typeface="Arial"/>
                      </a:endParaRPr>
                    </a:p>
                  </a:txBody>
                  <a:tcPr marL="0" marR="0" marT="0" marB="0" anchor="b">
                    <a:lnL cap="flat">
                      <a:noFill/>
                    </a:lnL>
                    <a:lnR>
                      <a:noFill/>
                    </a:lnR>
                    <a:lnT>
                      <a:noFill/>
                    </a:lnT>
                    <a:lnB>
                      <a:noFill/>
                    </a:lnB>
                    <a:lnTlToBr>
                      <a:noFill/>
                    </a:lnTlToBr>
                    <a:lnBlToTr>
                      <a:noFill/>
                    </a:lnBlToTr>
                    <a:solidFill>
                      <a:srgbClr val="FFFF00"/>
                    </a:solidFill>
                  </a:tcPr>
                </a:tc>
                <a:tc>
                  <a:txBody>
                    <a:bodyPr/>
                    <a:lstStyle/>
                    <a:p>
                      <a:pPr algn="r" fontAlgn="ctr"/>
                      <a:r>
                        <a:rPr lang="en-GB" sz="1000" b="0" i="0" u="none" strike="noStrike" dirty="0">
                          <a:latin typeface="Arial"/>
                        </a:rPr>
                        <a:t>1,498,686</a:t>
                      </a:r>
                    </a:p>
                  </a:txBody>
                  <a:tcPr marL="0" marR="0" marT="0" marB="0" anchor="ctr">
                    <a:lnL>
                      <a:noFill/>
                    </a:lnL>
                    <a:lnR>
                      <a:noFill/>
                    </a:lnR>
                    <a:lnT>
                      <a:noFill/>
                    </a:lnT>
                    <a:lnB>
                      <a:noFill/>
                    </a:lnB>
                    <a:lnTlToBr>
                      <a:noFill/>
                    </a:lnTlToBr>
                    <a:lnBlToTr>
                      <a:noFill/>
                    </a:lnBlToTr>
                    <a:solidFill>
                      <a:srgbClr val="FFFF00"/>
                    </a:solidFill>
                  </a:tcPr>
                </a:tc>
                <a:tc>
                  <a:txBody>
                    <a:bodyPr/>
                    <a:lstStyle/>
                    <a:p>
                      <a:pPr algn="r" fontAlgn="ctr"/>
                      <a:r>
                        <a:rPr lang="en-GB" sz="1000" b="0" i="0" u="none" strike="noStrike" dirty="0">
                          <a:latin typeface="Arial"/>
                        </a:rPr>
                        <a:t>1,542,935</a:t>
                      </a:r>
                    </a:p>
                  </a:txBody>
                  <a:tcPr marL="0" marR="0" marT="0" marB="0" anchor="ctr">
                    <a:lnL>
                      <a:noFill/>
                    </a:lnL>
                    <a:lnR>
                      <a:noFill/>
                    </a:lnR>
                    <a:lnT>
                      <a:noFill/>
                    </a:lnT>
                    <a:lnB>
                      <a:noFill/>
                    </a:lnB>
                    <a:lnTlToBr>
                      <a:noFill/>
                    </a:lnTlToBr>
                    <a:lnBlToTr>
                      <a:noFill/>
                    </a:lnBlToTr>
                    <a:solidFill>
                      <a:srgbClr val="FFFF00"/>
                    </a:solidFill>
                  </a:tcPr>
                </a:tc>
                <a:tc>
                  <a:txBody>
                    <a:bodyPr/>
                    <a:lstStyle/>
                    <a:p>
                      <a:pPr algn="r" fontAlgn="ctr"/>
                      <a:r>
                        <a:rPr lang="en-GB" sz="1000" b="0" i="0" u="none" strike="noStrike" dirty="0">
                          <a:latin typeface="Arial"/>
                        </a:rPr>
                        <a:t>1,592,947</a:t>
                      </a:r>
                    </a:p>
                  </a:txBody>
                  <a:tcPr marL="0" marR="0" marT="0" marB="0" anchor="ctr">
                    <a:lnL>
                      <a:noFill/>
                    </a:lnL>
                    <a:lnR>
                      <a:noFill/>
                    </a:lnR>
                    <a:lnT>
                      <a:noFill/>
                    </a:lnT>
                    <a:lnB>
                      <a:noFill/>
                    </a:lnB>
                    <a:lnTlToBr>
                      <a:noFill/>
                    </a:lnTlToBr>
                    <a:lnBlToTr>
                      <a:noFill/>
                    </a:lnBlToTr>
                    <a:solidFill>
                      <a:srgbClr val="FFFF00"/>
                    </a:solidFill>
                  </a:tcPr>
                </a:tc>
                <a:tc>
                  <a:txBody>
                    <a:bodyPr/>
                    <a:lstStyle/>
                    <a:p>
                      <a:pPr algn="r" fontAlgn="ctr"/>
                      <a:r>
                        <a:rPr lang="en-GB" sz="1000" b="0" i="0" u="none" strike="noStrike" dirty="0">
                          <a:latin typeface="Arial"/>
                        </a:rPr>
                        <a:t>3.2</a:t>
                      </a:r>
                    </a:p>
                  </a:txBody>
                  <a:tcPr marL="0" marR="0" marT="0" marB="0" anchor="ctr">
                    <a:lnL>
                      <a:noFill/>
                    </a:lnL>
                    <a:lnR cap="flat">
                      <a:noFill/>
                    </a:lnR>
                    <a:lnT>
                      <a:noFill/>
                    </a:lnT>
                    <a:lnB>
                      <a:noFill/>
                    </a:lnB>
                    <a:lnTlToBr>
                      <a:noFill/>
                    </a:lnTlToBr>
                    <a:lnBlToTr>
                      <a:noFill/>
                    </a:lnBlToTr>
                    <a:solidFill>
                      <a:srgbClr val="FFFF00"/>
                    </a:solidFill>
                  </a:tcPr>
                </a:tc>
              </a:tr>
              <a:tr h="227061">
                <a:tc>
                  <a:txBody>
                    <a:bodyPr/>
                    <a:lstStyle/>
                    <a:p>
                      <a:pPr algn="l" fontAlgn="b"/>
                      <a:r>
                        <a:rPr lang="en-GB" sz="1000" b="1" i="0" u="none" strike="noStrike" dirty="0">
                          <a:latin typeface="Arial"/>
                        </a:rPr>
                        <a:t>FROZEN</a:t>
                      </a:r>
                    </a:p>
                  </a:txBody>
                  <a:tcPr marL="0" marR="0" marT="0" marB="0" anchor="b">
                    <a:lnL cap="flat">
                      <a:noFill/>
                    </a:lnL>
                    <a:lnR>
                      <a:noFill/>
                    </a:lnR>
                    <a:lnT>
                      <a:noFill/>
                    </a:lnT>
                    <a:lnB>
                      <a:noFill/>
                    </a:lnB>
                    <a:lnTlToBr>
                      <a:noFill/>
                    </a:lnTlToBr>
                    <a:lnBlToTr>
                      <a:noFill/>
                    </a:lnBlToTr>
                    <a:solidFill>
                      <a:schemeClr val="bg1">
                        <a:lumMod val="85000"/>
                      </a:schemeClr>
                    </a:solidFill>
                  </a:tcPr>
                </a:tc>
                <a:tc>
                  <a:txBody>
                    <a:bodyPr/>
                    <a:lstStyle/>
                    <a:p>
                      <a:pPr algn="r" fontAlgn="ctr"/>
                      <a:r>
                        <a:rPr lang="en-GB" sz="1000" b="0" i="0" u="none" strike="noStrike" dirty="0">
                          <a:latin typeface="Arial"/>
                        </a:rPr>
                        <a:t>752,975</a:t>
                      </a:r>
                    </a:p>
                  </a:txBody>
                  <a:tcPr marL="0" marR="0" marT="0" marB="0" anchor="ctr">
                    <a:lnL>
                      <a:noFill/>
                    </a:lnL>
                    <a:lnR>
                      <a:noFill/>
                    </a:lnR>
                    <a:lnT>
                      <a:noFill/>
                    </a:lnT>
                    <a:lnB>
                      <a:noFill/>
                    </a:lnB>
                    <a:lnTlToBr>
                      <a:noFill/>
                    </a:lnTlToBr>
                    <a:lnBlToTr>
                      <a:noFill/>
                    </a:lnBlToTr>
                    <a:solidFill>
                      <a:schemeClr val="bg1">
                        <a:lumMod val="85000"/>
                      </a:schemeClr>
                    </a:solidFill>
                  </a:tcPr>
                </a:tc>
                <a:tc>
                  <a:txBody>
                    <a:bodyPr/>
                    <a:lstStyle/>
                    <a:p>
                      <a:pPr algn="r" fontAlgn="ctr"/>
                      <a:r>
                        <a:rPr lang="en-GB" sz="1000" b="0" i="0" u="none" strike="noStrike" dirty="0">
                          <a:latin typeface="Arial"/>
                        </a:rPr>
                        <a:t>768,650</a:t>
                      </a:r>
                    </a:p>
                  </a:txBody>
                  <a:tcPr marL="0" marR="0" marT="0" marB="0" anchor="ctr">
                    <a:lnL>
                      <a:noFill/>
                    </a:lnL>
                    <a:lnR>
                      <a:noFill/>
                    </a:lnR>
                    <a:lnT>
                      <a:noFill/>
                    </a:lnT>
                    <a:lnB>
                      <a:noFill/>
                    </a:lnB>
                    <a:lnTlToBr>
                      <a:noFill/>
                    </a:lnTlToBr>
                    <a:lnBlToTr>
                      <a:noFill/>
                    </a:lnBlToTr>
                    <a:solidFill>
                      <a:schemeClr val="bg1">
                        <a:lumMod val="85000"/>
                      </a:schemeClr>
                    </a:solidFill>
                  </a:tcPr>
                </a:tc>
                <a:tc>
                  <a:txBody>
                    <a:bodyPr/>
                    <a:lstStyle/>
                    <a:p>
                      <a:pPr algn="r" fontAlgn="ctr"/>
                      <a:r>
                        <a:rPr lang="en-GB" sz="1000" b="0" i="0" u="none" strike="noStrike" dirty="0">
                          <a:latin typeface="Arial"/>
                        </a:rPr>
                        <a:t>760,271</a:t>
                      </a:r>
                    </a:p>
                  </a:txBody>
                  <a:tcPr marL="0" marR="0" marT="0" marB="0" anchor="ctr">
                    <a:lnL>
                      <a:noFill/>
                    </a:lnL>
                    <a:lnR>
                      <a:noFill/>
                    </a:lnR>
                    <a:lnT>
                      <a:noFill/>
                    </a:lnT>
                    <a:lnB>
                      <a:noFill/>
                    </a:lnB>
                    <a:lnTlToBr>
                      <a:noFill/>
                    </a:lnTlToBr>
                    <a:lnBlToTr>
                      <a:noFill/>
                    </a:lnBlToTr>
                    <a:solidFill>
                      <a:schemeClr val="bg1">
                        <a:lumMod val="85000"/>
                      </a:schemeClr>
                    </a:solidFill>
                  </a:tcPr>
                </a:tc>
                <a:tc>
                  <a:txBody>
                    <a:bodyPr/>
                    <a:lstStyle/>
                    <a:p>
                      <a:pPr algn="r" fontAlgn="ctr"/>
                      <a:r>
                        <a:rPr lang="en-GB" sz="1000" b="0" i="0" u="none" strike="noStrike" dirty="0">
                          <a:latin typeface="Arial"/>
                        </a:rPr>
                        <a:t>-1.1</a:t>
                      </a:r>
                    </a:p>
                  </a:txBody>
                  <a:tcPr marL="0" marR="0" marT="0" marB="0" anchor="ctr">
                    <a:lnL>
                      <a:noFill/>
                    </a:lnL>
                    <a:lnR cap="flat">
                      <a:noFill/>
                    </a:lnR>
                    <a:lnT>
                      <a:noFill/>
                    </a:lnT>
                    <a:lnB>
                      <a:noFill/>
                    </a:lnB>
                    <a:lnTlToBr>
                      <a:noFill/>
                    </a:lnTlToBr>
                    <a:lnBlToTr>
                      <a:noFill/>
                    </a:lnBlToTr>
                    <a:solidFill>
                      <a:schemeClr val="bg1">
                        <a:lumMod val="85000"/>
                      </a:schemeClr>
                    </a:solidFill>
                  </a:tcPr>
                </a:tc>
              </a:tr>
              <a:tr h="228660">
                <a:tc>
                  <a:txBody>
                    <a:bodyPr/>
                    <a:lstStyle/>
                    <a:p>
                      <a:pPr algn="l" fontAlgn="b"/>
                      <a:r>
                        <a:rPr lang="en-GB" sz="1000" b="1" i="0" u="none" strike="noStrike" dirty="0">
                          <a:latin typeface="Arial"/>
                        </a:rPr>
                        <a:t>TOTAL MEALS¹</a:t>
                      </a:r>
                    </a:p>
                  </a:txBody>
                  <a:tcPr marL="0" marR="0" marT="0" marB="0" anchor="b">
                    <a:lnL cap="flat">
                      <a:noFill/>
                    </a:lnL>
                    <a:lnR>
                      <a:noFill/>
                    </a:lnR>
                    <a:lnT>
                      <a:noFill/>
                    </a:lnT>
                    <a:lnB>
                      <a:noFill/>
                    </a:lnB>
                    <a:lnTlToBr>
                      <a:noFill/>
                    </a:lnTlToBr>
                    <a:lnBlToTr>
                      <a:noFill/>
                    </a:lnBlToTr>
                    <a:noFill/>
                  </a:tcPr>
                </a:tc>
                <a:tc>
                  <a:txBody>
                    <a:bodyPr/>
                    <a:lstStyle/>
                    <a:p>
                      <a:pPr algn="r" fontAlgn="ctr"/>
                      <a:r>
                        <a:rPr lang="en-GB" sz="1000" b="0" i="0" u="none" strike="noStrike" dirty="0">
                          <a:latin typeface="Arial"/>
                        </a:rPr>
                        <a:t>199,428</a:t>
                      </a:r>
                    </a:p>
                  </a:txBody>
                  <a:tcPr marL="0" marR="0" marT="0" marB="0" anchor="ctr">
                    <a:lnL>
                      <a:noFill/>
                    </a:lnL>
                    <a:lnR>
                      <a:noFill/>
                    </a:lnR>
                    <a:lnT>
                      <a:noFill/>
                    </a:lnT>
                    <a:lnB>
                      <a:noFill/>
                    </a:lnB>
                    <a:lnTlToBr>
                      <a:noFill/>
                    </a:lnTlToBr>
                    <a:lnBlToTr>
                      <a:noFill/>
                    </a:lnBlToTr>
                    <a:noFill/>
                  </a:tcPr>
                </a:tc>
                <a:tc>
                  <a:txBody>
                    <a:bodyPr/>
                    <a:lstStyle/>
                    <a:p>
                      <a:pPr algn="r" fontAlgn="ctr"/>
                      <a:r>
                        <a:rPr lang="en-GB" sz="1000" b="0" i="0" u="none" strike="noStrike" dirty="0">
                          <a:latin typeface="Arial"/>
                        </a:rPr>
                        <a:t>204,747</a:t>
                      </a:r>
                    </a:p>
                  </a:txBody>
                  <a:tcPr marL="0" marR="0" marT="0" marB="0" anchor="ctr">
                    <a:lnL>
                      <a:noFill/>
                    </a:lnL>
                    <a:lnR>
                      <a:noFill/>
                    </a:lnR>
                    <a:lnT>
                      <a:noFill/>
                    </a:lnT>
                    <a:lnB>
                      <a:noFill/>
                    </a:lnB>
                    <a:lnTlToBr>
                      <a:noFill/>
                    </a:lnTlToBr>
                    <a:lnBlToTr>
                      <a:noFill/>
                    </a:lnBlToTr>
                    <a:noFill/>
                  </a:tcPr>
                </a:tc>
                <a:tc>
                  <a:txBody>
                    <a:bodyPr/>
                    <a:lstStyle/>
                    <a:p>
                      <a:pPr algn="r" fontAlgn="ctr"/>
                      <a:r>
                        <a:rPr lang="en-GB" sz="1000" b="0" i="0" u="none" strike="noStrike" dirty="0">
                          <a:latin typeface="Arial"/>
                        </a:rPr>
                        <a:t>211,430</a:t>
                      </a:r>
                    </a:p>
                  </a:txBody>
                  <a:tcPr marL="0" marR="0" marT="0" marB="0" anchor="ctr">
                    <a:lnL>
                      <a:noFill/>
                    </a:lnL>
                    <a:lnR>
                      <a:noFill/>
                    </a:lnR>
                    <a:lnT>
                      <a:noFill/>
                    </a:lnT>
                    <a:lnB>
                      <a:noFill/>
                    </a:lnB>
                    <a:lnTlToBr>
                      <a:noFill/>
                    </a:lnTlToBr>
                    <a:lnBlToTr>
                      <a:noFill/>
                    </a:lnBlToTr>
                    <a:noFill/>
                  </a:tcPr>
                </a:tc>
                <a:tc>
                  <a:txBody>
                    <a:bodyPr/>
                    <a:lstStyle/>
                    <a:p>
                      <a:pPr algn="r" fontAlgn="ctr"/>
                      <a:r>
                        <a:rPr lang="en-GB" sz="1000" b="0" i="0" u="none" strike="noStrike" dirty="0">
                          <a:latin typeface="Arial"/>
                        </a:rPr>
                        <a:t>3.3</a:t>
                      </a:r>
                    </a:p>
                  </a:txBody>
                  <a:tcPr marL="0" marR="0" marT="0" marB="0" anchor="ctr">
                    <a:lnL>
                      <a:noFill/>
                    </a:lnL>
                    <a:lnR cap="flat">
                      <a:noFill/>
                    </a:lnR>
                    <a:lnT>
                      <a:noFill/>
                    </a:lnT>
                    <a:lnB>
                      <a:noFill/>
                    </a:lnB>
                    <a:lnTlToBr>
                      <a:noFill/>
                    </a:lnTlToBr>
                    <a:lnBlToTr>
                      <a:noFill/>
                    </a:lnBlToTr>
                    <a:noFill/>
                  </a:tcPr>
                </a:tc>
              </a:tr>
              <a:tr h="228660">
                <a:tc>
                  <a:txBody>
                    <a:bodyPr/>
                    <a:lstStyle/>
                    <a:p>
                      <a:pPr algn="l" fontAlgn="b"/>
                      <a:r>
                        <a:rPr lang="en-GB" sz="1000" b="1" i="0" u="none" strike="noStrike" dirty="0">
                          <a:latin typeface="Arial"/>
                        </a:rPr>
                        <a:t>TOTAL </a:t>
                      </a:r>
                      <a:r>
                        <a:rPr lang="en-GB" sz="1000" b="1" i="0" u="none" strike="noStrike" dirty="0" smtClean="0">
                          <a:latin typeface="Arial"/>
                        </a:rPr>
                        <a:t>CHILLED </a:t>
                      </a:r>
                      <a:r>
                        <a:rPr lang="en-GB" sz="1000" b="1" i="0" u="none" strike="noStrike" dirty="0">
                          <a:latin typeface="Arial"/>
                        </a:rPr>
                        <a:t>MEALS</a:t>
                      </a:r>
                    </a:p>
                  </a:txBody>
                  <a:tcPr marL="0" marR="0" marT="0" marB="0" anchor="b">
                    <a:lnL cap="flat">
                      <a:noFill/>
                    </a:lnL>
                    <a:lnR>
                      <a:noFill/>
                    </a:lnR>
                    <a:lnT>
                      <a:noFill/>
                    </a:lnT>
                    <a:lnB>
                      <a:noFill/>
                    </a:lnB>
                    <a:lnTlToBr>
                      <a:noFill/>
                    </a:lnTlToBr>
                    <a:lnBlToTr>
                      <a:noFill/>
                    </a:lnBlToTr>
                    <a:noFill/>
                  </a:tcPr>
                </a:tc>
                <a:tc>
                  <a:txBody>
                    <a:bodyPr/>
                    <a:lstStyle/>
                    <a:p>
                      <a:pPr algn="r" fontAlgn="ctr"/>
                      <a:r>
                        <a:rPr lang="en-GB" sz="1000" b="0" i="0" u="none" strike="noStrike" dirty="0">
                          <a:latin typeface="Arial"/>
                        </a:rPr>
                        <a:t>125,715</a:t>
                      </a:r>
                    </a:p>
                  </a:txBody>
                  <a:tcPr marL="0" marR="0" marT="0" marB="0" anchor="ctr">
                    <a:lnL>
                      <a:noFill/>
                    </a:lnL>
                    <a:lnR>
                      <a:noFill/>
                    </a:lnR>
                    <a:lnT>
                      <a:noFill/>
                    </a:lnT>
                    <a:lnB>
                      <a:noFill/>
                    </a:lnB>
                    <a:lnTlToBr>
                      <a:noFill/>
                    </a:lnTlToBr>
                    <a:lnBlToTr>
                      <a:noFill/>
                    </a:lnBlToTr>
                    <a:noFill/>
                  </a:tcPr>
                </a:tc>
                <a:tc>
                  <a:txBody>
                    <a:bodyPr/>
                    <a:lstStyle/>
                    <a:p>
                      <a:pPr algn="r" fontAlgn="ctr"/>
                      <a:r>
                        <a:rPr lang="en-GB" sz="1000" b="0" i="0" u="none" strike="noStrike" dirty="0">
                          <a:latin typeface="Arial"/>
                        </a:rPr>
                        <a:t>133,103</a:t>
                      </a:r>
                    </a:p>
                  </a:txBody>
                  <a:tcPr marL="0" marR="0" marT="0" marB="0" anchor="ctr">
                    <a:lnL>
                      <a:noFill/>
                    </a:lnL>
                    <a:lnR>
                      <a:noFill/>
                    </a:lnR>
                    <a:lnT>
                      <a:noFill/>
                    </a:lnT>
                    <a:lnB>
                      <a:noFill/>
                    </a:lnB>
                    <a:lnTlToBr>
                      <a:noFill/>
                    </a:lnTlToBr>
                    <a:lnBlToTr>
                      <a:noFill/>
                    </a:lnBlToTr>
                    <a:noFill/>
                  </a:tcPr>
                </a:tc>
                <a:tc>
                  <a:txBody>
                    <a:bodyPr/>
                    <a:lstStyle/>
                    <a:p>
                      <a:pPr algn="r" fontAlgn="ctr"/>
                      <a:r>
                        <a:rPr lang="en-GB" sz="1000" b="0" i="0" u="none" strike="noStrike" dirty="0">
                          <a:latin typeface="Arial"/>
                        </a:rPr>
                        <a:t>150,412</a:t>
                      </a:r>
                    </a:p>
                  </a:txBody>
                  <a:tcPr marL="0" marR="0" marT="0" marB="0" anchor="ctr">
                    <a:lnL>
                      <a:noFill/>
                    </a:lnL>
                    <a:lnR>
                      <a:noFill/>
                    </a:lnR>
                    <a:lnT>
                      <a:noFill/>
                    </a:lnT>
                    <a:lnB>
                      <a:noFill/>
                    </a:lnB>
                    <a:lnTlToBr>
                      <a:noFill/>
                    </a:lnTlToBr>
                    <a:lnBlToTr>
                      <a:noFill/>
                    </a:lnBlToTr>
                    <a:noFill/>
                  </a:tcPr>
                </a:tc>
                <a:tc>
                  <a:txBody>
                    <a:bodyPr/>
                    <a:lstStyle/>
                    <a:p>
                      <a:pPr algn="r" fontAlgn="ctr"/>
                      <a:r>
                        <a:rPr lang="en-GB" sz="1000" b="0" i="0" u="none" strike="noStrike" dirty="0">
                          <a:latin typeface="Arial"/>
                        </a:rPr>
                        <a:t>13.0</a:t>
                      </a:r>
                    </a:p>
                  </a:txBody>
                  <a:tcPr marL="0" marR="0" marT="0" marB="0" anchor="ctr">
                    <a:lnL>
                      <a:noFill/>
                    </a:lnL>
                    <a:lnR cap="flat">
                      <a:noFill/>
                    </a:lnR>
                    <a:lnT>
                      <a:noFill/>
                    </a:lnT>
                    <a:lnB>
                      <a:noFill/>
                    </a:lnB>
                    <a:lnTlToBr>
                      <a:noFill/>
                    </a:lnTlToBr>
                    <a:lnBlToTr>
                      <a:noFill/>
                    </a:lnBlToTr>
                    <a:noFill/>
                  </a:tcPr>
                </a:tc>
              </a:tr>
              <a:tr h="227061">
                <a:tc>
                  <a:txBody>
                    <a:bodyPr/>
                    <a:lstStyle/>
                    <a:p>
                      <a:pPr algn="l" fontAlgn="b"/>
                      <a:r>
                        <a:rPr lang="en-GB" sz="1000" b="1" i="0" u="none" strike="noStrike" dirty="0">
                          <a:latin typeface="Arial"/>
                        </a:rPr>
                        <a:t>TOTAL FROZEN MEALS</a:t>
                      </a:r>
                    </a:p>
                  </a:txBody>
                  <a:tcPr marL="0" marR="0" marT="0" marB="0" anchor="b">
                    <a:lnL cap="flat">
                      <a:noFill/>
                    </a:lnL>
                    <a:lnR>
                      <a:noFill/>
                    </a:lnR>
                    <a:lnT>
                      <a:noFill/>
                    </a:lnT>
                    <a:lnB>
                      <a:noFill/>
                    </a:lnB>
                    <a:lnTlToBr>
                      <a:noFill/>
                    </a:lnTlToBr>
                    <a:lnBlToTr>
                      <a:noFill/>
                    </a:lnBlToTr>
                    <a:noFill/>
                  </a:tcPr>
                </a:tc>
                <a:tc>
                  <a:txBody>
                    <a:bodyPr/>
                    <a:lstStyle/>
                    <a:p>
                      <a:pPr algn="r" fontAlgn="ctr"/>
                      <a:r>
                        <a:rPr lang="en-GB" sz="1000" b="0" i="0" u="none" strike="noStrike" dirty="0">
                          <a:latin typeface="Arial"/>
                        </a:rPr>
                        <a:t>73,712</a:t>
                      </a:r>
                    </a:p>
                  </a:txBody>
                  <a:tcPr marL="0" marR="0" marT="0" marB="0" anchor="ctr">
                    <a:lnL>
                      <a:noFill/>
                    </a:lnL>
                    <a:lnR>
                      <a:noFill/>
                    </a:lnR>
                    <a:lnT>
                      <a:noFill/>
                    </a:lnT>
                    <a:lnB>
                      <a:noFill/>
                    </a:lnB>
                    <a:lnTlToBr>
                      <a:noFill/>
                    </a:lnTlToBr>
                    <a:lnBlToTr>
                      <a:noFill/>
                    </a:lnBlToTr>
                    <a:noFill/>
                  </a:tcPr>
                </a:tc>
                <a:tc>
                  <a:txBody>
                    <a:bodyPr/>
                    <a:lstStyle/>
                    <a:p>
                      <a:pPr algn="r" fontAlgn="ctr"/>
                      <a:r>
                        <a:rPr lang="en-GB" sz="1000" b="0" i="0" u="none" strike="noStrike" dirty="0">
                          <a:latin typeface="Arial"/>
                        </a:rPr>
                        <a:t>71,644</a:t>
                      </a:r>
                    </a:p>
                  </a:txBody>
                  <a:tcPr marL="0" marR="0" marT="0" marB="0" anchor="ctr">
                    <a:lnL>
                      <a:noFill/>
                    </a:lnL>
                    <a:lnR>
                      <a:noFill/>
                    </a:lnR>
                    <a:lnT>
                      <a:noFill/>
                    </a:lnT>
                    <a:lnB>
                      <a:noFill/>
                    </a:lnB>
                    <a:lnTlToBr>
                      <a:noFill/>
                    </a:lnTlToBr>
                    <a:lnBlToTr>
                      <a:noFill/>
                    </a:lnBlToTr>
                    <a:noFill/>
                  </a:tcPr>
                </a:tc>
                <a:tc>
                  <a:txBody>
                    <a:bodyPr/>
                    <a:lstStyle/>
                    <a:p>
                      <a:pPr algn="r" fontAlgn="ctr"/>
                      <a:r>
                        <a:rPr lang="en-GB" sz="1000" b="0" i="0" u="none" strike="noStrike" dirty="0">
                          <a:latin typeface="Arial"/>
                        </a:rPr>
                        <a:t>61,018</a:t>
                      </a:r>
                    </a:p>
                  </a:txBody>
                  <a:tcPr marL="0" marR="0" marT="0" marB="0" anchor="ctr">
                    <a:lnL>
                      <a:noFill/>
                    </a:lnL>
                    <a:lnR>
                      <a:noFill/>
                    </a:lnR>
                    <a:lnT>
                      <a:noFill/>
                    </a:lnT>
                    <a:lnB>
                      <a:noFill/>
                    </a:lnB>
                    <a:lnTlToBr>
                      <a:noFill/>
                    </a:lnTlToBr>
                    <a:lnBlToTr>
                      <a:noFill/>
                    </a:lnBlToTr>
                    <a:noFill/>
                  </a:tcPr>
                </a:tc>
                <a:tc>
                  <a:txBody>
                    <a:bodyPr/>
                    <a:lstStyle/>
                    <a:p>
                      <a:pPr algn="r" fontAlgn="ctr"/>
                      <a:r>
                        <a:rPr lang="en-GB" sz="1000" b="0" i="0" u="none" strike="noStrike" dirty="0">
                          <a:latin typeface="Arial"/>
                        </a:rPr>
                        <a:t>-14.8</a:t>
                      </a:r>
                    </a:p>
                  </a:txBody>
                  <a:tcPr marL="0" marR="0" marT="0" marB="0" anchor="ctr">
                    <a:lnL>
                      <a:noFill/>
                    </a:lnL>
                    <a:lnR cap="flat">
                      <a:noFill/>
                    </a:lnR>
                    <a:lnT>
                      <a:noFill/>
                    </a:lnT>
                    <a:lnB>
                      <a:noFill/>
                    </a:lnB>
                    <a:lnTlToBr>
                      <a:noFill/>
                    </a:lnTlToBr>
                    <a:lnBlToTr>
                      <a:noFill/>
                    </a:lnBlToTr>
                    <a:noFill/>
                  </a:tcPr>
                </a:tc>
              </a:tr>
              <a:tr h="228660">
                <a:tc>
                  <a:txBody>
                    <a:bodyPr/>
                    <a:lstStyle/>
                    <a:p>
                      <a:pPr algn="l" fontAlgn="b"/>
                      <a:r>
                        <a:rPr lang="en-GB" sz="1000" b="1" i="0" u="none" strike="noStrike" dirty="0">
                          <a:latin typeface="Arial"/>
                        </a:rPr>
                        <a:t>TOTAL SHELLFISH MEALS</a:t>
                      </a:r>
                    </a:p>
                  </a:txBody>
                  <a:tcPr marL="0" marR="0" marT="0" marB="0" anchor="b">
                    <a:lnL cap="flat">
                      <a:noFill/>
                    </a:lnL>
                    <a:lnR>
                      <a:noFill/>
                    </a:lnR>
                    <a:lnT>
                      <a:noFill/>
                    </a:lnT>
                    <a:lnB>
                      <a:noFill/>
                    </a:lnB>
                    <a:lnTlToBr>
                      <a:noFill/>
                    </a:lnTlToBr>
                    <a:lnBlToTr>
                      <a:noFill/>
                    </a:lnBlToTr>
                    <a:noFill/>
                  </a:tcPr>
                </a:tc>
                <a:tc>
                  <a:txBody>
                    <a:bodyPr/>
                    <a:lstStyle/>
                    <a:p>
                      <a:pPr algn="r" fontAlgn="ctr"/>
                      <a:r>
                        <a:rPr lang="en-GB" sz="1000" b="0" i="0" u="none" strike="noStrike" dirty="0">
                          <a:latin typeface="Arial"/>
                        </a:rPr>
                        <a:t>36,656</a:t>
                      </a:r>
                    </a:p>
                  </a:txBody>
                  <a:tcPr marL="0" marR="0" marT="0" marB="0" anchor="ctr">
                    <a:lnL>
                      <a:noFill/>
                    </a:lnL>
                    <a:lnR>
                      <a:noFill/>
                    </a:lnR>
                    <a:lnT>
                      <a:noFill/>
                    </a:lnT>
                    <a:lnB>
                      <a:noFill/>
                    </a:lnB>
                    <a:lnTlToBr>
                      <a:noFill/>
                    </a:lnTlToBr>
                    <a:lnBlToTr>
                      <a:noFill/>
                    </a:lnBlToTr>
                    <a:noFill/>
                  </a:tcPr>
                </a:tc>
                <a:tc>
                  <a:txBody>
                    <a:bodyPr/>
                    <a:lstStyle/>
                    <a:p>
                      <a:pPr algn="r" fontAlgn="ctr"/>
                      <a:r>
                        <a:rPr lang="en-GB" sz="1000" b="0" i="0" u="none" strike="noStrike" dirty="0">
                          <a:latin typeface="Arial"/>
                        </a:rPr>
                        <a:t>41,400</a:t>
                      </a:r>
                    </a:p>
                  </a:txBody>
                  <a:tcPr marL="0" marR="0" marT="0" marB="0" anchor="ctr">
                    <a:lnL>
                      <a:noFill/>
                    </a:lnL>
                    <a:lnR>
                      <a:noFill/>
                    </a:lnR>
                    <a:lnT>
                      <a:noFill/>
                    </a:lnT>
                    <a:lnB>
                      <a:noFill/>
                    </a:lnB>
                    <a:lnTlToBr>
                      <a:noFill/>
                    </a:lnTlToBr>
                    <a:lnBlToTr>
                      <a:noFill/>
                    </a:lnBlToTr>
                    <a:noFill/>
                  </a:tcPr>
                </a:tc>
                <a:tc>
                  <a:txBody>
                    <a:bodyPr/>
                    <a:lstStyle/>
                    <a:p>
                      <a:pPr algn="r" fontAlgn="ctr"/>
                      <a:r>
                        <a:rPr lang="en-GB" sz="1000" b="0" i="0" u="none" strike="noStrike" dirty="0">
                          <a:latin typeface="Arial"/>
                        </a:rPr>
                        <a:t>51,097</a:t>
                      </a:r>
                    </a:p>
                  </a:txBody>
                  <a:tcPr marL="0" marR="0" marT="0" marB="0" anchor="ctr">
                    <a:lnL>
                      <a:noFill/>
                    </a:lnL>
                    <a:lnR>
                      <a:noFill/>
                    </a:lnR>
                    <a:lnT>
                      <a:noFill/>
                    </a:lnT>
                    <a:lnB>
                      <a:noFill/>
                    </a:lnB>
                    <a:lnTlToBr>
                      <a:noFill/>
                    </a:lnTlToBr>
                    <a:lnBlToTr>
                      <a:noFill/>
                    </a:lnBlToTr>
                    <a:noFill/>
                  </a:tcPr>
                </a:tc>
                <a:tc>
                  <a:txBody>
                    <a:bodyPr/>
                    <a:lstStyle/>
                    <a:p>
                      <a:pPr algn="r" fontAlgn="ctr"/>
                      <a:r>
                        <a:rPr lang="en-GB" sz="1000" b="0" i="0" u="none" strike="noStrike" dirty="0">
                          <a:latin typeface="Arial"/>
                        </a:rPr>
                        <a:t>23.4</a:t>
                      </a:r>
                    </a:p>
                  </a:txBody>
                  <a:tcPr marL="0" marR="0" marT="0" marB="0" anchor="ctr">
                    <a:lnL>
                      <a:noFill/>
                    </a:lnL>
                    <a:lnR cap="flat">
                      <a:noFill/>
                    </a:lnR>
                    <a:lnT>
                      <a:noFill/>
                    </a:lnT>
                    <a:lnB>
                      <a:noFill/>
                    </a:lnB>
                    <a:lnTlToBr>
                      <a:noFill/>
                    </a:lnTlToBr>
                    <a:lnBlToTr>
                      <a:noFill/>
                    </a:lnBlToTr>
                    <a:noFill/>
                  </a:tcPr>
                </a:tc>
              </a:tr>
              <a:tr h="227061">
                <a:tc>
                  <a:txBody>
                    <a:bodyPr/>
                    <a:lstStyle/>
                    <a:p>
                      <a:pPr algn="l" fontAlgn="b"/>
                      <a:r>
                        <a:rPr lang="en-GB" sz="1000" b="1" i="0" u="none" strike="noStrike" dirty="0">
                          <a:latin typeface="Arial"/>
                        </a:rPr>
                        <a:t>TOTAL SHELLFISH²</a:t>
                      </a:r>
                    </a:p>
                  </a:txBody>
                  <a:tcPr marL="0" marR="0" marT="0" marB="0" anchor="b">
                    <a:lnL cap="flat">
                      <a:noFill/>
                    </a:lnL>
                    <a:lnR>
                      <a:noFill/>
                    </a:lnR>
                    <a:lnT>
                      <a:noFill/>
                    </a:lnT>
                    <a:lnB>
                      <a:noFill/>
                    </a:lnB>
                    <a:lnTlToBr>
                      <a:noFill/>
                    </a:lnTlToBr>
                    <a:lnBlToTr>
                      <a:noFill/>
                    </a:lnBlToTr>
                    <a:noFill/>
                  </a:tcPr>
                </a:tc>
                <a:tc>
                  <a:txBody>
                    <a:bodyPr/>
                    <a:lstStyle/>
                    <a:p>
                      <a:pPr algn="r" fontAlgn="ctr"/>
                      <a:r>
                        <a:rPr lang="en-GB" sz="1000" b="0" i="0" u="none" strike="noStrike" dirty="0">
                          <a:latin typeface="Arial"/>
                        </a:rPr>
                        <a:t>426,941</a:t>
                      </a:r>
                    </a:p>
                  </a:txBody>
                  <a:tcPr marL="0" marR="0" marT="0" marB="0" anchor="ctr">
                    <a:lnL>
                      <a:noFill/>
                    </a:lnL>
                    <a:lnR>
                      <a:noFill/>
                    </a:lnR>
                    <a:lnT>
                      <a:noFill/>
                    </a:lnT>
                    <a:lnB>
                      <a:noFill/>
                    </a:lnB>
                    <a:lnTlToBr>
                      <a:noFill/>
                    </a:lnTlToBr>
                    <a:lnBlToTr>
                      <a:noFill/>
                    </a:lnBlToTr>
                    <a:noFill/>
                  </a:tcPr>
                </a:tc>
                <a:tc>
                  <a:txBody>
                    <a:bodyPr/>
                    <a:lstStyle/>
                    <a:p>
                      <a:pPr algn="r" fontAlgn="ctr"/>
                      <a:r>
                        <a:rPr lang="en-GB" sz="1000" b="0" i="0" u="none" strike="noStrike" dirty="0">
                          <a:latin typeface="Arial"/>
                        </a:rPr>
                        <a:t>440,805</a:t>
                      </a:r>
                    </a:p>
                  </a:txBody>
                  <a:tcPr marL="0" marR="0" marT="0" marB="0" anchor="ctr">
                    <a:lnL>
                      <a:noFill/>
                    </a:lnL>
                    <a:lnR>
                      <a:noFill/>
                    </a:lnR>
                    <a:lnT>
                      <a:noFill/>
                    </a:lnT>
                    <a:lnB>
                      <a:noFill/>
                    </a:lnB>
                    <a:lnTlToBr>
                      <a:noFill/>
                    </a:lnTlToBr>
                    <a:lnBlToTr>
                      <a:noFill/>
                    </a:lnBlToTr>
                    <a:noFill/>
                  </a:tcPr>
                </a:tc>
                <a:tc>
                  <a:txBody>
                    <a:bodyPr/>
                    <a:lstStyle/>
                    <a:p>
                      <a:pPr algn="r" fontAlgn="ctr"/>
                      <a:r>
                        <a:rPr lang="en-GB" sz="1000" b="0" i="0" u="none" strike="noStrike" dirty="0">
                          <a:latin typeface="Arial"/>
                        </a:rPr>
                        <a:t>447,135</a:t>
                      </a:r>
                    </a:p>
                  </a:txBody>
                  <a:tcPr marL="0" marR="0" marT="0" marB="0" anchor="ctr">
                    <a:lnL>
                      <a:noFill/>
                    </a:lnL>
                    <a:lnR>
                      <a:noFill/>
                    </a:lnR>
                    <a:lnT>
                      <a:noFill/>
                    </a:lnT>
                    <a:lnB>
                      <a:noFill/>
                    </a:lnB>
                    <a:lnTlToBr>
                      <a:noFill/>
                    </a:lnTlToBr>
                    <a:lnBlToTr>
                      <a:noFill/>
                    </a:lnBlToTr>
                    <a:noFill/>
                  </a:tcPr>
                </a:tc>
                <a:tc>
                  <a:txBody>
                    <a:bodyPr/>
                    <a:lstStyle/>
                    <a:p>
                      <a:pPr algn="r" fontAlgn="ctr"/>
                      <a:r>
                        <a:rPr lang="en-GB" sz="1000" b="0" i="0" u="none" strike="noStrike" dirty="0">
                          <a:latin typeface="Arial"/>
                        </a:rPr>
                        <a:t>1.4</a:t>
                      </a:r>
                    </a:p>
                  </a:txBody>
                  <a:tcPr marL="0" marR="0" marT="0" marB="0" anchor="ctr">
                    <a:lnL>
                      <a:noFill/>
                    </a:lnL>
                    <a:lnR cap="flat">
                      <a:noFill/>
                    </a:lnR>
                    <a:lnT>
                      <a:noFill/>
                    </a:lnT>
                    <a:lnB>
                      <a:noFill/>
                    </a:lnB>
                    <a:lnTlToBr>
                      <a:noFill/>
                    </a:lnTlToBr>
                    <a:lnBlToTr>
                      <a:noFill/>
                    </a:lnBlToTr>
                    <a:noFill/>
                  </a:tcPr>
                </a:tc>
              </a:tr>
              <a:tr h="228660">
                <a:tc>
                  <a:txBody>
                    <a:bodyPr/>
                    <a:lstStyle/>
                    <a:p>
                      <a:pPr algn="l" fontAlgn="b"/>
                      <a:r>
                        <a:rPr lang="en-GB" sz="1000" b="1" i="0" u="none" strike="noStrike" dirty="0">
                          <a:latin typeface="Arial"/>
                        </a:rPr>
                        <a:t>TOTAL SHELLFISH</a:t>
                      </a:r>
                    </a:p>
                  </a:txBody>
                  <a:tcPr marL="0" marR="0" marT="0" marB="0" anchor="b">
                    <a:lnL cap="flat">
                      <a:noFill/>
                    </a:lnL>
                    <a:lnR>
                      <a:noFill/>
                    </a:lnR>
                    <a:lnT>
                      <a:noFill/>
                    </a:lnT>
                    <a:lnB>
                      <a:noFill/>
                    </a:lnB>
                    <a:lnTlToBr>
                      <a:noFill/>
                    </a:lnTlToBr>
                    <a:lnBlToTr>
                      <a:noFill/>
                    </a:lnBlToTr>
                    <a:noFill/>
                  </a:tcPr>
                </a:tc>
                <a:tc>
                  <a:txBody>
                    <a:bodyPr/>
                    <a:lstStyle/>
                    <a:p>
                      <a:pPr algn="r" fontAlgn="ctr"/>
                      <a:r>
                        <a:rPr lang="en-GB" sz="1000" b="0" i="0" u="none" strike="noStrike" dirty="0">
                          <a:latin typeface="Arial"/>
                        </a:rPr>
                        <a:t>463,597</a:t>
                      </a:r>
                    </a:p>
                  </a:txBody>
                  <a:tcPr marL="0" marR="0" marT="0" marB="0" anchor="ctr">
                    <a:lnL>
                      <a:noFill/>
                    </a:lnL>
                    <a:lnR>
                      <a:noFill/>
                    </a:lnR>
                    <a:lnT>
                      <a:noFill/>
                    </a:lnT>
                    <a:lnB>
                      <a:noFill/>
                    </a:lnB>
                    <a:lnTlToBr>
                      <a:noFill/>
                    </a:lnTlToBr>
                    <a:lnBlToTr>
                      <a:noFill/>
                    </a:lnBlToTr>
                    <a:noFill/>
                  </a:tcPr>
                </a:tc>
                <a:tc>
                  <a:txBody>
                    <a:bodyPr/>
                    <a:lstStyle/>
                    <a:p>
                      <a:pPr algn="r" fontAlgn="ctr"/>
                      <a:r>
                        <a:rPr lang="en-GB" sz="1000" b="0" i="0" u="none" strike="noStrike" dirty="0">
                          <a:latin typeface="Arial"/>
                        </a:rPr>
                        <a:t>482,205</a:t>
                      </a:r>
                    </a:p>
                  </a:txBody>
                  <a:tcPr marL="0" marR="0" marT="0" marB="0" anchor="ctr">
                    <a:lnL>
                      <a:noFill/>
                    </a:lnL>
                    <a:lnR>
                      <a:noFill/>
                    </a:lnR>
                    <a:lnT>
                      <a:noFill/>
                    </a:lnT>
                    <a:lnB>
                      <a:noFill/>
                    </a:lnB>
                    <a:lnTlToBr>
                      <a:noFill/>
                    </a:lnTlToBr>
                    <a:lnBlToTr>
                      <a:noFill/>
                    </a:lnBlToTr>
                    <a:noFill/>
                  </a:tcPr>
                </a:tc>
                <a:tc>
                  <a:txBody>
                    <a:bodyPr/>
                    <a:lstStyle/>
                    <a:p>
                      <a:pPr algn="r" fontAlgn="ctr"/>
                      <a:r>
                        <a:rPr lang="en-GB" sz="1000" b="0" i="0" u="none" strike="noStrike" dirty="0">
                          <a:latin typeface="Arial"/>
                        </a:rPr>
                        <a:t>498,232</a:t>
                      </a:r>
                    </a:p>
                  </a:txBody>
                  <a:tcPr marL="0" marR="0" marT="0" marB="0" anchor="ctr">
                    <a:lnL>
                      <a:noFill/>
                    </a:lnL>
                    <a:lnR>
                      <a:noFill/>
                    </a:lnR>
                    <a:lnT>
                      <a:noFill/>
                    </a:lnT>
                    <a:lnB>
                      <a:noFill/>
                    </a:lnB>
                    <a:lnTlToBr>
                      <a:noFill/>
                    </a:lnTlToBr>
                    <a:lnBlToTr>
                      <a:noFill/>
                    </a:lnBlToTr>
                    <a:noFill/>
                  </a:tcPr>
                </a:tc>
                <a:tc>
                  <a:txBody>
                    <a:bodyPr/>
                    <a:lstStyle/>
                    <a:p>
                      <a:pPr algn="r" fontAlgn="ctr"/>
                      <a:r>
                        <a:rPr lang="en-GB" sz="1000" b="0" i="0" u="none" strike="noStrike" dirty="0">
                          <a:latin typeface="Arial"/>
                        </a:rPr>
                        <a:t>3.3</a:t>
                      </a:r>
                    </a:p>
                  </a:txBody>
                  <a:tcPr marL="0" marR="0" marT="0" marB="0" anchor="ctr">
                    <a:lnL>
                      <a:noFill/>
                    </a:lnL>
                    <a:lnR cap="flat">
                      <a:noFill/>
                    </a:lnR>
                    <a:lnT>
                      <a:noFill/>
                    </a:lnT>
                    <a:lnB>
                      <a:noFill/>
                    </a:lnB>
                    <a:lnTlToBr>
                      <a:noFill/>
                    </a:lnTlToBr>
                    <a:lnBlToTr>
                      <a:noFill/>
                    </a:lnBlToTr>
                    <a:noFill/>
                  </a:tcPr>
                </a:tc>
              </a:tr>
              <a:tr h="227061">
                <a:tc>
                  <a:txBody>
                    <a:bodyPr/>
                    <a:lstStyle/>
                    <a:p>
                      <a:pPr algn="l" fontAlgn="b"/>
                      <a:r>
                        <a:rPr lang="en-GB" sz="1000" b="1" i="0" u="none" strike="noStrike" dirty="0">
                          <a:latin typeface="Arial"/>
                        </a:rPr>
                        <a:t>TOTAL AMBIENT SHELLFISH</a:t>
                      </a:r>
                    </a:p>
                  </a:txBody>
                  <a:tcPr marL="0" marR="0" marT="0" marB="0" anchor="b">
                    <a:lnL cap="flat">
                      <a:noFill/>
                    </a:lnL>
                    <a:lnR>
                      <a:noFill/>
                    </a:lnR>
                    <a:lnT>
                      <a:noFill/>
                    </a:lnT>
                    <a:lnB>
                      <a:noFill/>
                    </a:lnB>
                    <a:lnTlToBr>
                      <a:noFill/>
                    </a:lnTlToBr>
                    <a:lnBlToTr>
                      <a:noFill/>
                    </a:lnBlToTr>
                    <a:noFill/>
                  </a:tcPr>
                </a:tc>
                <a:tc>
                  <a:txBody>
                    <a:bodyPr/>
                    <a:lstStyle/>
                    <a:p>
                      <a:pPr algn="r" fontAlgn="ctr"/>
                      <a:r>
                        <a:rPr lang="en-GB" sz="1000" b="0" i="0" u="none" strike="noStrike" dirty="0">
                          <a:latin typeface="Arial"/>
                        </a:rPr>
                        <a:t>14,481</a:t>
                      </a:r>
                    </a:p>
                  </a:txBody>
                  <a:tcPr marL="0" marR="0" marT="0" marB="0" anchor="ctr">
                    <a:lnL>
                      <a:noFill/>
                    </a:lnL>
                    <a:lnR>
                      <a:noFill/>
                    </a:lnR>
                    <a:lnT>
                      <a:noFill/>
                    </a:lnT>
                    <a:lnB>
                      <a:noFill/>
                    </a:lnB>
                    <a:lnTlToBr>
                      <a:noFill/>
                    </a:lnTlToBr>
                    <a:lnBlToTr>
                      <a:noFill/>
                    </a:lnBlToTr>
                    <a:noFill/>
                  </a:tcPr>
                </a:tc>
                <a:tc>
                  <a:txBody>
                    <a:bodyPr/>
                    <a:lstStyle/>
                    <a:p>
                      <a:pPr algn="r" fontAlgn="ctr"/>
                      <a:r>
                        <a:rPr lang="en-GB" sz="1000" b="0" i="0" u="none" strike="noStrike" dirty="0">
                          <a:latin typeface="Arial"/>
                        </a:rPr>
                        <a:t>14,103</a:t>
                      </a:r>
                    </a:p>
                  </a:txBody>
                  <a:tcPr marL="0" marR="0" marT="0" marB="0" anchor="ctr">
                    <a:lnL>
                      <a:noFill/>
                    </a:lnL>
                    <a:lnR>
                      <a:noFill/>
                    </a:lnR>
                    <a:lnT>
                      <a:noFill/>
                    </a:lnT>
                    <a:lnB>
                      <a:noFill/>
                    </a:lnB>
                    <a:lnTlToBr>
                      <a:noFill/>
                    </a:lnTlToBr>
                    <a:lnBlToTr>
                      <a:noFill/>
                    </a:lnBlToTr>
                    <a:noFill/>
                  </a:tcPr>
                </a:tc>
                <a:tc>
                  <a:txBody>
                    <a:bodyPr/>
                    <a:lstStyle/>
                    <a:p>
                      <a:pPr algn="r" fontAlgn="ctr"/>
                      <a:r>
                        <a:rPr lang="en-GB" sz="1000" b="0" i="0" u="none" strike="noStrike" dirty="0">
                          <a:latin typeface="Arial"/>
                        </a:rPr>
                        <a:t>13,618</a:t>
                      </a:r>
                    </a:p>
                  </a:txBody>
                  <a:tcPr marL="0" marR="0" marT="0" marB="0" anchor="ctr">
                    <a:lnL>
                      <a:noFill/>
                    </a:lnL>
                    <a:lnR>
                      <a:noFill/>
                    </a:lnR>
                    <a:lnT>
                      <a:noFill/>
                    </a:lnT>
                    <a:lnB>
                      <a:noFill/>
                    </a:lnB>
                    <a:lnTlToBr>
                      <a:noFill/>
                    </a:lnTlToBr>
                    <a:lnBlToTr>
                      <a:noFill/>
                    </a:lnBlToTr>
                    <a:noFill/>
                  </a:tcPr>
                </a:tc>
                <a:tc>
                  <a:txBody>
                    <a:bodyPr/>
                    <a:lstStyle/>
                    <a:p>
                      <a:pPr algn="r" fontAlgn="ctr"/>
                      <a:r>
                        <a:rPr lang="en-GB" sz="1000" b="0" i="0" u="none" strike="noStrike" dirty="0">
                          <a:latin typeface="Arial"/>
                        </a:rPr>
                        <a:t>-3.4</a:t>
                      </a:r>
                    </a:p>
                  </a:txBody>
                  <a:tcPr marL="0" marR="0" marT="0" marB="0" anchor="ctr">
                    <a:lnL>
                      <a:noFill/>
                    </a:lnL>
                    <a:lnR cap="flat">
                      <a:noFill/>
                    </a:lnR>
                    <a:lnT>
                      <a:noFill/>
                    </a:lnT>
                    <a:lnB>
                      <a:noFill/>
                    </a:lnB>
                    <a:lnTlToBr>
                      <a:noFill/>
                    </a:lnTlToBr>
                    <a:lnBlToTr>
                      <a:noFill/>
                    </a:lnBlToTr>
                    <a:noFill/>
                  </a:tcPr>
                </a:tc>
              </a:tr>
              <a:tr h="228660">
                <a:tc>
                  <a:txBody>
                    <a:bodyPr/>
                    <a:lstStyle/>
                    <a:p>
                      <a:pPr algn="l" fontAlgn="b"/>
                      <a:r>
                        <a:rPr lang="en-GB" sz="1000" b="1" i="0" u="none" strike="noStrike" dirty="0">
                          <a:latin typeface="Arial"/>
                        </a:rPr>
                        <a:t>TOTAL </a:t>
                      </a:r>
                      <a:r>
                        <a:rPr lang="en-GB" sz="1000" b="1" i="0" u="none" strike="noStrike" dirty="0" smtClean="0">
                          <a:latin typeface="Arial"/>
                        </a:rPr>
                        <a:t>CHILLED </a:t>
                      </a:r>
                      <a:r>
                        <a:rPr lang="en-GB" sz="1000" b="1" i="0" u="none" strike="noStrike" dirty="0">
                          <a:latin typeface="Arial"/>
                        </a:rPr>
                        <a:t>SHELLFISH</a:t>
                      </a:r>
                    </a:p>
                  </a:txBody>
                  <a:tcPr marL="0" marR="0" marT="0" marB="0" anchor="b">
                    <a:lnL cap="flat">
                      <a:noFill/>
                    </a:lnL>
                    <a:lnR>
                      <a:noFill/>
                    </a:lnR>
                    <a:lnT>
                      <a:noFill/>
                    </a:lnT>
                    <a:lnB>
                      <a:noFill/>
                    </a:lnB>
                    <a:lnTlToBr>
                      <a:noFill/>
                    </a:lnTlToBr>
                    <a:lnBlToTr>
                      <a:noFill/>
                    </a:lnBlToTr>
                    <a:noFill/>
                  </a:tcPr>
                </a:tc>
                <a:tc>
                  <a:txBody>
                    <a:bodyPr/>
                    <a:lstStyle/>
                    <a:p>
                      <a:pPr algn="r" fontAlgn="ctr"/>
                      <a:r>
                        <a:rPr lang="en-GB" sz="1000" b="0" i="0" u="none" strike="noStrike" dirty="0">
                          <a:latin typeface="Arial"/>
                        </a:rPr>
                        <a:t>285,365</a:t>
                      </a:r>
                    </a:p>
                  </a:txBody>
                  <a:tcPr marL="0" marR="0" marT="0" marB="0" anchor="ctr">
                    <a:lnL>
                      <a:noFill/>
                    </a:lnL>
                    <a:lnR>
                      <a:noFill/>
                    </a:lnR>
                    <a:lnT>
                      <a:noFill/>
                    </a:lnT>
                    <a:lnB>
                      <a:noFill/>
                    </a:lnB>
                    <a:lnTlToBr>
                      <a:noFill/>
                    </a:lnTlToBr>
                    <a:lnBlToTr>
                      <a:noFill/>
                    </a:lnBlToTr>
                    <a:noFill/>
                  </a:tcPr>
                </a:tc>
                <a:tc>
                  <a:txBody>
                    <a:bodyPr/>
                    <a:lstStyle/>
                    <a:p>
                      <a:pPr algn="r" fontAlgn="ctr"/>
                      <a:r>
                        <a:rPr lang="en-GB" sz="1000" b="0" i="0" u="none" strike="noStrike" dirty="0">
                          <a:latin typeface="Arial"/>
                        </a:rPr>
                        <a:t>303,948</a:t>
                      </a:r>
                    </a:p>
                  </a:txBody>
                  <a:tcPr marL="0" marR="0" marT="0" marB="0" anchor="ctr">
                    <a:lnL>
                      <a:noFill/>
                    </a:lnL>
                    <a:lnR>
                      <a:noFill/>
                    </a:lnR>
                    <a:lnT>
                      <a:noFill/>
                    </a:lnT>
                    <a:lnB>
                      <a:noFill/>
                    </a:lnB>
                    <a:lnTlToBr>
                      <a:noFill/>
                    </a:lnTlToBr>
                    <a:lnBlToTr>
                      <a:noFill/>
                    </a:lnBlToTr>
                    <a:noFill/>
                  </a:tcPr>
                </a:tc>
                <a:tc>
                  <a:txBody>
                    <a:bodyPr/>
                    <a:lstStyle/>
                    <a:p>
                      <a:pPr algn="r" fontAlgn="ctr"/>
                      <a:r>
                        <a:rPr lang="en-GB" sz="1000" b="0" i="0" u="none" strike="noStrike" dirty="0">
                          <a:latin typeface="Arial"/>
                        </a:rPr>
                        <a:t>320,540</a:t>
                      </a:r>
                    </a:p>
                  </a:txBody>
                  <a:tcPr marL="0" marR="0" marT="0" marB="0" anchor="ctr">
                    <a:lnL>
                      <a:noFill/>
                    </a:lnL>
                    <a:lnR>
                      <a:noFill/>
                    </a:lnR>
                    <a:lnT>
                      <a:noFill/>
                    </a:lnT>
                    <a:lnB>
                      <a:noFill/>
                    </a:lnB>
                    <a:lnTlToBr>
                      <a:noFill/>
                    </a:lnTlToBr>
                    <a:lnBlToTr>
                      <a:noFill/>
                    </a:lnBlToTr>
                    <a:noFill/>
                  </a:tcPr>
                </a:tc>
                <a:tc>
                  <a:txBody>
                    <a:bodyPr/>
                    <a:lstStyle/>
                    <a:p>
                      <a:pPr algn="r" fontAlgn="ctr"/>
                      <a:r>
                        <a:rPr lang="en-GB" sz="1000" b="0" i="0" u="none" strike="noStrike" dirty="0">
                          <a:latin typeface="Arial"/>
                        </a:rPr>
                        <a:t>5.5</a:t>
                      </a:r>
                    </a:p>
                  </a:txBody>
                  <a:tcPr marL="0" marR="0" marT="0" marB="0" anchor="ctr">
                    <a:lnL>
                      <a:noFill/>
                    </a:lnL>
                    <a:lnR cap="flat">
                      <a:noFill/>
                    </a:lnR>
                    <a:lnT>
                      <a:noFill/>
                    </a:lnT>
                    <a:lnB>
                      <a:noFill/>
                    </a:lnB>
                    <a:lnTlToBr>
                      <a:noFill/>
                    </a:lnTlToBr>
                    <a:lnBlToTr>
                      <a:noFill/>
                    </a:lnBlToTr>
                    <a:noFill/>
                  </a:tcPr>
                </a:tc>
              </a:tr>
              <a:tr h="227061">
                <a:tc>
                  <a:txBody>
                    <a:bodyPr/>
                    <a:lstStyle/>
                    <a:p>
                      <a:pPr algn="l" fontAlgn="b"/>
                      <a:r>
                        <a:rPr lang="en-GB" sz="1000" b="1" i="0" u="none" strike="noStrike" dirty="0">
                          <a:latin typeface="Arial"/>
                        </a:rPr>
                        <a:t>TOTAL FROZEN SHELLFISH</a:t>
                      </a:r>
                    </a:p>
                  </a:txBody>
                  <a:tcPr marL="0" marR="0" marT="0" marB="0" anchor="b">
                    <a:lnL cap="flat">
                      <a:noFill/>
                    </a:lnL>
                    <a:lnR>
                      <a:noFill/>
                    </a:lnR>
                    <a:lnT>
                      <a:noFill/>
                    </a:lnT>
                    <a:lnB>
                      <a:noFill/>
                    </a:lnB>
                    <a:lnTlToBr>
                      <a:noFill/>
                    </a:lnTlToBr>
                    <a:lnBlToTr>
                      <a:noFill/>
                    </a:lnBlToTr>
                    <a:noFill/>
                  </a:tcPr>
                </a:tc>
                <a:tc>
                  <a:txBody>
                    <a:bodyPr/>
                    <a:lstStyle/>
                    <a:p>
                      <a:pPr algn="r" fontAlgn="ctr"/>
                      <a:r>
                        <a:rPr lang="en-GB" sz="1000" b="0" i="0" u="none" strike="noStrike" dirty="0">
                          <a:latin typeface="Arial"/>
                        </a:rPr>
                        <a:t>163,752</a:t>
                      </a:r>
                    </a:p>
                  </a:txBody>
                  <a:tcPr marL="0" marR="0" marT="0" marB="0" anchor="ctr">
                    <a:lnL>
                      <a:noFill/>
                    </a:lnL>
                    <a:lnR>
                      <a:noFill/>
                    </a:lnR>
                    <a:lnT>
                      <a:noFill/>
                    </a:lnT>
                    <a:lnB>
                      <a:noFill/>
                    </a:lnB>
                    <a:lnTlToBr>
                      <a:noFill/>
                    </a:lnTlToBr>
                    <a:lnBlToTr>
                      <a:noFill/>
                    </a:lnBlToTr>
                    <a:noFill/>
                  </a:tcPr>
                </a:tc>
                <a:tc>
                  <a:txBody>
                    <a:bodyPr/>
                    <a:lstStyle/>
                    <a:p>
                      <a:pPr algn="r" fontAlgn="ctr"/>
                      <a:r>
                        <a:rPr lang="en-GB" sz="1000" b="0" i="0" u="none" strike="noStrike" dirty="0">
                          <a:latin typeface="Arial"/>
                        </a:rPr>
                        <a:t>164,154</a:t>
                      </a:r>
                    </a:p>
                  </a:txBody>
                  <a:tcPr marL="0" marR="0" marT="0" marB="0" anchor="ctr">
                    <a:lnL>
                      <a:noFill/>
                    </a:lnL>
                    <a:lnR>
                      <a:noFill/>
                    </a:lnR>
                    <a:lnT>
                      <a:noFill/>
                    </a:lnT>
                    <a:lnB>
                      <a:noFill/>
                    </a:lnB>
                    <a:lnTlToBr>
                      <a:noFill/>
                    </a:lnTlToBr>
                    <a:lnBlToTr>
                      <a:noFill/>
                    </a:lnBlToTr>
                    <a:noFill/>
                  </a:tcPr>
                </a:tc>
                <a:tc>
                  <a:txBody>
                    <a:bodyPr/>
                    <a:lstStyle/>
                    <a:p>
                      <a:pPr algn="r" fontAlgn="ctr"/>
                      <a:r>
                        <a:rPr lang="en-GB" sz="1000" b="0" i="0" u="none" strike="noStrike" dirty="0">
                          <a:latin typeface="Arial"/>
                        </a:rPr>
                        <a:t>164,073</a:t>
                      </a:r>
                    </a:p>
                  </a:txBody>
                  <a:tcPr marL="0" marR="0" marT="0" marB="0" anchor="ctr">
                    <a:lnL>
                      <a:noFill/>
                    </a:lnL>
                    <a:lnR>
                      <a:noFill/>
                    </a:lnR>
                    <a:lnT>
                      <a:noFill/>
                    </a:lnT>
                    <a:lnB>
                      <a:noFill/>
                    </a:lnB>
                    <a:lnTlToBr>
                      <a:noFill/>
                    </a:lnTlToBr>
                    <a:lnBlToTr>
                      <a:noFill/>
                    </a:lnBlToTr>
                    <a:noFill/>
                  </a:tcPr>
                </a:tc>
                <a:tc>
                  <a:txBody>
                    <a:bodyPr/>
                    <a:lstStyle/>
                    <a:p>
                      <a:pPr algn="r" fontAlgn="ctr"/>
                      <a:r>
                        <a:rPr lang="en-GB" sz="1000" b="0" i="0" u="none" strike="noStrike" dirty="0">
                          <a:latin typeface="Arial"/>
                        </a:rPr>
                        <a:t>0.0</a:t>
                      </a:r>
                    </a:p>
                  </a:txBody>
                  <a:tcPr marL="0" marR="0" marT="0" marB="0" anchor="ctr">
                    <a:lnL>
                      <a:noFill/>
                    </a:lnL>
                    <a:lnR cap="flat">
                      <a:noFill/>
                    </a:lnR>
                    <a:lnT>
                      <a:noFill/>
                    </a:lnT>
                    <a:lnB>
                      <a:noFill/>
                    </a:lnB>
                    <a:lnTlToBr>
                      <a:noFill/>
                    </a:lnTlToBr>
                    <a:lnBlToTr>
                      <a:noFill/>
                    </a:lnBlToTr>
                    <a:noFill/>
                  </a:tcPr>
                </a:tc>
              </a:tr>
              <a:tr h="163100">
                <a:tc>
                  <a:txBody>
                    <a:bodyPr/>
                    <a:lstStyle/>
                    <a:p>
                      <a:pPr algn="l" fontAlgn="b"/>
                      <a:r>
                        <a:rPr lang="en-GB" sz="1000" b="0" i="0" u="none" strike="noStrike" dirty="0">
                          <a:latin typeface="Arial"/>
                        </a:rPr>
                        <a:t> </a:t>
                      </a:r>
                    </a:p>
                  </a:txBody>
                  <a:tcPr marL="0" marR="0" marT="0" marB="0" anchor="b">
                    <a:lnL cap="flat">
                      <a:noFill/>
                    </a:lnL>
                    <a:lnR>
                      <a:noFill/>
                    </a:lnR>
                    <a:lnT>
                      <a:noFill/>
                    </a:lnT>
                    <a:lnB>
                      <a:noFill/>
                    </a:lnB>
                    <a:lnTlToBr>
                      <a:noFill/>
                    </a:lnTlToBr>
                    <a:lnBlToTr>
                      <a:noFill/>
                    </a:lnBlToTr>
                    <a:noFill/>
                  </a:tcPr>
                </a:tc>
                <a:tc>
                  <a:txBody>
                    <a:bodyPr/>
                    <a:lstStyle/>
                    <a:p>
                      <a:pPr algn="l" fontAlgn="b"/>
                      <a:r>
                        <a:rPr lang="en-GB" sz="1000" b="0" i="0" u="none" strike="noStrike" dirty="0">
                          <a:latin typeface="Arial"/>
                        </a:rPr>
                        <a:t> </a:t>
                      </a:r>
                    </a:p>
                  </a:txBody>
                  <a:tcPr marL="0" marR="0" marT="0" marB="0" anchor="b">
                    <a:lnL>
                      <a:noFill/>
                    </a:lnL>
                    <a:lnR>
                      <a:noFill/>
                    </a:lnR>
                    <a:lnT>
                      <a:noFill/>
                    </a:lnT>
                    <a:lnB>
                      <a:noFill/>
                    </a:lnB>
                    <a:lnTlToBr>
                      <a:noFill/>
                    </a:lnTlToBr>
                    <a:lnBlToTr>
                      <a:noFill/>
                    </a:lnBlToTr>
                    <a:noFill/>
                  </a:tcPr>
                </a:tc>
                <a:tc>
                  <a:txBody>
                    <a:bodyPr/>
                    <a:lstStyle/>
                    <a:p>
                      <a:pPr algn="l" fontAlgn="b"/>
                      <a:r>
                        <a:rPr lang="en-GB" sz="1000" b="0" i="0" u="none" strike="noStrike" dirty="0">
                          <a:latin typeface="Arial"/>
                        </a:rPr>
                        <a:t> </a:t>
                      </a:r>
                    </a:p>
                  </a:txBody>
                  <a:tcPr marL="0" marR="0" marT="0" marB="0" anchor="b">
                    <a:lnL>
                      <a:noFill/>
                    </a:lnL>
                    <a:lnR>
                      <a:noFill/>
                    </a:lnR>
                    <a:lnT>
                      <a:noFill/>
                    </a:lnT>
                    <a:lnB>
                      <a:noFill/>
                    </a:lnB>
                    <a:lnTlToBr>
                      <a:noFill/>
                    </a:lnTlToBr>
                    <a:lnBlToTr>
                      <a:noFill/>
                    </a:lnBlToTr>
                    <a:noFill/>
                  </a:tcPr>
                </a:tc>
                <a:tc>
                  <a:txBody>
                    <a:bodyPr/>
                    <a:lstStyle/>
                    <a:p>
                      <a:pPr algn="l" fontAlgn="b"/>
                      <a:r>
                        <a:rPr lang="en-GB" sz="1000" b="0" i="0" u="none" strike="noStrike" dirty="0">
                          <a:latin typeface="Arial"/>
                        </a:rPr>
                        <a:t> </a:t>
                      </a:r>
                    </a:p>
                  </a:txBody>
                  <a:tcPr marL="0" marR="0" marT="0" marB="0" anchor="b">
                    <a:lnL>
                      <a:noFill/>
                    </a:lnL>
                    <a:lnR>
                      <a:noFill/>
                    </a:lnR>
                    <a:lnT>
                      <a:noFill/>
                    </a:lnT>
                    <a:lnB>
                      <a:noFill/>
                    </a:lnB>
                    <a:lnTlToBr>
                      <a:noFill/>
                    </a:lnTlToBr>
                    <a:lnBlToTr>
                      <a:noFill/>
                    </a:lnBlToTr>
                    <a:noFill/>
                  </a:tcPr>
                </a:tc>
                <a:tc>
                  <a:txBody>
                    <a:bodyPr/>
                    <a:lstStyle/>
                    <a:p>
                      <a:pPr algn="l" fontAlgn="b"/>
                      <a:r>
                        <a:rPr lang="en-GB" sz="1000" b="0" i="0" u="none" strike="noStrike" dirty="0">
                          <a:latin typeface="Arial"/>
                        </a:rPr>
                        <a:t> </a:t>
                      </a:r>
                    </a:p>
                  </a:txBody>
                  <a:tcPr marL="0" marR="0" marT="0" marB="0" anchor="b">
                    <a:lnL>
                      <a:noFill/>
                    </a:lnL>
                    <a:lnR cap="flat">
                      <a:noFill/>
                    </a:lnR>
                    <a:lnT>
                      <a:noFill/>
                    </a:lnT>
                    <a:lnB>
                      <a:noFill/>
                    </a:lnB>
                    <a:lnTlToBr>
                      <a:noFill/>
                    </a:lnTlToBr>
                    <a:lnBlToTr>
                      <a:noFill/>
                    </a:lnBlToTr>
                    <a:noFill/>
                  </a:tcPr>
                </a:tc>
              </a:tr>
              <a:tr h="163100">
                <a:tc gridSpan="2">
                  <a:txBody>
                    <a:bodyPr/>
                    <a:lstStyle/>
                    <a:p>
                      <a:pPr algn="l" fontAlgn="b"/>
                      <a:r>
                        <a:rPr lang="en-GB" sz="1000" b="0" i="0" u="none" strike="noStrike" dirty="0">
                          <a:latin typeface="Arial"/>
                        </a:rPr>
                        <a:t>¹ includes shellfish meals, ² excludes shellfish meals</a:t>
                      </a:r>
                    </a:p>
                  </a:txBody>
                  <a:tcPr marL="0" marR="0" marT="0" marB="0" anchor="b">
                    <a:lnL cap="flat">
                      <a:noFill/>
                    </a:lnL>
                    <a:lnR>
                      <a:noFill/>
                    </a:lnR>
                    <a:lnT>
                      <a:noFill/>
                    </a:lnT>
                    <a:lnB cap="flat">
                      <a:noFill/>
                    </a:lnB>
                    <a:lnTlToBr>
                      <a:noFill/>
                    </a:lnTlToBr>
                    <a:lnBlToTr>
                      <a:noFill/>
                    </a:lnBlToTr>
                    <a:solidFill>
                      <a:srgbClr val="FFFFFF"/>
                    </a:solidFill>
                  </a:tcPr>
                </a:tc>
                <a:tc hMerge="1">
                  <a:txBody>
                    <a:bodyPr/>
                    <a:lstStyle/>
                    <a:p>
                      <a:endParaRPr lang="en-GB"/>
                    </a:p>
                  </a:txBody>
                  <a:tcPr/>
                </a:tc>
                <a:tc>
                  <a:txBody>
                    <a:bodyPr/>
                    <a:lstStyle/>
                    <a:p>
                      <a:pPr algn="l" fontAlgn="b"/>
                      <a:r>
                        <a:rPr lang="en-GB" sz="1000" b="0" i="0" u="none" strike="noStrike" dirty="0">
                          <a:latin typeface="Arial"/>
                        </a:rPr>
                        <a:t> </a:t>
                      </a:r>
                    </a:p>
                  </a:txBody>
                  <a:tcPr marL="0" marR="0" marT="0" marB="0" anchor="b">
                    <a:lnL>
                      <a:noFill/>
                    </a:lnL>
                    <a:lnR>
                      <a:noFill/>
                    </a:lnR>
                    <a:lnT>
                      <a:noFill/>
                    </a:lnT>
                    <a:lnB cap="flat">
                      <a:noFill/>
                    </a:lnB>
                    <a:lnTlToBr>
                      <a:noFill/>
                    </a:lnTlToBr>
                    <a:lnBlToTr>
                      <a:noFill/>
                    </a:lnBlToTr>
                    <a:noFill/>
                  </a:tcPr>
                </a:tc>
                <a:tc>
                  <a:txBody>
                    <a:bodyPr/>
                    <a:lstStyle/>
                    <a:p>
                      <a:pPr algn="l" fontAlgn="b"/>
                      <a:r>
                        <a:rPr lang="en-GB" sz="1000" b="0" i="0" u="none" strike="noStrike" dirty="0">
                          <a:latin typeface="Arial"/>
                        </a:rPr>
                        <a:t> </a:t>
                      </a:r>
                    </a:p>
                  </a:txBody>
                  <a:tcPr marL="0" marR="0" marT="0" marB="0" anchor="b">
                    <a:lnL>
                      <a:noFill/>
                    </a:lnL>
                    <a:lnR>
                      <a:noFill/>
                    </a:lnR>
                    <a:lnT>
                      <a:noFill/>
                    </a:lnT>
                    <a:lnB cap="flat">
                      <a:noFill/>
                    </a:lnB>
                    <a:lnTlToBr>
                      <a:noFill/>
                    </a:lnTlToBr>
                    <a:lnBlToTr>
                      <a:noFill/>
                    </a:lnBlToTr>
                    <a:noFill/>
                  </a:tcPr>
                </a:tc>
                <a:tc>
                  <a:txBody>
                    <a:bodyPr/>
                    <a:lstStyle/>
                    <a:p>
                      <a:pPr algn="l" fontAlgn="b"/>
                      <a:r>
                        <a:rPr lang="en-GB" sz="1000" b="0" i="0" u="none" strike="noStrike" dirty="0">
                          <a:latin typeface="Arial"/>
                        </a:rPr>
                        <a:t> </a:t>
                      </a:r>
                    </a:p>
                  </a:txBody>
                  <a:tcPr marL="0" marR="0" marT="0" marB="0" anchor="b">
                    <a:lnL>
                      <a:noFill/>
                    </a:lnL>
                    <a:lnR cap="flat">
                      <a:noFill/>
                    </a:lnR>
                    <a:lnT>
                      <a:noFill/>
                    </a:lnT>
                    <a:lnB cap="flat">
                      <a:noFill/>
                    </a:lnB>
                    <a:lnTlToBr>
                      <a:noFill/>
                    </a:lnTlToBr>
                    <a:lnBlToTr>
                      <a:noFill/>
                    </a:lnBlToTr>
                    <a:noFill/>
                  </a:tcPr>
                </a:tc>
              </a:tr>
            </a:tbl>
          </a:graphicData>
        </a:graphic>
      </p:graphicFrame>
      <p:sp>
        <p:nvSpPr>
          <p:cNvPr id="23554" name="Text Box 168"/>
          <p:cNvSpPr txBox="1">
            <a:spLocks noChangeArrowheads="1"/>
          </p:cNvSpPr>
          <p:nvPr/>
        </p:nvSpPr>
        <p:spPr bwMode="auto">
          <a:xfrm>
            <a:off x="755650" y="5992813"/>
            <a:ext cx="3727450" cy="336550"/>
          </a:xfrm>
          <a:prstGeom prst="rect">
            <a:avLst/>
          </a:prstGeom>
          <a:noFill/>
          <a:ln w="9525" algn="ctr">
            <a:noFill/>
            <a:miter lim="800000"/>
            <a:headEnd/>
            <a:tailEnd/>
          </a:ln>
        </p:spPr>
        <p:txBody>
          <a:bodyPr wrap="none">
            <a:spAutoFit/>
          </a:bodyPr>
          <a:lstStyle/>
          <a:p>
            <a:pPr defTabSz="457200" eaLnBrk="0" hangingPunct="0">
              <a:spcBef>
                <a:spcPct val="20000"/>
              </a:spcBef>
              <a:buFont typeface="Arial" charset="0"/>
              <a:buNone/>
            </a:pPr>
            <a:r>
              <a:rPr lang="en-GB" sz="1600" b="0" dirty="0"/>
              <a:t>Source: Nielsen Scan Track till roll data</a:t>
            </a:r>
            <a:endParaRPr lang="en-US" sz="1600" b="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p:nvPr>
        </p:nvSpPr>
        <p:spPr/>
        <p:txBody>
          <a:bodyPr/>
          <a:lstStyle/>
          <a:p>
            <a:pPr eaLnBrk="1" hangingPunct="1"/>
            <a:r>
              <a:rPr lang="en-GB" dirty="0" smtClean="0"/>
              <a:t>Total Seafood Retail Market Volume Falls</a:t>
            </a:r>
            <a:endParaRPr lang="en-US" dirty="0" smtClean="0"/>
          </a:p>
        </p:txBody>
      </p:sp>
      <p:sp>
        <p:nvSpPr>
          <p:cNvPr id="25602" name="Rectangle 4"/>
          <p:cNvSpPr>
            <a:spLocks noGrp="1"/>
          </p:cNvSpPr>
          <p:nvPr>
            <p:ph type="body" sz="half" idx="1"/>
          </p:nvPr>
        </p:nvSpPr>
        <p:spPr/>
        <p:txBody>
          <a:bodyPr/>
          <a:lstStyle/>
          <a:p>
            <a:pPr eaLnBrk="1" hangingPunct="1"/>
            <a:r>
              <a:rPr lang="en-GB" sz="2000" dirty="0" smtClean="0"/>
              <a:t>In the year ending 25.12.2010,  377,468 tonnes of seafood was sold in the GB retail market, falling -1%</a:t>
            </a:r>
            <a:endParaRPr lang="en-US" sz="2000" dirty="0" smtClean="0"/>
          </a:p>
        </p:txBody>
      </p:sp>
      <p:sp>
        <p:nvSpPr>
          <p:cNvPr id="25603" name="Text Box 6"/>
          <p:cNvSpPr txBox="1">
            <a:spLocks noChangeArrowheads="1"/>
          </p:cNvSpPr>
          <p:nvPr/>
        </p:nvSpPr>
        <p:spPr bwMode="auto">
          <a:xfrm>
            <a:off x="755650" y="5876925"/>
            <a:ext cx="3727450" cy="336550"/>
          </a:xfrm>
          <a:prstGeom prst="rect">
            <a:avLst/>
          </a:prstGeom>
          <a:noFill/>
          <a:ln w="9525" algn="ctr">
            <a:noFill/>
            <a:miter lim="800000"/>
            <a:headEnd/>
            <a:tailEnd/>
          </a:ln>
        </p:spPr>
        <p:txBody>
          <a:bodyPr wrap="none">
            <a:spAutoFit/>
          </a:bodyPr>
          <a:lstStyle/>
          <a:p>
            <a:pPr defTabSz="457200" eaLnBrk="0" hangingPunct="0">
              <a:spcBef>
                <a:spcPct val="20000"/>
              </a:spcBef>
              <a:buFont typeface="Arial" charset="0"/>
              <a:buNone/>
            </a:pPr>
            <a:r>
              <a:rPr lang="en-GB" sz="1600" b="0" dirty="0"/>
              <a:t>Source: Nielsen Scan Track till roll data</a:t>
            </a:r>
            <a:endParaRPr lang="en-US" sz="1600" b="0" dirty="0"/>
          </a:p>
        </p:txBody>
      </p:sp>
      <p:graphicFrame>
        <p:nvGraphicFramePr>
          <p:cNvPr id="10" name="Chart 9"/>
          <p:cNvGraphicFramePr>
            <a:graphicFrameLocks/>
          </p:cNvGraphicFramePr>
          <p:nvPr/>
        </p:nvGraphicFramePr>
        <p:xfrm>
          <a:off x="899592" y="1988840"/>
          <a:ext cx="6624736" cy="3600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p:nvPr>
        </p:nvSpPr>
        <p:spPr>
          <a:xfrm>
            <a:off x="468313" y="260350"/>
            <a:ext cx="8229600" cy="868363"/>
          </a:xfrm>
        </p:spPr>
        <p:txBody>
          <a:bodyPr/>
          <a:lstStyle/>
          <a:p>
            <a:pPr eaLnBrk="1" hangingPunct="1"/>
            <a:r>
              <a:rPr lang="en-GB" dirty="0" smtClean="0"/>
              <a:t>Chilled Sector Drives Volume Growth</a:t>
            </a:r>
            <a:endParaRPr lang="en-US" dirty="0" smtClean="0"/>
          </a:p>
        </p:txBody>
      </p:sp>
      <p:graphicFrame>
        <p:nvGraphicFramePr>
          <p:cNvPr id="76084" name="Group 308"/>
          <p:cNvGraphicFramePr>
            <a:graphicFrameLocks noGrp="1"/>
          </p:cNvGraphicFramePr>
          <p:nvPr>
            <p:ph type="tbl" idx="1"/>
          </p:nvPr>
        </p:nvGraphicFramePr>
        <p:xfrm>
          <a:off x="611560" y="1125538"/>
          <a:ext cx="8086997" cy="3854817"/>
        </p:xfrm>
        <a:graphic>
          <a:graphicData uri="http://schemas.openxmlformats.org/drawingml/2006/table">
            <a:tbl>
              <a:tblPr/>
              <a:tblGrid>
                <a:gridCol w="2383038"/>
                <a:gridCol w="1545876"/>
                <a:gridCol w="1484591"/>
                <a:gridCol w="1530555"/>
                <a:gridCol w="1142937"/>
              </a:tblGrid>
              <a:tr h="351715">
                <a:tc>
                  <a:txBody>
                    <a:bodyPr/>
                    <a:lstStyle/>
                    <a:p>
                      <a:pPr algn="ctr" fontAlgn="b"/>
                      <a:r>
                        <a:rPr lang="en-GB" sz="1000" b="1" i="0" u="none" strike="noStrike" dirty="0">
                          <a:latin typeface="Arial"/>
                        </a:rPr>
                        <a:t>Volume (tonnes)</a:t>
                      </a:r>
                    </a:p>
                  </a:txBody>
                  <a:tcPr marL="0" marR="0" marT="0" marB="0" anchor="ctr">
                    <a:lnL cap="flat">
                      <a:noFill/>
                    </a:lnL>
                    <a:lnR>
                      <a:noFill/>
                    </a:lnR>
                    <a:lnT cap="flat">
                      <a:noFill/>
                    </a:lnT>
                    <a:lnB>
                      <a:noFill/>
                    </a:lnB>
                    <a:lnTlToBr>
                      <a:noFill/>
                    </a:lnTlToBr>
                    <a:lnBlToTr>
                      <a:noFill/>
                    </a:lnBlToTr>
                    <a:noFill/>
                  </a:tcPr>
                </a:tc>
                <a:tc>
                  <a:txBody>
                    <a:bodyPr/>
                    <a:lstStyle/>
                    <a:p>
                      <a:pPr algn="ctr" fontAlgn="ctr"/>
                      <a:r>
                        <a:rPr lang="en-GB" sz="1000" b="1" i="0" u="none" strike="noStrike" dirty="0">
                          <a:latin typeface="Arial"/>
                        </a:rPr>
                        <a:t>MAT TO WE 25.12.08</a:t>
                      </a:r>
                    </a:p>
                  </a:txBody>
                  <a:tcPr marL="0" marR="0" marT="0" marB="0" anchor="ctr">
                    <a:lnL>
                      <a:noFill/>
                    </a:lnL>
                    <a:lnR>
                      <a:noFill/>
                    </a:lnR>
                    <a:lnT cap="flat">
                      <a:noFill/>
                    </a:lnT>
                    <a:lnB>
                      <a:noFill/>
                    </a:lnB>
                    <a:lnTlToBr>
                      <a:noFill/>
                    </a:lnTlToBr>
                    <a:lnBlToTr>
                      <a:noFill/>
                    </a:lnBlToTr>
                    <a:noFill/>
                  </a:tcPr>
                </a:tc>
                <a:tc>
                  <a:txBody>
                    <a:bodyPr/>
                    <a:lstStyle/>
                    <a:p>
                      <a:pPr algn="ctr" fontAlgn="ctr"/>
                      <a:r>
                        <a:rPr lang="en-GB" sz="1000" b="1" i="0" u="none" strike="noStrike" dirty="0">
                          <a:latin typeface="Arial"/>
                        </a:rPr>
                        <a:t>MAT TO WE 25.12.09</a:t>
                      </a:r>
                    </a:p>
                  </a:txBody>
                  <a:tcPr marL="0" marR="0" marT="0" marB="0" anchor="ctr">
                    <a:lnL>
                      <a:noFill/>
                    </a:lnL>
                    <a:lnR>
                      <a:noFill/>
                    </a:lnR>
                    <a:lnT cap="flat">
                      <a:noFill/>
                    </a:lnT>
                    <a:lnB>
                      <a:noFill/>
                    </a:lnB>
                    <a:lnTlToBr>
                      <a:noFill/>
                    </a:lnTlToBr>
                    <a:lnBlToTr>
                      <a:noFill/>
                    </a:lnBlToTr>
                    <a:noFill/>
                  </a:tcPr>
                </a:tc>
                <a:tc>
                  <a:txBody>
                    <a:bodyPr/>
                    <a:lstStyle/>
                    <a:p>
                      <a:pPr algn="ctr" fontAlgn="ctr"/>
                      <a:r>
                        <a:rPr lang="en-GB" sz="1000" b="1" i="0" u="none" strike="noStrike" dirty="0">
                          <a:latin typeface="Arial"/>
                        </a:rPr>
                        <a:t>MAT TO WE 25.12.10</a:t>
                      </a:r>
                    </a:p>
                  </a:txBody>
                  <a:tcPr marL="0" marR="0" marT="0" marB="0" anchor="ctr">
                    <a:lnL>
                      <a:noFill/>
                    </a:lnL>
                    <a:lnR>
                      <a:noFill/>
                    </a:lnR>
                    <a:lnT cap="flat">
                      <a:noFill/>
                    </a:lnT>
                    <a:lnB>
                      <a:noFill/>
                    </a:lnB>
                    <a:lnTlToBr>
                      <a:noFill/>
                    </a:lnTlToBr>
                    <a:lnBlToTr>
                      <a:noFill/>
                    </a:lnBlToTr>
                    <a:noFill/>
                  </a:tcPr>
                </a:tc>
                <a:tc>
                  <a:txBody>
                    <a:bodyPr/>
                    <a:lstStyle/>
                    <a:p>
                      <a:pPr algn="ctr" fontAlgn="b"/>
                      <a:r>
                        <a:rPr lang="en-GB" sz="1000" b="1" i="0" u="none" strike="noStrike" dirty="0">
                          <a:latin typeface="Arial"/>
                        </a:rPr>
                        <a:t>MAT % Chg YA</a:t>
                      </a:r>
                    </a:p>
                  </a:txBody>
                  <a:tcPr marL="0" marR="0" marT="0" marB="0" anchor="ctr">
                    <a:lnL>
                      <a:noFill/>
                    </a:lnL>
                    <a:lnR cap="flat">
                      <a:noFill/>
                    </a:lnR>
                    <a:lnT cap="flat">
                      <a:noFill/>
                    </a:lnT>
                    <a:lnB>
                      <a:noFill/>
                    </a:lnB>
                    <a:lnTlToBr>
                      <a:noFill/>
                    </a:lnTlToBr>
                    <a:lnBlToTr>
                      <a:noFill/>
                    </a:lnBlToTr>
                    <a:noFill/>
                  </a:tcPr>
                </a:tc>
              </a:tr>
              <a:tr h="351715">
                <a:tc>
                  <a:txBody>
                    <a:bodyPr/>
                    <a:lstStyle/>
                    <a:p>
                      <a:pPr algn="l" fontAlgn="b"/>
                      <a:r>
                        <a:rPr lang="en-GB" sz="1000" b="0" i="0" u="none" strike="noStrike" dirty="0">
                          <a:latin typeface="Arial"/>
                        </a:rPr>
                        <a:t>TOTAL SEAFOOD</a:t>
                      </a:r>
                    </a:p>
                  </a:txBody>
                  <a:tcPr marL="0" marR="0" marT="0" marB="0" anchor="b">
                    <a:lnL cap="flat">
                      <a:noFill/>
                    </a:lnL>
                    <a:lnR>
                      <a:noFill/>
                    </a:lnR>
                    <a:lnT cap="flat">
                      <a:noFill/>
                    </a:lnT>
                    <a:lnB>
                      <a:noFill/>
                    </a:lnB>
                    <a:lnTlToBr>
                      <a:noFill/>
                    </a:lnTlToBr>
                    <a:lnBlToTr>
                      <a:noFill/>
                    </a:lnBlToTr>
                    <a:solidFill>
                      <a:schemeClr val="bg1">
                        <a:lumMod val="75000"/>
                      </a:schemeClr>
                    </a:solidFill>
                  </a:tcPr>
                </a:tc>
                <a:tc>
                  <a:txBody>
                    <a:bodyPr/>
                    <a:lstStyle/>
                    <a:p>
                      <a:pPr algn="r" fontAlgn="b"/>
                      <a:r>
                        <a:rPr lang="en-GB" sz="1000" b="0" i="0" u="none" strike="noStrike" dirty="0">
                          <a:latin typeface="Arial"/>
                        </a:rPr>
                        <a:t>383,036</a:t>
                      </a:r>
                    </a:p>
                  </a:txBody>
                  <a:tcPr marL="0" marR="0" marT="0" marB="0" anchor="b">
                    <a:lnL>
                      <a:noFill/>
                    </a:lnL>
                    <a:lnR>
                      <a:noFill/>
                    </a:lnR>
                    <a:lnT cap="flat">
                      <a:noFill/>
                    </a:lnT>
                    <a:lnB>
                      <a:noFill/>
                    </a:lnB>
                    <a:lnTlToBr>
                      <a:noFill/>
                    </a:lnTlToBr>
                    <a:lnBlToTr>
                      <a:noFill/>
                    </a:lnBlToTr>
                    <a:solidFill>
                      <a:schemeClr val="bg1">
                        <a:lumMod val="75000"/>
                      </a:schemeClr>
                    </a:solidFill>
                  </a:tcPr>
                </a:tc>
                <a:tc>
                  <a:txBody>
                    <a:bodyPr/>
                    <a:lstStyle/>
                    <a:p>
                      <a:pPr algn="r" fontAlgn="b"/>
                      <a:r>
                        <a:rPr lang="en-GB" sz="1000" b="0" i="0" u="none" strike="noStrike" dirty="0">
                          <a:latin typeface="Arial"/>
                        </a:rPr>
                        <a:t>381,130</a:t>
                      </a:r>
                    </a:p>
                  </a:txBody>
                  <a:tcPr marL="0" marR="0" marT="0" marB="0" anchor="b">
                    <a:lnL>
                      <a:noFill/>
                    </a:lnL>
                    <a:lnR>
                      <a:noFill/>
                    </a:lnR>
                    <a:lnT cap="flat">
                      <a:noFill/>
                    </a:lnT>
                    <a:lnB>
                      <a:noFill/>
                    </a:lnB>
                    <a:lnTlToBr>
                      <a:noFill/>
                    </a:lnTlToBr>
                    <a:lnBlToTr>
                      <a:noFill/>
                    </a:lnBlToTr>
                    <a:solidFill>
                      <a:schemeClr val="bg1">
                        <a:lumMod val="75000"/>
                      </a:schemeClr>
                    </a:solidFill>
                  </a:tcPr>
                </a:tc>
                <a:tc>
                  <a:txBody>
                    <a:bodyPr/>
                    <a:lstStyle/>
                    <a:p>
                      <a:pPr algn="r" fontAlgn="b"/>
                      <a:r>
                        <a:rPr lang="en-GB" sz="1000" b="0" i="0" u="none" strike="noStrike" dirty="0">
                          <a:latin typeface="Arial"/>
                        </a:rPr>
                        <a:t>377,468</a:t>
                      </a:r>
                    </a:p>
                  </a:txBody>
                  <a:tcPr marL="0" marR="0" marT="0" marB="0" anchor="b">
                    <a:lnL>
                      <a:noFill/>
                    </a:lnL>
                    <a:lnR>
                      <a:noFill/>
                    </a:lnR>
                    <a:lnT cap="flat">
                      <a:noFill/>
                    </a:lnT>
                    <a:lnB>
                      <a:noFill/>
                    </a:lnB>
                    <a:lnTlToBr>
                      <a:noFill/>
                    </a:lnTlToBr>
                    <a:lnBlToTr>
                      <a:noFill/>
                    </a:lnBlToTr>
                    <a:solidFill>
                      <a:schemeClr val="bg1">
                        <a:lumMod val="75000"/>
                      </a:schemeClr>
                    </a:solidFill>
                  </a:tcPr>
                </a:tc>
                <a:tc>
                  <a:txBody>
                    <a:bodyPr/>
                    <a:lstStyle/>
                    <a:p>
                      <a:pPr algn="r" fontAlgn="b"/>
                      <a:r>
                        <a:rPr lang="en-GB" sz="1000" b="0" i="0" u="none" strike="noStrike" dirty="0">
                          <a:latin typeface="Arial"/>
                        </a:rPr>
                        <a:t>-1.0</a:t>
                      </a:r>
                    </a:p>
                  </a:txBody>
                  <a:tcPr marL="0" marR="0" marT="0" marB="0" anchor="b">
                    <a:lnL>
                      <a:noFill/>
                    </a:lnL>
                    <a:lnR cap="flat">
                      <a:noFill/>
                    </a:lnR>
                    <a:lnT cap="flat">
                      <a:noFill/>
                    </a:lnT>
                    <a:lnB>
                      <a:noFill/>
                    </a:lnB>
                    <a:lnTlToBr>
                      <a:noFill/>
                    </a:lnTlToBr>
                    <a:lnBlToTr>
                      <a:noFill/>
                    </a:lnBlToTr>
                    <a:solidFill>
                      <a:schemeClr val="bg1">
                        <a:lumMod val="75000"/>
                      </a:schemeClr>
                    </a:solidFill>
                  </a:tcPr>
                </a:tc>
              </a:tr>
              <a:tr h="231879">
                <a:tc>
                  <a:txBody>
                    <a:bodyPr/>
                    <a:lstStyle/>
                    <a:p>
                      <a:pPr algn="l" fontAlgn="b"/>
                      <a:r>
                        <a:rPr lang="en-GB" sz="1000" b="0" i="0" u="none" strike="noStrike" dirty="0">
                          <a:latin typeface="Arial"/>
                        </a:rPr>
                        <a:t>AMBIENT</a:t>
                      </a:r>
                    </a:p>
                  </a:txBody>
                  <a:tcPr marL="0" marR="0" marT="0" marB="0" anchor="b">
                    <a:lnL cap="flat">
                      <a:noFill/>
                    </a:lnL>
                    <a:lnR>
                      <a:noFill/>
                    </a:lnR>
                    <a:lnT cap="flat">
                      <a:noFill/>
                    </a:lnT>
                    <a:lnB>
                      <a:noFill/>
                    </a:lnB>
                    <a:lnTlToBr>
                      <a:noFill/>
                    </a:lnTlToBr>
                    <a:lnBlToTr>
                      <a:noFill/>
                    </a:lnBlToTr>
                    <a:solidFill>
                      <a:schemeClr val="bg1">
                        <a:lumMod val="85000"/>
                      </a:schemeClr>
                    </a:solidFill>
                  </a:tcPr>
                </a:tc>
                <a:tc>
                  <a:txBody>
                    <a:bodyPr/>
                    <a:lstStyle/>
                    <a:p>
                      <a:pPr algn="r" fontAlgn="b"/>
                      <a:r>
                        <a:rPr lang="en-GB" sz="1000" b="0" i="0" u="none" strike="noStrike" dirty="0">
                          <a:latin typeface="Arial"/>
                        </a:rPr>
                        <a:t>108,592</a:t>
                      </a:r>
                    </a:p>
                  </a:txBody>
                  <a:tcPr marL="0" marR="0" marT="0" marB="0" anchor="b">
                    <a:lnL>
                      <a:noFill/>
                    </a:lnL>
                    <a:lnR>
                      <a:noFill/>
                    </a:lnR>
                    <a:lnT cap="flat">
                      <a:noFill/>
                    </a:lnT>
                    <a:lnB>
                      <a:noFill/>
                    </a:lnB>
                    <a:lnTlToBr>
                      <a:noFill/>
                    </a:lnTlToBr>
                    <a:lnBlToTr>
                      <a:noFill/>
                    </a:lnBlToTr>
                    <a:solidFill>
                      <a:schemeClr val="bg1">
                        <a:lumMod val="85000"/>
                      </a:schemeClr>
                    </a:solidFill>
                  </a:tcPr>
                </a:tc>
                <a:tc>
                  <a:txBody>
                    <a:bodyPr/>
                    <a:lstStyle/>
                    <a:p>
                      <a:pPr algn="r" fontAlgn="b"/>
                      <a:r>
                        <a:rPr lang="en-GB" sz="1000" b="0" i="0" u="none" strike="noStrike" dirty="0">
                          <a:latin typeface="Arial"/>
                        </a:rPr>
                        <a:t>104,950</a:t>
                      </a:r>
                    </a:p>
                  </a:txBody>
                  <a:tcPr marL="0" marR="0" marT="0" marB="0" anchor="b">
                    <a:lnL>
                      <a:noFill/>
                    </a:lnL>
                    <a:lnR>
                      <a:noFill/>
                    </a:lnR>
                    <a:lnT cap="flat">
                      <a:noFill/>
                    </a:lnT>
                    <a:lnB>
                      <a:noFill/>
                    </a:lnB>
                    <a:lnTlToBr>
                      <a:noFill/>
                    </a:lnTlToBr>
                    <a:lnBlToTr>
                      <a:noFill/>
                    </a:lnBlToTr>
                    <a:solidFill>
                      <a:schemeClr val="bg1">
                        <a:lumMod val="85000"/>
                      </a:schemeClr>
                    </a:solidFill>
                  </a:tcPr>
                </a:tc>
                <a:tc>
                  <a:txBody>
                    <a:bodyPr/>
                    <a:lstStyle/>
                    <a:p>
                      <a:pPr algn="r" fontAlgn="b"/>
                      <a:r>
                        <a:rPr lang="en-GB" sz="1000" b="0" i="0" u="none" strike="noStrike" dirty="0">
                          <a:latin typeface="Arial"/>
                        </a:rPr>
                        <a:t>100,414</a:t>
                      </a:r>
                    </a:p>
                  </a:txBody>
                  <a:tcPr marL="0" marR="0" marT="0" marB="0" anchor="b">
                    <a:lnL>
                      <a:noFill/>
                    </a:lnL>
                    <a:lnR>
                      <a:noFill/>
                    </a:lnR>
                    <a:lnT cap="flat">
                      <a:noFill/>
                    </a:lnT>
                    <a:lnB>
                      <a:noFill/>
                    </a:lnB>
                    <a:lnTlToBr>
                      <a:noFill/>
                    </a:lnTlToBr>
                    <a:lnBlToTr>
                      <a:noFill/>
                    </a:lnBlToTr>
                    <a:solidFill>
                      <a:schemeClr val="bg1">
                        <a:lumMod val="85000"/>
                      </a:schemeClr>
                    </a:solidFill>
                  </a:tcPr>
                </a:tc>
                <a:tc>
                  <a:txBody>
                    <a:bodyPr/>
                    <a:lstStyle/>
                    <a:p>
                      <a:pPr algn="r" fontAlgn="b"/>
                      <a:r>
                        <a:rPr lang="en-GB" sz="1000" b="0" i="0" u="none" strike="noStrike" dirty="0">
                          <a:latin typeface="Arial"/>
                        </a:rPr>
                        <a:t>-4.3</a:t>
                      </a:r>
                    </a:p>
                  </a:txBody>
                  <a:tcPr marL="0" marR="0" marT="0" marB="0" anchor="b">
                    <a:lnL>
                      <a:noFill/>
                    </a:lnL>
                    <a:lnR cap="flat">
                      <a:noFill/>
                    </a:lnR>
                    <a:lnT cap="flat">
                      <a:noFill/>
                    </a:lnT>
                    <a:lnB>
                      <a:noFill/>
                    </a:lnB>
                    <a:lnTlToBr>
                      <a:noFill/>
                    </a:lnTlToBr>
                    <a:lnBlToTr>
                      <a:noFill/>
                    </a:lnBlToTr>
                    <a:solidFill>
                      <a:schemeClr val="bg1">
                        <a:lumMod val="85000"/>
                      </a:schemeClr>
                    </a:solidFill>
                  </a:tcPr>
                </a:tc>
              </a:tr>
              <a:tr h="217788">
                <a:tc>
                  <a:txBody>
                    <a:bodyPr/>
                    <a:lstStyle/>
                    <a:p>
                      <a:pPr algn="l" fontAlgn="b"/>
                      <a:r>
                        <a:rPr lang="en-GB" sz="1000" b="0" i="0" u="none" strike="noStrike" dirty="0" smtClean="0">
                          <a:latin typeface="Arial"/>
                        </a:rPr>
                        <a:t>CHILLED</a:t>
                      </a:r>
                      <a:endParaRPr lang="en-GB" sz="1000" b="0" i="0" u="none" strike="noStrike" dirty="0">
                        <a:latin typeface="Arial"/>
                      </a:endParaRPr>
                    </a:p>
                  </a:txBody>
                  <a:tcPr marL="0" marR="0" marT="0" marB="0" anchor="b">
                    <a:lnL cap="flat">
                      <a:noFill/>
                    </a:lnL>
                    <a:lnR>
                      <a:noFill/>
                    </a:lnR>
                    <a:lnT>
                      <a:noFill/>
                    </a:lnT>
                    <a:lnB>
                      <a:noFill/>
                    </a:lnB>
                    <a:lnTlToBr>
                      <a:noFill/>
                    </a:lnTlToBr>
                    <a:lnBlToTr>
                      <a:noFill/>
                    </a:lnBlToTr>
                    <a:solidFill>
                      <a:srgbClr val="FFFF00"/>
                    </a:solidFill>
                  </a:tcPr>
                </a:tc>
                <a:tc>
                  <a:txBody>
                    <a:bodyPr/>
                    <a:lstStyle/>
                    <a:p>
                      <a:pPr algn="r" fontAlgn="b"/>
                      <a:r>
                        <a:rPr lang="en-GB" sz="1000" b="0" i="0" u="none" strike="noStrike" dirty="0">
                          <a:latin typeface="Arial"/>
                        </a:rPr>
                        <a:t>135,859</a:t>
                      </a:r>
                    </a:p>
                  </a:txBody>
                  <a:tcPr marL="0" marR="0" marT="0" marB="0" anchor="b">
                    <a:lnL>
                      <a:noFill/>
                    </a:lnL>
                    <a:lnR>
                      <a:noFill/>
                    </a:lnR>
                    <a:lnT>
                      <a:noFill/>
                    </a:lnT>
                    <a:lnB>
                      <a:noFill/>
                    </a:lnB>
                    <a:lnTlToBr>
                      <a:noFill/>
                    </a:lnTlToBr>
                    <a:lnBlToTr>
                      <a:noFill/>
                    </a:lnBlToTr>
                    <a:solidFill>
                      <a:srgbClr val="FFFF00"/>
                    </a:solidFill>
                  </a:tcPr>
                </a:tc>
                <a:tc>
                  <a:txBody>
                    <a:bodyPr/>
                    <a:lstStyle/>
                    <a:p>
                      <a:pPr algn="r" fontAlgn="b"/>
                      <a:r>
                        <a:rPr lang="en-GB" sz="1000" b="0" i="0" u="none" strike="noStrike" dirty="0">
                          <a:latin typeface="Arial"/>
                        </a:rPr>
                        <a:t>140,884</a:t>
                      </a:r>
                    </a:p>
                  </a:txBody>
                  <a:tcPr marL="0" marR="0" marT="0" marB="0" anchor="b">
                    <a:lnL>
                      <a:noFill/>
                    </a:lnL>
                    <a:lnR>
                      <a:noFill/>
                    </a:lnR>
                    <a:lnT>
                      <a:noFill/>
                    </a:lnT>
                    <a:lnB>
                      <a:noFill/>
                    </a:lnB>
                    <a:lnTlToBr>
                      <a:noFill/>
                    </a:lnTlToBr>
                    <a:lnBlToTr>
                      <a:noFill/>
                    </a:lnBlToTr>
                    <a:solidFill>
                      <a:srgbClr val="FFFF00"/>
                    </a:solidFill>
                  </a:tcPr>
                </a:tc>
                <a:tc>
                  <a:txBody>
                    <a:bodyPr/>
                    <a:lstStyle/>
                    <a:p>
                      <a:pPr algn="r" fontAlgn="b"/>
                      <a:r>
                        <a:rPr lang="en-GB" sz="1000" b="0" i="0" u="none" strike="noStrike" dirty="0">
                          <a:latin typeface="Arial"/>
                        </a:rPr>
                        <a:t>142,980</a:t>
                      </a:r>
                    </a:p>
                  </a:txBody>
                  <a:tcPr marL="0" marR="0" marT="0" marB="0" anchor="b">
                    <a:lnL>
                      <a:noFill/>
                    </a:lnL>
                    <a:lnR>
                      <a:noFill/>
                    </a:lnR>
                    <a:lnT>
                      <a:noFill/>
                    </a:lnT>
                    <a:lnB>
                      <a:noFill/>
                    </a:lnB>
                    <a:lnTlToBr>
                      <a:noFill/>
                    </a:lnTlToBr>
                    <a:lnBlToTr>
                      <a:noFill/>
                    </a:lnBlToTr>
                    <a:solidFill>
                      <a:srgbClr val="FFFF00"/>
                    </a:solidFill>
                  </a:tcPr>
                </a:tc>
                <a:tc>
                  <a:txBody>
                    <a:bodyPr/>
                    <a:lstStyle/>
                    <a:p>
                      <a:pPr algn="r" fontAlgn="b"/>
                      <a:r>
                        <a:rPr lang="en-GB" sz="1000" b="0" i="0" u="none" strike="noStrike" dirty="0">
                          <a:latin typeface="Arial"/>
                        </a:rPr>
                        <a:t>1.5</a:t>
                      </a:r>
                    </a:p>
                  </a:txBody>
                  <a:tcPr marL="0" marR="0" marT="0" marB="0" anchor="b">
                    <a:lnL>
                      <a:noFill/>
                    </a:lnL>
                    <a:lnR cap="flat">
                      <a:noFill/>
                    </a:lnR>
                    <a:lnT>
                      <a:noFill/>
                    </a:lnT>
                    <a:lnB>
                      <a:noFill/>
                    </a:lnB>
                    <a:lnTlToBr>
                      <a:noFill/>
                    </a:lnTlToBr>
                    <a:lnBlToTr>
                      <a:noFill/>
                    </a:lnBlToTr>
                    <a:solidFill>
                      <a:srgbClr val="FFFF00"/>
                    </a:solidFill>
                  </a:tcPr>
                </a:tc>
              </a:tr>
              <a:tr h="219040">
                <a:tc>
                  <a:txBody>
                    <a:bodyPr/>
                    <a:lstStyle/>
                    <a:p>
                      <a:pPr algn="l" fontAlgn="b"/>
                      <a:r>
                        <a:rPr lang="en-GB" sz="1000" b="0" i="0" u="none" strike="noStrike" dirty="0">
                          <a:latin typeface="Arial"/>
                        </a:rPr>
                        <a:t>FROZEN</a:t>
                      </a:r>
                    </a:p>
                  </a:txBody>
                  <a:tcPr marL="0" marR="0" marT="0" marB="0" anchor="b">
                    <a:lnL cap="flat">
                      <a:noFill/>
                    </a:lnL>
                    <a:lnR>
                      <a:noFill/>
                    </a:lnR>
                    <a:lnT>
                      <a:noFill/>
                    </a:lnT>
                    <a:lnB>
                      <a:noFill/>
                    </a:lnB>
                    <a:lnTlToBr>
                      <a:noFill/>
                    </a:lnTlToBr>
                    <a:lnBlToTr>
                      <a:noFill/>
                    </a:lnBlToTr>
                    <a:solidFill>
                      <a:schemeClr val="bg1">
                        <a:lumMod val="85000"/>
                      </a:schemeClr>
                    </a:solidFill>
                  </a:tcPr>
                </a:tc>
                <a:tc>
                  <a:txBody>
                    <a:bodyPr/>
                    <a:lstStyle/>
                    <a:p>
                      <a:pPr algn="r" fontAlgn="b"/>
                      <a:r>
                        <a:rPr lang="en-GB" sz="1000" b="0" i="0" u="none" strike="noStrike" dirty="0">
                          <a:latin typeface="Arial"/>
                        </a:rPr>
                        <a:t>138,585</a:t>
                      </a:r>
                    </a:p>
                  </a:txBody>
                  <a:tcPr marL="0" marR="0" marT="0" marB="0" anchor="b">
                    <a:lnL>
                      <a:noFill/>
                    </a:lnL>
                    <a:lnR>
                      <a:noFill/>
                    </a:lnR>
                    <a:lnT>
                      <a:noFill/>
                    </a:lnT>
                    <a:lnB>
                      <a:noFill/>
                    </a:lnB>
                    <a:lnTlToBr>
                      <a:noFill/>
                    </a:lnTlToBr>
                    <a:lnBlToTr>
                      <a:noFill/>
                    </a:lnBlToTr>
                    <a:solidFill>
                      <a:schemeClr val="bg1">
                        <a:lumMod val="85000"/>
                      </a:schemeClr>
                    </a:solidFill>
                  </a:tcPr>
                </a:tc>
                <a:tc>
                  <a:txBody>
                    <a:bodyPr/>
                    <a:lstStyle/>
                    <a:p>
                      <a:pPr algn="r" fontAlgn="b"/>
                      <a:r>
                        <a:rPr lang="en-GB" sz="1000" b="0" i="0" u="none" strike="noStrike" dirty="0">
                          <a:latin typeface="Arial"/>
                        </a:rPr>
                        <a:t>135,295</a:t>
                      </a:r>
                    </a:p>
                  </a:txBody>
                  <a:tcPr marL="0" marR="0" marT="0" marB="0" anchor="b">
                    <a:lnL>
                      <a:noFill/>
                    </a:lnL>
                    <a:lnR>
                      <a:noFill/>
                    </a:lnR>
                    <a:lnT>
                      <a:noFill/>
                    </a:lnT>
                    <a:lnB>
                      <a:noFill/>
                    </a:lnB>
                    <a:lnTlToBr>
                      <a:noFill/>
                    </a:lnTlToBr>
                    <a:lnBlToTr>
                      <a:noFill/>
                    </a:lnBlToTr>
                    <a:solidFill>
                      <a:schemeClr val="bg1">
                        <a:lumMod val="85000"/>
                      </a:schemeClr>
                    </a:solidFill>
                  </a:tcPr>
                </a:tc>
                <a:tc>
                  <a:txBody>
                    <a:bodyPr/>
                    <a:lstStyle/>
                    <a:p>
                      <a:pPr algn="r" fontAlgn="b"/>
                      <a:r>
                        <a:rPr lang="en-GB" sz="1000" b="0" i="0" u="none" strike="noStrike" dirty="0">
                          <a:latin typeface="Arial"/>
                        </a:rPr>
                        <a:t>134,074</a:t>
                      </a:r>
                    </a:p>
                  </a:txBody>
                  <a:tcPr marL="0" marR="0" marT="0" marB="0" anchor="b">
                    <a:lnL>
                      <a:noFill/>
                    </a:lnL>
                    <a:lnR>
                      <a:noFill/>
                    </a:lnR>
                    <a:lnT>
                      <a:noFill/>
                    </a:lnT>
                    <a:lnB>
                      <a:noFill/>
                    </a:lnB>
                    <a:lnTlToBr>
                      <a:noFill/>
                    </a:lnTlToBr>
                    <a:lnBlToTr>
                      <a:noFill/>
                    </a:lnBlToTr>
                    <a:solidFill>
                      <a:schemeClr val="bg1">
                        <a:lumMod val="85000"/>
                      </a:schemeClr>
                    </a:solidFill>
                  </a:tcPr>
                </a:tc>
                <a:tc>
                  <a:txBody>
                    <a:bodyPr/>
                    <a:lstStyle/>
                    <a:p>
                      <a:pPr algn="r" fontAlgn="b"/>
                      <a:r>
                        <a:rPr lang="en-GB" sz="1000" b="0" i="0" u="none" strike="noStrike" dirty="0">
                          <a:latin typeface="Arial"/>
                        </a:rPr>
                        <a:t>-0.9</a:t>
                      </a:r>
                    </a:p>
                  </a:txBody>
                  <a:tcPr marL="0" marR="0" marT="0" marB="0" anchor="b">
                    <a:lnL>
                      <a:noFill/>
                    </a:lnL>
                    <a:lnR cap="flat">
                      <a:noFill/>
                    </a:lnR>
                    <a:lnT>
                      <a:noFill/>
                    </a:lnT>
                    <a:lnB>
                      <a:noFill/>
                    </a:lnB>
                    <a:lnTlToBr>
                      <a:noFill/>
                    </a:lnTlToBr>
                    <a:lnBlToTr>
                      <a:noFill/>
                    </a:lnBlToTr>
                    <a:solidFill>
                      <a:schemeClr val="bg1">
                        <a:lumMod val="85000"/>
                      </a:schemeClr>
                    </a:solidFill>
                  </a:tcPr>
                </a:tc>
              </a:tr>
              <a:tr h="217788">
                <a:tc>
                  <a:txBody>
                    <a:bodyPr/>
                    <a:lstStyle/>
                    <a:p>
                      <a:pPr algn="l" fontAlgn="b"/>
                      <a:r>
                        <a:rPr lang="en-GB" sz="1000" b="0" i="0" u="none" strike="noStrike" dirty="0">
                          <a:latin typeface="Arial"/>
                        </a:rPr>
                        <a:t>TOTAL MEALS¹</a:t>
                      </a:r>
                    </a:p>
                  </a:txBody>
                  <a:tcPr marL="0" marR="0" marT="0" marB="0" anchor="b">
                    <a:lnL cap="flat">
                      <a:noFill/>
                    </a:lnL>
                    <a:lnR>
                      <a:noFill/>
                    </a:lnR>
                    <a:lnT>
                      <a:noFill/>
                    </a:lnT>
                    <a:lnB>
                      <a:noFill/>
                    </a:lnB>
                    <a:lnTlToBr>
                      <a:noFill/>
                    </a:lnTlToBr>
                    <a:lnBlToTr>
                      <a:noFill/>
                    </a:lnBlToTr>
                    <a:noFill/>
                  </a:tcPr>
                </a:tc>
                <a:tc>
                  <a:txBody>
                    <a:bodyPr/>
                    <a:lstStyle/>
                    <a:p>
                      <a:pPr algn="r" fontAlgn="b"/>
                      <a:r>
                        <a:rPr lang="en-GB" sz="1000" b="0" i="0" u="none" strike="noStrike" dirty="0">
                          <a:latin typeface="Arial"/>
                        </a:rPr>
                        <a:t>42,517</a:t>
                      </a:r>
                    </a:p>
                  </a:txBody>
                  <a:tcPr marL="0" marR="0" marT="0" marB="0" anchor="b">
                    <a:lnL>
                      <a:noFill/>
                    </a:lnL>
                    <a:lnR>
                      <a:noFill/>
                    </a:lnR>
                    <a:lnT>
                      <a:noFill/>
                    </a:lnT>
                    <a:lnB>
                      <a:noFill/>
                    </a:lnB>
                    <a:lnTlToBr>
                      <a:noFill/>
                    </a:lnTlToBr>
                    <a:lnBlToTr>
                      <a:noFill/>
                    </a:lnBlToTr>
                    <a:noFill/>
                  </a:tcPr>
                </a:tc>
                <a:tc>
                  <a:txBody>
                    <a:bodyPr/>
                    <a:lstStyle/>
                    <a:p>
                      <a:pPr algn="r" fontAlgn="b"/>
                      <a:r>
                        <a:rPr lang="en-GB" sz="1000" b="0" i="0" u="none" strike="noStrike" dirty="0">
                          <a:latin typeface="Arial"/>
                        </a:rPr>
                        <a:t>42,404</a:t>
                      </a:r>
                    </a:p>
                  </a:txBody>
                  <a:tcPr marL="0" marR="0" marT="0" marB="0" anchor="b">
                    <a:lnL>
                      <a:noFill/>
                    </a:lnL>
                    <a:lnR>
                      <a:noFill/>
                    </a:lnR>
                    <a:lnT>
                      <a:noFill/>
                    </a:lnT>
                    <a:lnB>
                      <a:noFill/>
                    </a:lnB>
                    <a:lnTlToBr>
                      <a:noFill/>
                    </a:lnTlToBr>
                    <a:lnBlToTr>
                      <a:noFill/>
                    </a:lnBlToTr>
                    <a:noFill/>
                  </a:tcPr>
                </a:tc>
                <a:tc>
                  <a:txBody>
                    <a:bodyPr/>
                    <a:lstStyle/>
                    <a:p>
                      <a:pPr algn="r" fontAlgn="b"/>
                      <a:r>
                        <a:rPr lang="en-GB" sz="1000" b="0" i="0" u="none" strike="noStrike" dirty="0">
                          <a:latin typeface="Arial"/>
                        </a:rPr>
                        <a:t>40,704</a:t>
                      </a:r>
                    </a:p>
                  </a:txBody>
                  <a:tcPr marL="0" marR="0" marT="0" marB="0" anchor="b">
                    <a:lnL>
                      <a:noFill/>
                    </a:lnL>
                    <a:lnR>
                      <a:noFill/>
                    </a:lnR>
                    <a:lnT>
                      <a:noFill/>
                    </a:lnT>
                    <a:lnB>
                      <a:noFill/>
                    </a:lnB>
                    <a:lnTlToBr>
                      <a:noFill/>
                    </a:lnTlToBr>
                    <a:lnBlToTr>
                      <a:noFill/>
                    </a:lnBlToTr>
                    <a:noFill/>
                  </a:tcPr>
                </a:tc>
                <a:tc>
                  <a:txBody>
                    <a:bodyPr/>
                    <a:lstStyle/>
                    <a:p>
                      <a:pPr algn="r" fontAlgn="b"/>
                      <a:r>
                        <a:rPr lang="en-GB" sz="1000" b="0" i="0" u="none" strike="noStrike" dirty="0">
                          <a:latin typeface="Arial"/>
                        </a:rPr>
                        <a:t>-4.0</a:t>
                      </a:r>
                    </a:p>
                  </a:txBody>
                  <a:tcPr marL="0" marR="0" marT="0" marB="0" anchor="b">
                    <a:lnL>
                      <a:noFill/>
                    </a:lnL>
                    <a:lnR cap="flat">
                      <a:noFill/>
                    </a:lnR>
                    <a:lnT>
                      <a:noFill/>
                    </a:lnT>
                    <a:lnB>
                      <a:noFill/>
                    </a:lnB>
                    <a:lnTlToBr>
                      <a:noFill/>
                    </a:lnTlToBr>
                    <a:lnBlToTr>
                      <a:noFill/>
                    </a:lnBlToTr>
                    <a:noFill/>
                  </a:tcPr>
                </a:tc>
              </a:tr>
              <a:tr h="217788">
                <a:tc>
                  <a:txBody>
                    <a:bodyPr/>
                    <a:lstStyle/>
                    <a:p>
                      <a:pPr algn="l" fontAlgn="b"/>
                      <a:r>
                        <a:rPr lang="en-GB" sz="1000" b="0" i="0" u="none" strike="noStrike" dirty="0">
                          <a:latin typeface="Arial"/>
                        </a:rPr>
                        <a:t>TOTAL </a:t>
                      </a:r>
                      <a:r>
                        <a:rPr lang="en-GB" sz="1000" b="0" i="0" u="none" strike="noStrike" dirty="0" smtClean="0">
                          <a:latin typeface="Arial"/>
                        </a:rPr>
                        <a:t>CHILLED </a:t>
                      </a:r>
                      <a:r>
                        <a:rPr lang="en-GB" sz="1000" b="0" i="0" u="none" strike="noStrike" dirty="0">
                          <a:latin typeface="Arial"/>
                        </a:rPr>
                        <a:t>MEALS</a:t>
                      </a:r>
                    </a:p>
                  </a:txBody>
                  <a:tcPr marL="0" marR="0" marT="0" marB="0" anchor="b">
                    <a:lnL cap="flat">
                      <a:noFill/>
                    </a:lnL>
                    <a:lnR>
                      <a:noFill/>
                    </a:lnR>
                    <a:lnT>
                      <a:noFill/>
                    </a:lnT>
                    <a:lnB>
                      <a:noFill/>
                    </a:lnB>
                    <a:lnTlToBr>
                      <a:noFill/>
                    </a:lnTlToBr>
                    <a:lnBlToTr>
                      <a:noFill/>
                    </a:lnBlToTr>
                    <a:noFill/>
                  </a:tcPr>
                </a:tc>
                <a:tc>
                  <a:txBody>
                    <a:bodyPr/>
                    <a:lstStyle/>
                    <a:p>
                      <a:pPr algn="r" fontAlgn="b"/>
                      <a:r>
                        <a:rPr lang="en-GB" sz="1000" b="0" i="0" u="none" strike="noStrike" dirty="0">
                          <a:latin typeface="Arial"/>
                        </a:rPr>
                        <a:t>20,097</a:t>
                      </a:r>
                    </a:p>
                  </a:txBody>
                  <a:tcPr marL="0" marR="0" marT="0" marB="0" anchor="b">
                    <a:lnL>
                      <a:noFill/>
                    </a:lnL>
                    <a:lnR>
                      <a:noFill/>
                    </a:lnR>
                    <a:lnT>
                      <a:noFill/>
                    </a:lnT>
                    <a:lnB>
                      <a:noFill/>
                    </a:lnB>
                    <a:lnTlToBr>
                      <a:noFill/>
                    </a:lnTlToBr>
                    <a:lnBlToTr>
                      <a:noFill/>
                    </a:lnBlToTr>
                    <a:noFill/>
                  </a:tcPr>
                </a:tc>
                <a:tc>
                  <a:txBody>
                    <a:bodyPr/>
                    <a:lstStyle/>
                    <a:p>
                      <a:pPr algn="r" fontAlgn="b"/>
                      <a:r>
                        <a:rPr lang="en-GB" sz="1000" b="0" i="0" u="none" strike="noStrike" dirty="0">
                          <a:latin typeface="Arial"/>
                        </a:rPr>
                        <a:t>21,567</a:t>
                      </a:r>
                    </a:p>
                  </a:txBody>
                  <a:tcPr marL="0" marR="0" marT="0" marB="0" anchor="b">
                    <a:lnL>
                      <a:noFill/>
                    </a:lnL>
                    <a:lnR>
                      <a:noFill/>
                    </a:lnR>
                    <a:lnT>
                      <a:noFill/>
                    </a:lnT>
                    <a:lnB>
                      <a:noFill/>
                    </a:lnB>
                    <a:lnTlToBr>
                      <a:noFill/>
                    </a:lnTlToBr>
                    <a:lnBlToTr>
                      <a:noFill/>
                    </a:lnBlToTr>
                    <a:noFill/>
                  </a:tcPr>
                </a:tc>
                <a:tc>
                  <a:txBody>
                    <a:bodyPr/>
                    <a:lstStyle/>
                    <a:p>
                      <a:pPr algn="r" fontAlgn="b"/>
                      <a:r>
                        <a:rPr lang="en-GB" sz="1000" b="0" i="0" u="none" strike="noStrike" dirty="0">
                          <a:latin typeface="Arial"/>
                        </a:rPr>
                        <a:t>23,834</a:t>
                      </a:r>
                    </a:p>
                  </a:txBody>
                  <a:tcPr marL="0" marR="0" marT="0" marB="0" anchor="b">
                    <a:lnL>
                      <a:noFill/>
                    </a:lnL>
                    <a:lnR>
                      <a:noFill/>
                    </a:lnR>
                    <a:lnT>
                      <a:noFill/>
                    </a:lnT>
                    <a:lnB>
                      <a:noFill/>
                    </a:lnB>
                    <a:lnTlToBr>
                      <a:noFill/>
                    </a:lnTlToBr>
                    <a:lnBlToTr>
                      <a:noFill/>
                    </a:lnBlToTr>
                    <a:noFill/>
                  </a:tcPr>
                </a:tc>
                <a:tc>
                  <a:txBody>
                    <a:bodyPr/>
                    <a:lstStyle/>
                    <a:p>
                      <a:pPr algn="r" fontAlgn="b"/>
                      <a:r>
                        <a:rPr lang="en-GB" sz="1000" b="0" i="0" u="none" strike="noStrike" dirty="0">
                          <a:latin typeface="Arial"/>
                        </a:rPr>
                        <a:t>10.5</a:t>
                      </a:r>
                    </a:p>
                  </a:txBody>
                  <a:tcPr marL="0" marR="0" marT="0" marB="0" anchor="b">
                    <a:lnL>
                      <a:noFill/>
                    </a:lnL>
                    <a:lnR cap="flat">
                      <a:noFill/>
                    </a:lnR>
                    <a:lnT>
                      <a:noFill/>
                    </a:lnT>
                    <a:lnB>
                      <a:noFill/>
                    </a:lnB>
                    <a:lnTlToBr>
                      <a:noFill/>
                    </a:lnTlToBr>
                    <a:lnBlToTr>
                      <a:noFill/>
                    </a:lnBlToTr>
                    <a:noFill/>
                  </a:tcPr>
                </a:tc>
              </a:tr>
              <a:tr h="217788">
                <a:tc>
                  <a:txBody>
                    <a:bodyPr/>
                    <a:lstStyle/>
                    <a:p>
                      <a:pPr algn="l" fontAlgn="b"/>
                      <a:r>
                        <a:rPr lang="en-GB" sz="1000" b="0" i="0" u="none" strike="noStrike" dirty="0">
                          <a:latin typeface="Arial"/>
                        </a:rPr>
                        <a:t>TOTAL FROZEN MEALS</a:t>
                      </a:r>
                    </a:p>
                  </a:txBody>
                  <a:tcPr marL="0" marR="0" marT="0" marB="0" anchor="b">
                    <a:lnL cap="flat">
                      <a:noFill/>
                    </a:lnL>
                    <a:lnR>
                      <a:noFill/>
                    </a:lnR>
                    <a:lnT>
                      <a:noFill/>
                    </a:lnT>
                    <a:lnB>
                      <a:noFill/>
                    </a:lnB>
                    <a:lnTlToBr>
                      <a:noFill/>
                    </a:lnTlToBr>
                    <a:lnBlToTr>
                      <a:noFill/>
                    </a:lnBlToTr>
                    <a:noFill/>
                  </a:tcPr>
                </a:tc>
                <a:tc>
                  <a:txBody>
                    <a:bodyPr/>
                    <a:lstStyle/>
                    <a:p>
                      <a:pPr algn="r" fontAlgn="b"/>
                      <a:r>
                        <a:rPr lang="en-GB" sz="1000" b="0" i="0" u="none" strike="noStrike" dirty="0">
                          <a:latin typeface="Arial"/>
                        </a:rPr>
                        <a:t>22,419</a:t>
                      </a:r>
                    </a:p>
                  </a:txBody>
                  <a:tcPr marL="0" marR="0" marT="0" marB="0" anchor="b">
                    <a:lnL>
                      <a:noFill/>
                    </a:lnL>
                    <a:lnR>
                      <a:noFill/>
                    </a:lnR>
                    <a:lnT>
                      <a:noFill/>
                    </a:lnT>
                    <a:lnB>
                      <a:noFill/>
                    </a:lnB>
                    <a:lnTlToBr>
                      <a:noFill/>
                    </a:lnTlToBr>
                    <a:lnBlToTr>
                      <a:noFill/>
                    </a:lnBlToTr>
                    <a:noFill/>
                  </a:tcPr>
                </a:tc>
                <a:tc>
                  <a:txBody>
                    <a:bodyPr/>
                    <a:lstStyle/>
                    <a:p>
                      <a:pPr algn="r" fontAlgn="b"/>
                      <a:r>
                        <a:rPr lang="en-GB" sz="1000" b="0" i="0" u="none" strike="noStrike" dirty="0">
                          <a:latin typeface="Arial"/>
                        </a:rPr>
                        <a:t>20,837</a:t>
                      </a:r>
                    </a:p>
                  </a:txBody>
                  <a:tcPr marL="0" marR="0" marT="0" marB="0" anchor="b">
                    <a:lnL>
                      <a:noFill/>
                    </a:lnL>
                    <a:lnR>
                      <a:noFill/>
                    </a:lnR>
                    <a:lnT>
                      <a:noFill/>
                    </a:lnT>
                    <a:lnB>
                      <a:noFill/>
                    </a:lnB>
                    <a:lnTlToBr>
                      <a:noFill/>
                    </a:lnTlToBr>
                    <a:lnBlToTr>
                      <a:noFill/>
                    </a:lnBlToTr>
                    <a:noFill/>
                  </a:tcPr>
                </a:tc>
                <a:tc>
                  <a:txBody>
                    <a:bodyPr/>
                    <a:lstStyle/>
                    <a:p>
                      <a:pPr algn="r" fontAlgn="b"/>
                      <a:r>
                        <a:rPr lang="en-GB" sz="1000" b="0" i="0" u="none" strike="noStrike" dirty="0">
                          <a:latin typeface="Arial"/>
                        </a:rPr>
                        <a:t>16,869</a:t>
                      </a:r>
                    </a:p>
                  </a:txBody>
                  <a:tcPr marL="0" marR="0" marT="0" marB="0" anchor="b">
                    <a:lnL>
                      <a:noFill/>
                    </a:lnL>
                    <a:lnR>
                      <a:noFill/>
                    </a:lnR>
                    <a:lnT>
                      <a:noFill/>
                    </a:lnT>
                    <a:lnB>
                      <a:noFill/>
                    </a:lnB>
                    <a:lnTlToBr>
                      <a:noFill/>
                    </a:lnTlToBr>
                    <a:lnBlToTr>
                      <a:noFill/>
                    </a:lnBlToTr>
                    <a:noFill/>
                  </a:tcPr>
                </a:tc>
                <a:tc>
                  <a:txBody>
                    <a:bodyPr/>
                    <a:lstStyle/>
                    <a:p>
                      <a:pPr algn="r" fontAlgn="b"/>
                      <a:r>
                        <a:rPr lang="en-GB" sz="1000" b="0" i="0" u="none" strike="noStrike" dirty="0">
                          <a:latin typeface="Arial"/>
                        </a:rPr>
                        <a:t>-19.0</a:t>
                      </a:r>
                    </a:p>
                  </a:txBody>
                  <a:tcPr marL="0" marR="0" marT="0" marB="0" anchor="b">
                    <a:lnL>
                      <a:noFill/>
                    </a:lnL>
                    <a:lnR cap="flat">
                      <a:noFill/>
                    </a:lnR>
                    <a:lnT>
                      <a:noFill/>
                    </a:lnT>
                    <a:lnB>
                      <a:noFill/>
                    </a:lnB>
                    <a:lnTlToBr>
                      <a:noFill/>
                    </a:lnTlToBr>
                    <a:lnBlToTr>
                      <a:noFill/>
                    </a:lnBlToTr>
                    <a:noFill/>
                  </a:tcPr>
                </a:tc>
              </a:tr>
              <a:tr h="217788">
                <a:tc>
                  <a:txBody>
                    <a:bodyPr/>
                    <a:lstStyle/>
                    <a:p>
                      <a:pPr algn="l" fontAlgn="b"/>
                      <a:r>
                        <a:rPr lang="en-GB" sz="1000" b="0" i="0" u="none" strike="noStrike" dirty="0">
                          <a:latin typeface="Arial"/>
                        </a:rPr>
                        <a:t>TOTAL SHELLFISH MEALS</a:t>
                      </a:r>
                    </a:p>
                  </a:txBody>
                  <a:tcPr marL="0" marR="0" marT="0" marB="0" anchor="b">
                    <a:lnL cap="flat">
                      <a:noFill/>
                    </a:lnL>
                    <a:lnR>
                      <a:noFill/>
                    </a:lnR>
                    <a:lnT>
                      <a:noFill/>
                    </a:lnT>
                    <a:lnB>
                      <a:noFill/>
                    </a:lnB>
                    <a:lnTlToBr>
                      <a:noFill/>
                    </a:lnTlToBr>
                    <a:lnBlToTr>
                      <a:noFill/>
                    </a:lnBlToTr>
                    <a:noFill/>
                  </a:tcPr>
                </a:tc>
                <a:tc>
                  <a:txBody>
                    <a:bodyPr/>
                    <a:lstStyle/>
                    <a:p>
                      <a:pPr algn="r" fontAlgn="b"/>
                      <a:r>
                        <a:rPr lang="en-GB" sz="1000" b="0" i="0" u="none" strike="noStrike" dirty="0">
                          <a:latin typeface="Arial"/>
                        </a:rPr>
                        <a:t>5,832</a:t>
                      </a:r>
                    </a:p>
                  </a:txBody>
                  <a:tcPr marL="0" marR="0" marT="0" marB="0" anchor="b">
                    <a:lnL>
                      <a:noFill/>
                    </a:lnL>
                    <a:lnR>
                      <a:noFill/>
                    </a:lnR>
                    <a:lnT>
                      <a:noFill/>
                    </a:lnT>
                    <a:lnB>
                      <a:noFill/>
                    </a:lnB>
                    <a:lnTlToBr>
                      <a:noFill/>
                    </a:lnTlToBr>
                    <a:lnBlToTr>
                      <a:noFill/>
                    </a:lnBlToTr>
                    <a:noFill/>
                  </a:tcPr>
                </a:tc>
                <a:tc>
                  <a:txBody>
                    <a:bodyPr/>
                    <a:lstStyle/>
                    <a:p>
                      <a:pPr algn="r" fontAlgn="b"/>
                      <a:r>
                        <a:rPr lang="en-GB" sz="1000" b="0" i="0" u="none" strike="noStrike" dirty="0">
                          <a:latin typeface="Arial"/>
                        </a:rPr>
                        <a:t>6,613</a:t>
                      </a:r>
                    </a:p>
                  </a:txBody>
                  <a:tcPr marL="0" marR="0" marT="0" marB="0" anchor="b">
                    <a:lnL>
                      <a:noFill/>
                    </a:lnL>
                    <a:lnR>
                      <a:noFill/>
                    </a:lnR>
                    <a:lnT>
                      <a:noFill/>
                    </a:lnT>
                    <a:lnB>
                      <a:noFill/>
                    </a:lnB>
                    <a:lnTlToBr>
                      <a:noFill/>
                    </a:lnTlToBr>
                    <a:lnBlToTr>
                      <a:noFill/>
                    </a:lnBlToTr>
                    <a:noFill/>
                  </a:tcPr>
                </a:tc>
                <a:tc>
                  <a:txBody>
                    <a:bodyPr/>
                    <a:lstStyle/>
                    <a:p>
                      <a:pPr algn="r" fontAlgn="b"/>
                      <a:r>
                        <a:rPr lang="en-GB" sz="1000" b="0" i="0" u="none" strike="noStrike" dirty="0">
                          <a:latin typeface="Arial"/>
                        </a:rPr>
                        <a:t>8,093</a:t>
                      </a:r>
                    </a:p>
                  </a:txBody>
                  <a:tcPr marL="0" marR="0" marT="0" marB="0" anchor="b">
                    <a:lnL>
                      <a:noFill/>
                    </a:lnL>
                    <a:lnR>
                      <a:noFill/>
                    </a:lnR>
                    <a:lnT>
                      <a:noFill/>
                    </a:lnT>
                    <a:lnB>
                      <a:noFill/>
                    </a:lnB>
                    <a:lnTlToBr>
                      <a:noFill/>
                    </a:lnTlToBr>
                    <a:lnBlToTr>
                      <a:noFill/>
                    </a:lnBlToTr>
                    <a:noFill/>
                  </a:tcPr>
                </a:tc>
                <a:tc>
                  <a:txBody>
                    <a:bodyPr/>
                    <a:lstStyle/>
                    <a:p>
                      <a:pPr algn="r" fontAlgn="b"/>
                      <a:r>
                        <a:rPr lang="en-GB" sz="1000" b="0" i="0" u="none" strike="noStrike" dirty="0">
                          <a:latin typeface="Arial"/>
                        </a:rPr>
                        <a:t>22.4</a:t>
                      </a:r>
                    </a:p>
                  </a:txBody>
                  <a:tcPr marL="0" marR="0" marT="0" marB="0" anchor="b">
                    <a:lnL>
                      <a:noFill/>
                    </a:lnL>
                    <a:lnR cap="flat">
                      <a:noFill/>
                    </a:lnR>
                    <a:lnT>
                      <a:noFill/>
                    </a:lnT>
                    <a:lnB>
                      <a:noFill/>
                    </a:lnB>
                    <a:lnTlToBr>
                      <a:noFill/>
                    </a:lnTlToBr>
                    <a:lnBlToTr>
                      <a:noFill/>
                    </a:lnBlToTr>
                    <a:noFill/>
                  </a:tcPr>
                </a:tc>
              </a:tr>
              <a:tr h="217788">
                <a:tc>
                  <a:txBody>
                    <a:bodyPr/>
                    <a:lstStyle/>
                    <a:p>
                      <a:pPr algn="l" fontAlgn="b"/>
                      <a:r>
                        <a:rPr lang="en-GB" sz="1000" b="0" i="0" u="none" strike="noStrike" dirty="0">
                          <a:latin typeface="Arial"/>
                        </a:rPr>
                        <a:t>TOTAL SHELLFISH²</a:t>
                      </a:r>
                    </a:p>
                  </a:txBody>
                  <a:tcPr marL="0" marR="0" marT="0" marB="0" anchor="b">
                    <a:lnL cap="flat">
                      <a:noFill/>
                    </a:lnL>
                    <a:lnR>
                      <a:noFill/>
                    </a:lnR>
                    <a:lnT>
                      <a:noFill/>
                    </a:lnT>
                    <a:lnB>
                      <a:noFill/>
                    </a:lnB>
                    <a:lnTlToBr>
                      <a:noFill/>
                    </a:lnTlToBr>
                    <a:lnBlToTr>
                      <a:noFill/>
                    </a:lnBlToTr>
                    <a:noFill/>
                  </a:tcPr>
                </a:tc>
                <a:tc>
                  <a:txBody>
                    <a:bodyPr/>
                    <a:lstStyle/>
                    <a:p>
                      <a:pPr algn="r" fontAlgn="b"/>
                      <a:r>
                        <a:rPr lang="en-GB" sz="1000" b="0" i="0" u="none" strike="noStrike" dirty="0">
                          <a:latin typeface="Arial"/>
                        </a:rPr>
                        <a:t>39,394</a:t>
                      </a:r>
                    </a:p>
                  </a:txBody>
                  <a:tcPr marL="0" marR="0" marT="0" marB="0" anchor="b">
                    <a:lnL>
                      <a:noFill/>
                    </a:lnL>
                    <a:lnR>
                      <a:noFill/>
                    </a:lnR>
                    <a:lnT>
                      <a:noFill/>
                    </a:lnT>
                    <a:lnB>
                      <a:noFill/>
                    </a:lnB>
                    <a:lnTlToBr>
                      <a:noFill/>
                    </a:lnTlToBr>
                    <a:lnBlToTr>
                      <a:noFill/>
                    </a:lnBlToTr>
                    <a:noFill/>
                  </a:tcPr>
                </a:tc>
                <a:tc>
                  <a:txBody>
                    <a:bodyPr/>
                    <a:lstStyle/>
                    <a:p>
                      <a:pPr algn="r" fontAlgn="b"/>
                      <a:r>
                        <a:rPr lang="en-GB" sz="1000" b="0" i="0" u="none" strike="noStrike" dirty="0">
                          <a:latin typeface="Arial"/>
                        </a:rPr>
                        <a:t>40,890</a:t>
                      </a:r>
                    </a:p>
                  </a:txBody>
                  <a:tcPr marL="0" marR="0" marT="0" marB="0" anchor="b">
                    <a:lnL>
                      <a:noFill/>
                    </a:lnL>
                    <a:lnR>
                      <a:noFill/>
                    </a:lnR>
                    <a:lnT>
                      <a:noFill/>
                    </a:lnT>
                    <a:lnB>
                      <a:noFill/>
                    </a:lnB>
                    <a:lnTlToBr>
                      <a:noFill/>
                    </a:lnTlToBr>
                    <a:lnBlToTr>
                      <a:noFill/>
                    </a:lnBlToTr>
                    <a:noFill/>
                  </a:tcPr>
                </a:tc>
                <a:tc>
                  <a:txBody>
                    <a:bodyPr/>
                    <a:lstStyle/>
                    <a:p>
                      <a:pPr algn="r" fontAlgn="b"/>
                      <a:r>
                        <a:rPr lang="en-GB" sz="1000" b="0" i="0" u="none" strike="noStrike" dirty="0">
                          <a:latin typeface="Arial"/>
                        </a:rPr>
                        <a:t>40,535</a:t>
                      </a:r>
                    </a:p>
                  </a:txBody>
                  <a:tcPr marL="0" marR="0" marT="0" marB="0" anchor="b">
                    <a:lnL>
                      <a:noFill/>
                    </a:lnL>
                    <a:lnR>
                      <a:noFill/>
                    </a:lnR>
                    <a:lnT>
                      <a:noFill/>
                    </a:lnT>
                    <a:lnB>
                      <a:noFill/>
                    </a:lnB>
                    <a:lnTlToBr>
                      <a:noFill/>
                    </a:lnTlToBr>
                    <a:lnBlToTr>
                      <a:noFill/>
                    </a:lnBlToTr>
                    <a:noFill/>
                  </a:tcPr>
                </a:tc>
                <a:tc>
                  <a:txBody>
                    <a:bodyPr/>
                    <a:lstStyle/>
                    <a:p>
                      <a:pPr algn="r" fontAlgn="b"/>
                      <a:r>
                        <a:rPr lang="en-GB" sz="1000" b="0" i="0" u="none" strike="noStrike" dirty="0">
                          <a:latin typeface="Arial"/>
                        </a:rPr>
                        <a:t>-0.9</a:t>
                      </a:r>
                    </a:p>
                  </a:txBody>
                  <a:tcPr marL="0" marR="0" marT="0" marB="0" anchor="b">
                    <a:lnL>
                      <a:noFill/>
                    </a:lnL>
                    <a:lnR cap="flat">
                      <a:noFill/>
                    </a:lnR>
                    <a:lnT>
                      <a:noFill/>
                    </a:lnT>
                    <a:lnB>
                      <a:noFill/>
                    </a:lnB>
                    <a:lnTlToBr>
                      <a:noFill/>
                    </a:lnTlToBr>
                    <a:lnBlToTr>
                      <a:noFill/>
                    </a:lnBlToTr>
                    <a:noFill/>
                  </a:tcPr>
                </a:tc>
              </a:tr>
              <a:tr h="217788">
                <a:tc>
                  <a:txBody>
                    <a:bodyPr/>
                    <a:lstStyle/>
                    <a:p>
                      <a:pPr algn="l" fontAlgn="b"/>
                      <a:r>
                        <a:rPr lang="en-GB" sz="1000" b="0" i="0" u="none" strike="noStrike" dirty="0">
                          <a:latin typeface="Arial"/>
                        </a:rPr>
                        <a:t>TOTAL SHELLFISH</a:t>
                      </a:r>
                    </a:p>
                  </a:txBody>
                  <a:tcPr marL="0" marR="0" marT="0" marB="0" anchor="b">
                    <a:lnL cap="flat">
                      <a:noFill/>
                    </a:lnL>
                    <a:lnR>
                      <a:noFill/>
                    </a:lnR>
                    <a:lnT>
                      <a:noFill/>
                    </a:lnT>
                    <a:lnB>
                      <a:noFill/>
                    </a:lnB>
                    <a:lnTlToBr>
                      <a:noFill/>
                    </a:lnTlToBr>
                    <a:lnBlToTr>
                      <a:noFill/>
                    </a:lnBlToTr>
                    <a:noFill/>
                  </a:tcPr>
                </a:tc>
                <a:tc>
                  <a:txBody>
                    <a:bodyPr/>
                    <a:lstStyle/>
                    <a:p>
                      <a:pPr algn="r" fontAlgn="b"/>
                      <a:r>
                        <a:rPr lang="en-GB" sz="1000" b="0" i="0" u="none" strike="noStrike" dirty="0">
                          <a:latin typeface="Arial"/>
                        </a:rPr>
                        <a:t>45,225</a:t>
                      </a:r>
                    </a:p>
                  </a:txBody>
                  <a:tcPr marL="0" marR="0" marT="0" marB="0" anchor="b">
                    <a:lnL>
                      <a:noFill/>
                    </a:lnL>
                    <a:lnR>
                      <a:noFill/>
                    </a:lnR>
                    <a:lnT>
                      <a:noFill/>
                    </a:lnT>
                    <a:lnB>
                      <a:noFill/>
                    </a:lnB>
                    <a:lnTlToBr>
                      <a:noFill/>
                    </a:lnTlToBr>
                    <a:lnBlToTr>
                      <a:noFill/>
                    </a:lnBlToTr>
                    <a:noFill/>
                  </a:tcPr>
                </a:tc>
                <a:tc>
                  <a:txBody>
                    <a:bodyPr/>
                    <a:lstStyle/>
                    <a:p>
                      <a:pPr algn="r" fontAlgn="b"/>
                      <a:r>
                        <a:rPr lang="en-GB" sz="1000" b="0" i="0" u="none" strike="noStrike" dirty="0">
                          <a:latin typeface="Arial"/>
                        </a:rPr>
                        <a:t>47,503</a:t>
                      </a:r>
                    </a:p>
                  </a:txBody>
                  <a:tcPr marL="0" marR="0" marT="0" marB="0" anchor="b">
                    <a:lnL>
                      <a:noFill/>
                    </a:lnL>
                    <a:lnR>
                      <a:noFill/>
                    </a:lnR>
                    <a:lnT>
                      <a:noFill/>
                    </a:lnT>
                    <a:lnB>
                      <a:noFill/>
                    </a:lnB>
                    <a:lnTlToBr>
                      <a:noFill/>
                    </a:lnTlToBr>
                    <a:lnBlToTr>
                      <a:noFill/>
                    </a:lnBlToTr>
                    <a:noFill/>
                  </a:tcPr>
                </a:tc>
                <a:tc>
                  <a:txBody>
                    <a:bodyPr/>
                    <a:lstStyle/>
                    <a:p>
                      <a:pPr algn="r" fontAlgn="b"/>
                      <a:r>
                        <a:rPr lang="en-GB" sz="1000" b="0" i="0" u="none" strike="noStrike" dirty="0">
                          <a:latin typeface="Arial"/>
                        </a:rPr>
                        <a:t>48,628</a:t>
                      </a:r>
                    </a:p>
                  </a:txBody>
                  <a:tcPr marL="0" marR="0" marT="0" marB="0" anchor="b">
                    <a:lnL>
                      <a:noFill/>
                    </a:lnL>
                    <a:lnR>
                      <a:noFill/>
                    </a:lnR>
                    <a:lnT>
                      <a:noFill/>
                    </a:lnT>
                    <a:lnB>
                      <a:noFill/>
                    </a:lnB>
                    <a:lnTlToBr>
                      <a:noFill/>
                    </a:lnTlToBr>
                    <a:lnBlToTr>
                      <a:noFill/>
                    </a:lnBlToTr>
                    <a:noFill/>
                  </a:tcPr>
                </a:tc>
                <a:tc>
                  <a:txBody>
                    <a:bodyPr/>
                    <a:lstStyle/>
                    <a:p>
                      <a:pPr algn="r" fontAlgn="b"/>
                      <a:r>
                        <a:rPr lang="en-GB" sz="1000" b="0" i="0" u="none" strike="noStrike" dirty="0">
                          <a:latin typeface="Arial"/>
                        </a:rPr>
                        <a:t>2.4</a:t>
                      </a:r>
                    </a:p>
                  </a:txBody>
                  <a:tcPr marL="0" marR="0" marT="0" marB="0" anchor="b">
                    <a:lnL>
                      <a:noFill/>
                    </a:lnL>
                    <a:lnR cap="flat">
                      <a:noFill/>
                    </a:lnR>
                    <a:lnT>
                      <a:noFill/>
                    </a:lnT>
                    <a:lnB>
                      <a:noFill/>
                    </a:lnB>
                    <a:lnTlToBr>
                      <a:noFill/>
                    </a:lnTlToBr>
                    <a:lnBlToTr>
                      <a:noFill/>
                    </a:lnBlToTr>
                    <a:noFill/>
                  </a:tcPr>
                </a:tc>
              </a:tr>
              <a:tr h="217788">
                <a:tc>
                  <a:txBody>
                    <a:bodyPr/>
                    <a:lstStyle/>
                    <a:p>
                      <a:pPr algn="l" fontAlgn="b"/>
                      <a:r>
                        <a:rPr lang="en-GB" sz="1000" b="0" i="0" u="none" strike="noStrike" dirty="0">
                          <a:latin typeface="Arial"/>
                        </a:rPr>
                        <a:t>TOTAL AMBIENT SHELLFISH</a:t>
                      </a:r>
                    </a:p>
                  </a:txBody>
                  <a:tcPr marL="0" marR="0" marT="0" marB="0" anchor="b">
                    <a:lnL cap="flat">
                      <a:noFill/>
                    </a:lnL>
                    <a:lnR>
                      <a:noFill/>
                    </a:lnR>
                    <a:lnT>
                      <a:noFill/>
                    </a:lnT>
                    <a:lnB>
                      <a:noFill/>
                    </a:lnB>
                    <a:lnTlToBr>
                      <a:noFill/>
                    </a:lnTlToBr>
                    <a:lnBlToTr>
                      <a:noFill/>
                    </a:lnBlToTr>
                    <a:noFill/>
                  </a:tcPr>
                </a:tc>
                <a:tc>
                  <a:txBody>
                    <a:bodyPr/>
                    <a:lstStyle/>
                    <a:p>
                      <a:pPr algn="r" fontAlgn="b"/>
                      <a:r>
                        <a:rPr lang="en-GB" sz="1000" b="0" i="0" u="none" strike="noStrike" dirty="0">
                          <a:latin typeface="Arial"/>
                        </a:rPr>
                        <a:t>1,560</a:t>
                      </a:r>
                    </a:p>
                  </a:txBody>
                  <a:tcPr marL="0" marR="0" marT="0" marB="0" anchor="b">
                    <a:lnL>
                      <a:noFill/>
                    </a:lnL>
                    <a:lnR>
                      <a:noFill/>
                    </a:lnR>
                    <a:lnT>
                      <a:noFill/>
                    </a:lnT>
                    <a:lnB>
                      <a:noFill/>
                    </a:lnB>
                    <a:lnTlToBr>
                      <a:noFill/>
                    </a:lnTlToBr>
                    <a:lnBlToTr>
                      <a:noFill/>
                    </a:lnBlToTr>
                    <a:noFill/>
                  </a:tcPr>
                </a:tc>
                <a:tc>
                  <a:txBody>
                    <a:bodyPr/>
                    <a:lstStyle/>
                    <a:p>
                      <a:pPr algn="r" fontAlgn="b"/>
                      <a:r>
                        <a:rPr lang="en-GB" sz="1000" b="0" i="0" u="none" strike="noStrike" dirty="0">
                          <a:latin typeface="Arial"/>
                        </a:rPr>
                        <a:t>1,525</a:t>
                      </a:r>
                    </a:p>
                  </a:txBody>
                  <a:tcPr marL="0" marR="0" marT="0" marB="0" anchor="b">
                    <a:lnL>
                      <a:noFill/>
                    </a:lnL>
                    <a:lnR>
                      <a:noFill/>
                    </a:lnR>
                    <a:lnT>
                      <a:noFill/>
                    </a:lnT>
                    <a:lnB>
                      <a:noFill/>
                    </a:lnB>
                    <a:lnTlToBr>
                      <a:noFill/>
                    </a:lnTlToBr>
                    <a:lnBlToTr>
                      <a:noFill/>
                    </a:lnBlToTr>
                    <a:noFill/>
                  </a:tcPr>
                </a:tc>
                <a:tc>
                  <a:txBody>
                    <a:bodyPr/>
                    <a:lstStyle/>
                    <a:p>
                      <a:pPr algn="r" fontAlgn="b"/>
                      <a:r>
                        <a:rPr lang="en-GB" sz="1000" b="0" i="0" u="none" strike="noStrike" dirty="0">
                          <a:latin typeface="Arial"/>
                        </a:rPr>
                        <a:t>1,452</a:t>
                      </a:r>
                    </a:p>
                  </a:txBody>
                  <a:tcPr marL="0" marR="0" marT="0" marB="0" anchor="b">
                    <a:lnL>
                      <a:noFill/>
                    </a:lnL>
                    <a:lnR>
                      <a:noFill/>
                    </a:lnR>
                    <a:lnT>
                      <a:noFill/>
                    </a:lnT>
                    <a:lnB>
                      <a:noFill/>
                    </a:lnB>
                    <a:lnTlToBr>
                      <a:noFill/>
                    </a:lnTlToBr>
                    <a:lnBlToTr>
                      <a:noFill/>
                    </a:lnBlToTr>
                    <a:noFill/>
                  </a:tcPr>
                </a:tc>
                <a:tc>
                  <a:txBody>
                    <a:bodyPr/>
                    <a:lstStyle/>
                    <a:p>
                      <a:pPr algn="r" fontAlgn="b"/>
                      <a:r>
                        <a:rPr lang="en-GB" sz="1000" b="0" i="0" u="none" strike="noStrike" dirty="0">
                          <a:latin typeface="Arial"/>
                        </a:rPr>
                        <a:t>-4.8</a:t>
                      </a:r>
                    </a:p>
                  </a:txBody>
                  <a:tcPr marL="0" marR="0" marT="0" marB="0" anchor="b">
                    <a:lnL>
                      <a:noFill/>
                    </a:lnL>
                    <a:lnR cap="flat">
                      <a:noFill/>
                    </a:lnR>
                    <a:lnT>
                      <a:noFill/>
                    </a:lnT>
                    <a:lnB>
                      <a:noFill/>
                    </a:lnB>
                    <a:lnTlToBr>
                      <a:noFill/>
                    </a:lnTlToBr>
                    <a:lnBlToTr>
                      <a:noFill/>
                    </a:lnBlToTr>
                    <a:noFill/>
                  </a:tcPr>
                </a:tc>
              </a:tr>
              <a:tr h="217788">
                <a:tc>
                  <a:txBody>
                    <a:bodyPr/>
                    <a:lstStyle/>
                    <a:p>
                      <a:pPr algn="l" fontAlgn="b"/>
                      <a:r>
                        <a:rPr lang="en-GB" sz="1000" b="0" i="0" u="none" strike="noStrike" dirty="0">
                          <a:latin typeface="Arial"/>
                        </a:rPr>
                        <a:t>TOTAL </a:t>
                      </a:r>
                      <a:r>
                        <a:rPr lang="en-GB" sz="1000" b="0" i="0" u="none" strike="noStrike" dirty="0" smtClean="0">
                          <a:latin typeface="Arial"/>
                        </a:rPr>
                        <a:t>CHILLED </a:t>
                      </a:r>
                      <a:r>
                        <a:rPr lang="en-GB" sz="1000" b="0" i="0" u="none" strike="noStrike" dirty="0">
                          <a:latin typeface="Arial"/>
                        </a:rPr>
                        <a:t>SHELLFISH</a:t>
                      </a:r>
                    </a:p>
                  </a:txBody>
                  <a:tcPr marL="0" marR="0" marT="0" marB="0" anchor="b">
                    <a:lnL cap="flat">
                      <a:noFill/>
                    </a:lnL>
                    <a:lnR>
                      <a:noFill/>
                    </a:lnR>
                    <a:lnT>
                      <a:noFill/>
                    </a:lnT>
                    <a:lnB>
                      <a:noFill/>
                    </a:lnB>
                    <a:lnTlToBr>
                      <a:noFill/>
                    </a:lnTlToBr>
                    <a:lnBlToTr>
                      <a:noFill/>
                    </a:lnBlToTr>
                    <a:noFill/>
                  </a:tcPr>
                </a:tc>
                <a:tc>
                  <a:txBody>
                    <a:bodyPr/>
                    <a:lstStyle/>
                    <a:p>
                      <a:pPr algn="r" fontAlgn="b"/>
                      <a:r>
                        <a:rPr lang="en-GB" sz="1000" b="0" i="0" u="none" strike="noStrike" dirty="0">
                          <a:latin typeface="Arial"/>
                        </a:rPr>
                        <a:t>25,483</a:t>
                      </a:r>
                    </a:p>
                  </a:txBody>
                  <a:tcPr marL="0" marR="0" marT="0" marB="0" anchor="b">
                    <a:lnL>
                      <a:noFill/>
                    </a:lnL>
                    <a:lnR>
                      <a:noFill/>
                    </a:lnR>
                    <a:lnT>
                      <a:noFill/>
                    </a:lnT>
                    <a:lnB>
                      <a:noFill/>
                    </a:lnB>
                    <a:lnTlToBr>
                      <a:noFill/>
                    </a:lnTlToBr>
                    <a:lnBlToTr>
                      <a:noFill/>
                    </a:lnBlToTr>
                    <a:noFill/>
                  </a:tcPr>
                </a:tc>
                <a:tc>
                  <a:txBody>
                    <a:bodyPr/>
                    <a:lstStyle/>
                    <a:p>
                      <a:pPr algn="r" fontAlgn="b"/>
                      <a:r>
                        <a:rPr lang="en-GB" sz="1000" b="0" i="0" u="none" strike="noStrike" dirty="0">
                          <a:latin typeface="Arial"/>
                        </a:rPr>
                        <a:t>27,987</a:t>
                      </a:r>
                    </a:p>
                  </a:txBody>
                  <a:tcPr marL="0" marR="0" marT="0" marB="0" anchor="b">
                    <a:lnL>
                      <a:noFill/>
                    </a:lnL>
                    <a:lnR>
                      <a:noFill/>
                    </a:lnR>
                    <a:lnT>
                      <a:noFill/>
                    </a:lnT>
                    <a:lnB>
                      <a:noFill/>
                    </a:lnB>
                    <a:lnTlToBr>
                      <a:noFill/>
                    </a:lnTlToBr>
                    <a:lnBlToTr>
                      <a:noFill/>
                    </a:lnBlToTr>
                    <a:noFill/>
                  </a:tcPr>
                </a:tc>
                <a:tc>
                  <a:txBody>
                    <a:bodyPr/>
                    <a:lstStyle/>
                    <a:p>
                      <a:pPr algn="r" fontAlgn="b"/>
                      <a:r>
                        <a:rPr lang="en-GB" sz="1000" b="0" i="0" u="none" strike="noStrike" dirty="0">
                          <a:latin typeface="Arial"/>
                        </a:rPr>
                        <a:t>28,584</a:t>
                      </a:r>
                    </a:p>
                  </a:txBody>
                  <a:tcPr marL="0" marR="0" marT="0" marB="0" anchor="b">
                    <a:lnL>
                      <a:noFill/>
                    </a:lnL>
                    <a:lnR>
                      <a:noFill/>
                    </a:lnR>
                    <a:lnT>
                      <a:noFill/>
                    </a:lnT>
                    <a:lnB>
                      <a:noFill/>
                    </a:lnB>
                    <a:lnTlToBr>
                      <a:noFill/>
                    </a:lnTlToBr>
                    <a:lnBlToTr>
                      <a:noFill/>
                    </a:lnBlToTr>
                    <a:noFill/>
                  </a:tcPr>
                </a:tc>
                <a:tc>
                  <a:txBody>
                    <a:bodyPr/>
                    <a:lstStyle/>
                    <a:p>
                      <a:pPr algn="r" fontAlgn="b"/>
                      <a:r>
                        <a:rPr lang="en-GB" sz="1000" b="0" i="0" u="none" strike="noStrike" dirty="0">
                          <a:latin typeface="Arial"/>
                        </a:rPr>
                        <a:t>2.1</a:t>
                      </a:r>
                    </a:p>
                  </a:txBody>
                  <a:tcPr marL="0" marR="0" marT="0" marB="0" anchor="b">
                    <a:lnL>
                      <a:noFill/>
                    </a:lnL>
                    <a:lnR cap="flat">
                      <a:noFill/>
                    </a:lnR>
                    <a:lnT>
                      <a:noFill/>
                    </a:lnT>
                    <a:lnB>
                      <a:noFill/>
                    </a:lnB>
                    <a:lnTlToBr>
                      <a:noFill/>
                    </a:lnTlToBr>
                    <a:lnBlToTr>
                      <a:noFill/>
                    </a:lnBlToTr>
                    <a:noFill/>
                  </a:tcPr>
                </a:tc>
              </a:tr>
              <a:tr h="217788">
                <a:tc>
                  <a:txBody>
                    <a:bodyPr/>
                    <a:lstStyle/>
                    <a:p>
                      <a:pPr algn="l" fontAlgn="b"/>
                      <a:r>
                        <a:rPr lang="en-GB" sz="1000" b="0" i="0" u="none" strike="noStrike" dirty="0">
                          <a:latin typeface="Arial"/>
                        </a:rPr>
                        <a:t>TOTAL FROZEN SHELLFISH</a:t>
                      </a:r>
                    </a:p>
                  </a:txBody>
                  <a:tcPr marL="0" marR="0" marT="0" marB="0" anchor="b">
                    <a:lnL cap="flat">
                      <a:noFill/>
                    </a:lnL>
                    <a:lnR>
                      <a:noFill/>
                    </a:lnR>
                    <a:lnT>
                      <a:noFill/>
                    </a:lnT>
                    <a:lnB>
                      <a:noFill/>
                    </a:lnB>
                    <a:lnTlToBr>
                      <a:noFill/>
                    </a:lnTlToBr>
                    <a:lnBlToTr>
                      <a:noFill/>
                    </a:lnBlToTr>
                    <a:noFill/>
                  </a:tcPr>
                </a:tc>
                <a:tc>
                  <a:txBody>
                    <a:bodyPr/>
                    <a:lstStyle/>
                    <a:p>
                      <a:pPr algn="r" fontAlgn="b"/>
                      <a:r>
                        <a:rPr lang="en-GB" sz="1000" b="0" i="0" u="none" strike="noStrike" dirty="0">
                          <a:latin typeface="Arial"/>
                        </a:rPr>
                        <a:t>18,183</a:t>
                      </a:r>
                    </a:p>
                  </a:txBody>
                  <a:tcPr marL="0" marR="0" marT="0" marB="0" anchor="b">
                    <a:lnL>
                      <a:noFill/>
                    </a:lnL>
                    <a:lnR>
                      <a:noFill/>
                    </a:lnR>
                    <a:lnT>
                      <a:noFill/>
                    </a:lnT>
                    <a:lnB>
                      <a:noFill/>
                    </a:lnB>
                    <a:lnTlToBr>
                      <a:noFill/>
                    </a:lnTlToBr>
                    <a:lnBlToTr>
                      <a:noFill/>
                    </a:lnBlToTr>
                    <a:noFill/>
                  </a:tcPr>
                </a:tc>
                <a:tc>
                  <a:txBody>
                    <a:bodyPr/>
                    <a:lstStyle/>
                    <a:p>
                      <a:pPr algn="r" fontAlgn="b"/>
                      <a:r>
                        <a:rPr lang="en-GB" sz="1000" b="0" i="0" u="none" strike="noStrike" dirty="0">
                          <a:latin typeface="Arial"/>
                        </a:rPr>
                        <a:t>17,991</a:t>
                      </a:r>
                    </a:p>
                  </a:txBody>
                  <a:tcPr marL="0" marR="0" marT="0" marB="0" anchor="b">
                    <a:lnL>
                      <a:noFill/>
                    </a:lnL>
                    <a:lnR>
                      <a:noFill/>
                    </a:lnR>
                    <a:lnT>
                      <a:noFill/>
                    </a:lnT>
                    <a:lnB>
                      <a:noFill/>
                    </a:lnB>
                    <a:lnTlToBr>
                      <a:noFill/>
                    </a:lnTlToBr>
                    <a:lnBlToTr>
                      <a:noFill/>
                    </a:lnBlToTr>
                    <a:noFill/>
                  </a:tcPr>
                </a:tc>
                <a:tc>
                  <a:txBody>
                    <a:bodyPr/>
                    <a:lstStyle/>
                    <a:p>
                      <a:pPr algn="r" fontAlgn="b"/>
                      <a:r>
                        <a:rPr lang="en-GB" sz="1000" b="0" i="0" u="none" strike="noStrike" dirty="0">
                          <a:latin typeface="Arial"/>
                        </a:rPr>
                        <a:t>18,592</a:t>
                      </a:r>
                    </a:p>
                  </a:txBody>
                  <a:tcPr marL="0" marR="0" marT="0" marB="0" anchor="b">
                    <a:lnL>
                      <a:noFill/>
                    </a:lnL>
                    <a:lnR>
                      <a:noFill/>
                    </a:lnR>
                    <a:lnT>
                      <a:noFill/>
                    </a:lnT>
                    <a:lnB>
                      <a:noFill/>
                    </a:lnB>
                    <a:lnTlToBr>
                      <a:noFill/>
                    </a:lnTlToBr>
                    <a:lnBlToTr>
                      <a:noFill/>
                    </a:lnBlToTr>
                    <a:noFill/>
                  </a:tcPr>
                </a:tc>
                <a:tc>
                  <a:txBody>
                    <a:bodyPr/>
                    <a:lstStyle/>
                    <a:p>
                      <a:pPr algn="r" fontAlgn="b"/>
                      <a:r>
                        <a:rPr lang="en-GB" sz="1000" b="0" i="0" u="none" strike="noStrike" dirty="0">
                          <a:latin typeface="Arial"/>
                        </a:rPr>
                        <a:t>3.3</a:t>
                      </a:r>
                    </a:p>
                  </a:txBody>
                  <a:tcPr marL="0" marR="0" marT="0" marB="0" anchor="b">
                    <a:lnL>
                      <a:noFill/>
                    </a:lnL>
                    <a:lnR cap="flat">
                      <a:noFill/>
                    </a:lnR>
                    <a:lnT>
                      <a:noFill/>
                    </a:lnT>
                    <a:lnB>
                      <a:noFill/>
                    </a:lnB>
                    <a:lnTlToBr>
                      <a:noFill/>
                    </a:lnTlToBr>
                    <a:lnBlToTr>
                      <a:noFill/>
                    </a:lnBlToTr>
                    <a:noFill/>
                  </a:tcPr>
                </a:tc>
              </a:tr>
              <a:tr h="217788">
                <a:tc>
                  <a:txBody>
                    <a:bodyPr/>
                    <a:lstStyle/>
                    <a:p>
                      <a:pPr algn="l" fontAlgn="b"/>
                      <a:r>
                        <a:rPr lang="en-GB" sz="1000" b="0" i="0" u="none" strike="noStrike" dirty="0">
                          <a:latin typeface="Arial"/>
                        </a:rPr>
                        <a:t> </a:t>
                      </a:r>
                    </a:p>
                  </a:txBody>
                  <a:tcPr marL="0" marR="0" marT="0" marB="0" anchor="b">
                    <a:lnL cap="flat">
                      <a:noFill/>
                    </a:lnL>
                    <a:lnR>
                      <a:noFill/>
                    </a:lnR>
                    <a:lnT>
                      <a:noFill/>
                    </a:lnT>
                    <a:lnB>
                      <a:noFill/>
                    </a:lnB>
                    <a:lnTlToBr>
                      <a:noFill/>
                    </a:lnTlToBr>
                    <a:lnBlToTr>
                      <a:noFill/>
                    </a:lnBlToTr>
                    <a:noFill/>
                  </a:tcPr>
                </a:tc>
                <a:tc>
                  <a:txBody>
                    <a:bodyPr/>
                    <a:lstStyle/>
                    <a:p>
                      <a:pPr algn="l" fontAlgn="b"/>
                      <a:r>
                        <a:rPr lang="en-GB" sz="1000" b="0" i="0" u="none" strike="noStrike" dirty="0">
                          <a:latin typeface="Arial"/>
                        </a:rPr>
                        <a:t> </a:t>
                      </a:r>
                    </a:p>
                  </a:txBody>
                  <a:tcPr marL="0" marR="0" marT="0" marB="0" anchor="b">
                    <a:lnL>
                      <a:noFill/>
                    </a:lnL>
                    <a:lnR>
                      <a:noFill/>
                    </a:lnR>
                    <a:lnT>
                      <a:noFill/>
                    </a:lnT>
                    <a:lnB>
                      <a:noFill/>
                    </a:lnB>
                    <a:lnTlToBr>
                      <a:noFill/>
                    </a:lnTlToBr>
                    <a:lnBlToTr>
                      <a:noFill/>
                    </a:lnBlToTr>
                    <a:noFill/>
                  </a:tcPr>
                </a:tc>
                <a:tc>
                  <a:txBody>
                    <a:bodyPr/>
                    <a:lstStyle/>
                    <a:p>
                      <a:pPr algn="l" fontAlgn="b"/>
                      <a:r>
                        <a:rPr lang="en-GB" sz="1000" b="0" i="0" u="none" strike="noStrike" dirty="0">
                          <a:latin typeface="Arial"/>
                        </a:rPr>
                        <a:t> </a:t>
                      </a:r>
                    </a:p>
                  </a:txBody>
                  <a:tcPr marL="0" marR="0" marT="0" marB="0" anchor="b">
                    <a:lnL>
                      <a:noFill/>
                    </a:lnL>
                    <a:lnR>
                      <a:noFill/>
                    </a:lnR>
                    <a:lnT>
                      <a:noFill/>
                    </a:lnT>
                    <a:lnB>
                      <a:noFill/>
                    </a:lnB>
                    <a:lnTlToBr>
                      <a:noFill/>
                    </a:lnTlToBr>
                    <a:lnBlToTr>
                      <a:noFill/>
                    </a:lnBlToTr>
                    <a:noFill/>
                  </a:tcPr>
                </a:tc>
                <a:tc>
                  <a:txBody>
                    <a:bodyPr/>
                    <a:lstStyle/>
                    <a:p>
                      <a:pPr algn="l" fontAlgn="b"/>
                      <a:r>
                        <a:rPr lang="en-GB" sz="1000" b="0" i="0" u="none" strike="noStrike" dirty="0">
                          <a:latin typeface="Arial"/>
                        </a:rPr>
                        <a:t> </a:t>
                      </a:r>
                    </a:p>
                  </a:txBody>
                  <a:tcPr marL="0" marR="0" marT="0" marB="0" anchor="b">
                    <a:lnL>
                      <a:noFill/>
                    </a:lnL>
                    <a:lnR>
                      <a:noFill/>
                    </a:lnR>
                    <a:lnT>
                      <a:noFill/>
                    </a:lnT>
                    <a:lnB>
                      <a:noFill/>
                    </a:lnB>
                    <a:lnTlToBr>
                      <a:noFill/>
                    </a:lnTlToBr>
                    <a:lnBlToTr>
                      <a:noFill/>
                    </a:lnBlToTr>
                    <a:noFill/>
                  </a:tcPr>
                </a:tc>
                <a:tc>
                  <a:txBody>
                    <a:bodyPr/>
                    <a:lstStyle/>
                    <a:p>
                      <a:pPr algn="l" fontAlgn="b"/>
                      <a:r>
                        <a:rPr lang="en-GB" sz="1000" b="0" i="0" u="none" strike="noStrike" dirty="0">
                          <a:latin typeface="Arial"/>
                        </a:rPr>
                        <a:t> </a:t>
                      </a:r>
                    </a:p>
                  </a:txBody>
                  <a:tcPr marL="0" marR="0" marT="0" marB="0" anchor="b">
                    <a:lnL>
                      <a:noFill/>
                    </a:lnL>
                    <a:lnR cap="flat">
                      <a:noFill/>
                    </a:lnR>
                    <a:lnT>
                      <a:noFill/>
                    </a:lnT>
                    <a:lnB>
                      <a:noFill/>
                    </a:lnB>
                    <a:lnTlToBr>
                      <a:noFill/>
                    </a:lnTlToBr>
                    <a:lnBlToTr>
                      <a:noFill/>
                    </a:lnBlToTr>
                    <a:noFill/>
                  </a:tcPr>
                </a:tc>
              </a:tr>
              <a:tr h="217788">
                <a:tc>
                  <a:txBody>
                    <a:bodyPr/>
                    <a:lstStyle/>
                    <a:p>
                      <a:pPr algn="l" fontAlgn="b"/>
                      <a:r>
                        <a:rPr lang="en-GB" sz="1000" b="0" i="0" u="none" strike="noStrike" dirty="0">
                          <a:latin typeface="Arial"/>
                        </a:rPr>
                        <a:t>¹ includes shellfish meals, ² excludes shellfish meals</a:t>
                      </a:r>
                    </a:p>
                  </a:txBody>
                  <a:tcPr marL="0" marR="0" marT="0" marB="0" anchor="b">
                    <a:lnL cap="flat">
                      <a:noFill/>
                    </a:lnL>
                    <a:lnR>
                      <a:noFill/>
                    </a:lnR>
                    <a:lnT>
                      <a:noFill/>
                    </a:lnT>
                    <a:lnB cap="flat">
                      <a:noFill/>
                    </a:lnB>
                    <a:lnTlToBr>
                      <a:noFill/>
                    </a:lnTlToBr>
                    <a:lnBlToTr>
                      <a:noFill/>
                    </a:lnBlToTr>
                    <a:noFill/>
                  </a:tcPr>
                </a:tc>
                <a:tc>
                  <a:txBody>
                    <a:bodyPr/>
                    <a:lstStyle/>
                    <a:p>
                      <a:pPr algn="l" fontAlgn="b"/>
                      <a:r>
                        <a:rPr lang="en-GB" sz="1000" b="0" i="0" u="none" strike="noStrike" dirty="0">
                          <a:latin typeface="Arial"/>
                        </a:rPr>
                        <a:t> </a:t>
                      </a:r>
                    </a:p>
                  </a:txBody>
                  <a:tcPr marL="0" marR="0" marT="0" marB="0" anchor="b">
                    <a:lnL>
                      <a:noFill/>
                    </a:lnL>
                    <a:lnR>
                      <a:noFill/>
                    </a:lnR>
                    <a:lnT>
                      <a:noFill/>
                    </a:lnT>
                    <a:lnB cap="flat">
                      <a:noFill/>
                    </a:lnB>
                    <a:lnTlToBr>
                      <a:noFill/>
                    </a:lnTlToBr>
                    <a:lnBlToTr>
                      <a:noFill/>
                    </a:lnBlToTr>
                    <a:noFill/>
                  </a:tcPr>
                </a:tc>
                <a:tc>
                  <a:txBody>
                    <a:bodyPr/>
                    <a:lstStyle/>
                    <a:p>
                      <a:pPr algn="l" fontAlgn="b"/>
                      <a:r>
                        <a:rPr lang="en-GB" sz="1000" b="0" i="0" u="none" strike="noStrike" dirty="0">
                          <a:latin typeface="Arial"/>
                        </a:rPr>
                        <a:t> </a:t>
                      </a:r>
                    </a:p>
                  </a:txBody>
                  <a:tcPr marL="0" marR="0" marT="0" marB="0" anchor="b">
                    <a:lnL>
                      <a:noFill/>
                    </a:lnL>
                    <a:lnR>
                      <a:noFill/>
                    </a:lnR>
                    <a:lnT>
                      <a:noFill/>
                    </a:lnT>
                    <a:lnB cap="flat">
                      <a:noFill/>
                    </a:lnB>
                    <a:lnTlToBr>
                      <a:noFill/>
                    </a:lnTlToBr>
                    <a:lnBlToTr>
                      <a:noFill/>
                    </a:lnBlToTr>
                    <a:noFill/>
                  </a:tcPr>
                </a:tc>
                <a:tc>
                  <a:txBody>
                    <a:bodyPr/>
                    <a:lstStyle/>
                    <a:p>
                      <a:pPr algn="l" fontAlgn="b"/>
                      <a:r>
                        <a:rPr lang="en-GB" sz="1000" b="0" i="0" u="none" strike="noStrike" dirty="0">
                          <a:latin typeface="Arial"/>
                        </a:rPr>
                        <a:t> </a:t>
                      </a:r>
                    </a:p>
                  </a:txBody>
                  <a:tcPr marL="0" marR="0" marT="0" marB="0" anchor="b">
                    <a:lnL>
                      <a:noFill/>
                    </a:lnL>
                    <a:lnR>
                      <a:noFill/>
                    </a:lnR>
                    <a:lnT>
                      <a:noFill/>
                    </a:lnT>
                    <a:lnB cap="flat">
                      <a:noFill/>
                    </a:lnB>
                    <a:lnTlToBr>
                      <a:noFill/>
                    </a:lnTlToBr>
                    <a:lnBlToTr>
                      <a:noFill/>
                    </a:lnBlToTr>
                    <a:noFill/>
                  </a:tcPr>
                </a:tc>
                <a:tc>
                  <a:txBody>
                    <a:bodyPr/>
                    <a:lstStyle/>
                    <a:p>
                      <a:pPr algn="l" fontAlgn="b"/>
                      <a:r>
                        <a:rPr lang="en-GB" sz="1000" b="0" i="0" u="none" strike="noStrike" dirty="0">
                          <a:latin typeface="Arial"/>
                        </a:rPr>
                        <a:t> </a:t>
                      </a:r>
                    </a:p>
                  </a:txBody>
                  <a:tcPr marL="0" marR="0" marT="0" marB="0" anchor="b">
                    <a:lnL>
                      <a:noFill/>
                    </a:lnL>
                    <a:lnR cap="flat">
                      <a:noFill/>
                    </a:lnR>
                    <a:lnT>
                      <a:noFill/>
                    </a:lnT>
                    <a:lnB cap="flat">
                      <a:noFill/>
                    </a:lnB>
                    <a:lnTlToBr>
                      <a:noFill/>
                    </a:lnTlToBr>
                    <a:lnBlToTr>
                      <a:noFill/>
                    </a:lnBlToTr>
                    <a:noFill/>
                  </a:tcPr>
                </a:tc>
              </a:tr>
            </a:tbl>
          </a:graphicData>
        </a:graphic>
      </p:graphicFrame>
      <p:sp>
        <p:nvSpPr>
          <p:cNvPr id="27650" name="Text Box 156"/>
          <p:cNvSpPr txBox="1">
            <a:spLocks noChangeArrowheads="1"/>
          </p:cNvSpPr>
          <p:nvPr/>
        </p:nvSpPr>
        <p:spPr bwMode="auto">
          <a:xfrm>
            <a:off x="788988" y="5927725"/>
            <a:ext cx="3727450" cy="336550"/>
          </a:xfrm>
          <a:prstGeom prst="rect">
            <a:avLst/>
          </a:prstGeom>
          <a:noFill/>
          <a:ln w="9525" algn="ctr">
            <a:noFill/>
            <a:miter lim="800000"/>
            <a:headEnd/>
            <a:tailEnd/>
          </a:ln>
        </p:spPr>
        <p:txBody>
          <a:bodyPr wrap="none">
            <a:spAutoFit/>
          </a:bodyPr>
          <a:lstStyle/>
          <a:p>
            <a:pPr defTabSz="457200" eaLnBrk="0" hangingPunct="0">
              <a:spcBef>
                <a:spcPct val="20000"/>
              </a:spcBef>
              <a:buFont typeface="Arial" charset="0"/>
              <a:buNone/>
            </a:pPr>
            <a:r>
              <a:rPr lang="en-GB" sz="1600" b="0" dirty="0"/>
              <a:t>Source: Nielsen Scan Track till roll data</a:t>
            </a:r>
            <a:endParaRPr lang="en-US" sz="1600" b="0" dirty="0"/>
          </a:p>
        </p:txBody>
      </p:sp>
      <p:sp>
        <p:nvSpPr>
          <p:cNvPr id="27732" name="Text Box 306"/>
          <p:cNvSpPr txBox="1">
            <a:spLocks noChangeArrowheads="1"/>
          </p:cNvSpPr>
          <p:nvPr/>
        </p:nvSpPr>
        <p:spPr bwMode="auto">
          <a:xfrm>
            <a:off x="539750" y="5300663"/>
            <a:ext cx="6553200" cy="473075"/>
          </a:xfrm>
          <a:prstGeom prst="rect">
            <a:avLst/>
          </a:prstGeom>
          <a:noFill/>
          <a:ln w="9525" algn="ctr">
            <a:noFill/>
            <a:miter lim="800000"/>
            <a:headEnd/>
            <a:tailEnd/>
          </a:ln>
        </p:spPr>
        <p:txBody>
          <a:bodyPr>
            <a:spAutoFit/>
          </a:bodyPr>
          <a:lstStyle/>
          <a:p>
            <a:pPr defTabSz="457200" fontAlgn="b"/>
            <a:r>
              <a:rPr lang="en-GB" sz="1000" dirty="0">
                <a:solidFill>
                  <a:schemeClr val="tx1"/>
                </a:solidFill>
              </a:rPr>
              <a:t>¹ includes shellfish meals, ² excludes shellfish meals</a:t>
            </a:r>
          </a:p>
          <a:p>
            <a:pPr defTabSz="457200" eaLnBrk="0" hangingPunct="0">
              <a:spcBef>
                <a:spcPct val="50000"/>
              </a:spcBef>
              <a:buFont typeface="Arial" charset="0"/>
              <a:buNone/>
            </a:pPr>
            <a:endParaRPr lang="en-GB" sz="1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p:nvPr>
        </p:nvSpPr>
        <p:spPr>
          <a:xfrm>
            <a:off x="468312" y="115888"/>
            <a:ext cx="8496175" cy="936625"/>
          </a:xfrm>
        </p:spPr>
        <p:txBody>
          <a:bodyPr/>
          <a:lstStyle/>
          <a:p>
            <a:pPr eaLnBrk="1" hangingPunct="1"/>
            <a:r>
              <a:rPr lang="en-GB" dirty="0" smtClean="0"/>
              <a:t>Market Segmentation Remains Unchanged</a:t>
            </a:r>
            <a:endParaRPr lang="en-US" dirty="0" smtClean="0"/>
          </a:p>
        </p:txBody>
      </p:sp>
      <p:sp>
        <p:nvSpPr>
          <p:cNvPr id="29698" name="Rectangle 5"/>
          <p:cNvSpPr>
            <a:spLocks noGrp="1"/>
          </p:cNvSpPr>
          <p:nvPr>
            <p:ph type="body" sz="half" idx="2"/>
          </p:nvPr>
        </p:nvSpPr>
        <p:spPr>
          <a:xfrm>
            <a:off x="468313" y="4005263"/>
            <a:ext cx="8229600" cy="1943100"/>
          </a:xfrm>
        </p:spPr>
        <p:txBody>
          <a:bodyPr/>
          <a:lstStyle/>
          <a:p>
            <a:pPr eaLnBrk="1" hangingPunct="1">
              <a:lnSpc>
                <a:spcPct val="90000"/>
              </a:lnSpc>
            </a:pPr>
            <a:endParaRPr lang="en-GB" sz="2000" dirty="0" smtClean="0"/>
          </a:p>
          <a:p>
            <a:pPr eaLnBrk="1" hangingPunct="1">
              <a:lnSpc>
                <a:spcPct val="90000"/>
              </a:lnSpc>
            </a:pPr>
            <a:r>
              <a:rPr lang="en-GB" sz="2000" dirty="0" smtClean="0"/>
              <a:t>Chilled seafood still accounts for 56% of the market by value. There have been no significant changes in the segmentation of the seafood market compared to Q4 2009</a:t>
            </a:r>
          </a:p>
        </p:txBody>
      </p:sp>
      <p:sp>
        <p:nvSpPr>
          <p:cNvPr id="29699" name="Text Box 6"/>
          <p:cNvSpPr txBox="1">
            <a:spLocks noChangeArrowheads="1"/>
          </p:cNvSpPr>
          <p:nvPr/>
        </p:nvSpPr>
        <p:spPr bwMode="auto">
          <a:xfrm>
            <a:off x="755650" y="5876925"/>
            <a:ext cx="3727450" cy="336550"/>
          </a:xfrm>
          <a:prstGeom prst="rect">
            <a:avLst/>
          </a:prstGeom>
          <a:noFill/>
          <a:ln w="9525" algn="ctr">
            <a:noFill/>
            <a:miter lim="800000"/>
            <a:headEnd/>
            <a:tailEnd/>
          </a:ln>
        </p:spPr>
        <p:txBody>
          <a:bodyPr wrap="none">
            <a:spAutoFit/>
          </a:bodyPr>
          <a:lstStyle/>
          <a:p>
            <a:pPr defTabSz="457200" eaLnBrk="0" hangingPunct="0">
              <a:spcBef>
                <a:spcPct val="20000"/>
              </a:spcBef>
              <a:buFont typeface="Arial" charset="0"/>
              <a:buNone/>
            </a:pPr>
            <a:r>
              <a:rPr lang="en-GB" sz="1600" b="0" dirty="0"/>
              <a:t>Source: Nielsen Scan Track till roll data</a:t>
            </a:r>
            <a:endParaRPr lang="en-US" sz="1600" b="0" dirty="0"/>
          </a:p>
        </p:txBody>
      </p:sp>
      <p:sp>
        <p:nvSpPr>
          <p:cNvPr id="29700" name="Text Box 13"/>
          <p:cNvSpPr txBox="1">
            <a:spLocks noChangeArrowheads="1"/>
          </p:cNvSpPr>
          <p:nvPr/>
        </p:nvSpPr>
        <p:spPr bwMode="auto">
          <a:xfrm>
            <a:off x="2771775" y="1052513"/>
            <a:ext cx="3887788" cy="701675"/>
          </a:xfrm>
          <a:prstGeom prst="rect">
            <a:avLst/>
          </a:prstGeom>
          <a:noFill/>
          <a:ln w="9525" algn="ctr">
            <a:noFill/>
            <a:miter lim="800000"/>
            <a:headEnd/>
            <a:tailEnd/>
          </a:ln>
        </p:spPr>
        <p:txBody>
          <a:bodyPr>
            <a:spAutoFit/>
          </a:bodyPr>
          <a:lstStyle/>
          <a:p>
            <a:pPr defTabSz="457200" eaLnBrk="0" hangingPunct="0">
              <a:spcBef>
                <a:spcPct val="50000"/>
              </a:spcBef>
              <a:buFont typeface="Arial" charset="0"/>
              <a:buNone/>
            </a:pPr>
            <a:endParaRPr lang="en-US" dirty="0"/>
          </a:p>
        </p:txBody>
      </p:sp>
      <p:graphicFrame>
        <p:nvGraphicFramePr>
          <p:cNvPr id="11" name="Chart 10"/>
          <p:cNvGraphicFramePr>
            <a:graphicFrameLocks/>
          </p:cNvGraphicFramePr>
          <p:nvPr/>
        </p:nvGraphicFramePr>
        <p:xfrm>
          <a:off x="827584" y="1052736"/>
          <a:ext cx="6840760" cy="316835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p:nvPr>
        </p:nvSpPr>
        <p:spPr/>
        <p:txBody>
          <a:bodyPr/>
          <a:lstStyle/>
          <a:p>
            <a:pPr eaLnBrk="1" hangingPunct="1"/>
            <a:r>
              <a:rPr lang="en-GB" sz="3000" dirty="0" smtClean="0"/>
              <a:t>Total Seafood De-values </a:t>
            </a:r>
            <a:r>
              <a:rPr lang="en-GB" sz="1800" dirty="0" smtClean="0"/>
              <a:t>(Q4 2009 vs Q4 2010)</a:t>
            </a:r>
            <a:endParaRPr lang="en-US" sz="1800" dirty="0" smtClean="0"/>
          </a:p>
        </p:txBody>
      </p:sp>
      <p:graphicFrame>
        <p:nvGraphicFramePr>
          <p:cNvPr id="83491" name="Group 547"/>
          <p:cNvGraphicFramePr>
            <a:graphicFrameLocks noGrp="1"/>
          </p:cNvGraphicFramePr>
          <p:nvPr>
            <p:ph sz="half" idx="1"/>
          </p:nvPr>
        </p:nvGraphicFramePr>
        <p:xfrm>
          <a:off x="539750" y="1484313"/>
          <a:ext cx="7632828" cy="1993835"/>
        </p:xfrm>
        <a:graphic>
          <a:graphicData uri="http://schemas.openxmlformats.org/drawingml/2006/table">
            <a:tbl>
              <a:tblPr/>
              <a:tblGrid>
                <a:gridCol w="848092"/>
                <a:gridCol w="848092"/>
                <a:gridCol w="848092"/>
                <a:gridCol w="848092"/>
                <a:gridCol w="848092"/>
                <a:gridCol w="848092"/>
                <a:gridCol w="848092"/>
                <a:gridCol w="848092"/>
                <a:gridCol w="848092"/>
              </a:tblGrid>
              <a:tr h="398767">
                <a:tc>
                  <a:txBody>
                    <a:bodyPr/>
                    <a:lstStyle/>
                    <a:p>
                      <a:pPr algn="ctr" fontAlgn="b"/>
                      <a:r>
                        <a:rPr lang="en-GB" sz="1000" b="1" i="0" u="none" strike="noStrike" dirty="0">
                          <a:latin typeface="Arial"/>
                        </a:rPr>
                        <a:t>Value/ £000s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GB" sz="900" b="1" i="0" u="none" strike="noStrike" dirty="0">
                          <a:solidFill>
                            <a:srgbClr val="000000"/>
                          </a:solidFill>
                          <a:latin typeface="Arial"/>
                        </a:rPr>
                        <a:t>Q4: 12 WKS TO 26.12.09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b"/>
                      <a:r>
                        <a:rPr lang="en-GB" sz="900" b="1" i="0" u="none" strike="noStrike" dirty="0">
                          <a:solidFill>
                            <a:srgbClr val="000000"/>
                          </a:solidFill>
                          <a:latin typeface="Arial"/>
                        </a:rPr>
                        <a:t>Q4: 12 WKS TO 25.12.10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t"/>
                      <a:r>
                        <a:rPr lang="en-GB" sz="1000" b="1" i="0" u="none" strike="noStrike" dirty="0">
                          <a:latin typeface="Arial"/>
                        </a:rPr>
                        <a:t>% Chg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Arial" pitchFamily="34" charset="0"/>
                          <a:cs typeface="Arial" pitchFamily="34" charset="0"/>
                        </a:rPr>
                        <a:t> </a:t>
                      </a:r>
                      <a:endParaRPr kumimoji="0" lang="en-GB" sz="1800" b="1" i="0" u="none" strike="noStrike" cap="none" normalizeH="0" baseline="0" dirty="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cap="flat">
                      <a:noFill/>
                    </a:lnT>
                    <a:lnB>
                      <a:noFill/>
                    </a:lnB>
                    <a:lnTlToBr>
                      <a:noFill/>
                    </a:lnTlToBr>
                    <a:lnBlToTr>
                      <a:noFill/>
                    </a:lnBlToTr>
                    <a:solidFill>
                      <a:srgbClr val="FFFFFF"/>
                    </a:solidFill>
                  </a:tcPr>
                </a:tc>
                <a:tc>
                  <a:txBody>
                    <a:bodyPr/>
                    <a:lstStyle/>
                    <a:p>
                      <a:pPr algn="ctr" fontAlgn="b"/>
                      <a:r>
                        <a:rPr lang="en-GB" sz="1000" b="1" i="0" u="none" strike="noStrike" dirty="0">
                          <a:latin typeface="Arial"/>
                        </a:rPr>
                        <a:t>Volume/ tonnes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GB" sz="900" b="1" i="0" u="none" strike="noStrike" dirty="0">
                          <a:solidFill>
                            <a:srgbClr val="000000"/>
                          </a:solidFill>
                          <a:latin typeface="Arial"/>
                        </a:rPr>
                        <a:t>Q4: 12 WKS TO 26.12.09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b"/>
                      <a:r>
                        <a:rPr lang="en-GB" sz="900" b="1" i="0" u="none" strike="noStrike" dirty="0">
                          <a:solidFill>
                            <a:srgbClr val="000000"/>
                          </a:solidFill>
                          <a:latin typeface="Arial"/>
                        </a:rPr>
                        <a:t>Q4: 12 WKS TO 25.12.10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t"/>
                      <a:r>
                        <a:rPr lang="en-GB" sz="1000" b="1" i="0" u="none" strike="noStrike" dirty="0">
                          <a:latin typeface="Arial"/>
                        </a:rPr>
                        <a:t>% Chg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98767">
                <a:tc>
                  <a:txBody>
                    <a:bodyPr/>
                    <a:lstStyle/>
                    <a:p>
                      <a:pPr algn="ctr" fontAlgn="ctr"/>
                      <a:r>
                        <a:rPr lang="en-GB" sz="900" b="1" i="0" u="none" strike="noStrike" dirty="0">
                          <a:solidFill>
                            <a:srgbClr val="000000"/>
                          </a:solidFill>
                          <a:latin typeface="Arial"/>
                        </a:rPr>
                        <a:t>TOTAL SEAFOOD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algn="ctr" fontAlgn="b"/>
                      <a:r>
                        <a:rPr lang="en-GB" sz="1000" b="0" i="0" u="none" strike="noStrike" dirty="0">
                          <a:latin typeface="Arial"/>
                        </a:rPr>
                        <a:t>649,741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algn="ctr" fontAlgn="b"/>
                      <a:r>
                        <a:rPr lang="en-GB" sz="1000" b="0" i="0" u="none" strike="noStrike" dirty="0">
                          <a:latin typeface="Arial"/>
                        </a:rPr>
                        <a:t>662,879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algn="ctr" fontAlgn="b"/>
                      <a:r>
                        <a:rPr lang="en-GB" sz="1000" b="0" i="0" u="none" strike="noStrike" dirty="0">
                          <a:latin typeface="Arial"/>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itchFamily="34" charset="0"/>
                          <a:cs typeface="Arial" pitchFamily="34" charset="0"/>
                        </a:rPr>
                        <a:t> </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algn="ctr" fontAlgn="ctr"/>
                      <a:r>
                        <a:rPr lang="en-GB" sz="900" b="1" i="0" u="none" strike="noStrike" dirty="0">
                          <a:solidFill>
                            <a:srgbClr val="000000"/>
                          </a:solidFill>
                          <a:latin typeface="Arial"/>
                        </a:rPr>
                        <a:t>TOTAL SEAFOOD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algn="ctr" fontAlgn="b"/>
                      <a:r>
                        <a:rPr lang="en-GB" sz="1000" b="0" i="0" u="none" strike="noStrike" dirty="0">
                          <a:latin typeface="Arial"/>
                        </a:rPr>
                        <a:t>86,097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algn="ctr" fontAlgn="b"/>
                      <a:r>
                        <a:rPr lang="en-GB" sz="1000" b="0" i="0" u="none" strike="noStrike" dirty="0">
                          <a:latin typeface="Arial"/>
                        </a:rPr>
                        <a:t>84,799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algn="ctr" fontAlgn="b"/>
                      <a:r>
                        <a:rPr lang="en-GB" sz="1000" b="0" i="0" u="none" strike="noStrike" dirty="0">
                          <a:latin typeface="Arial"/>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r>
              <a:tr h="398767">
                <a:tc>
                  <a:txBody>
                    <a:bodyPr/>
                    <a:lstStyle/>
                    <a:p>
                      <a:pPr algn="ctr" fontAlgn="ctr"/>
                      <a:r>
                        <a:rPr lang="en-GB" sz="900" b="1" i="0" u="none" strike="noStrike" dirty="0" smtClean="0">
                          <a:solidFill>
                            <a:srgbClr val="000000"/>
                          </a:solidFill>
                          <a:latin typeface="Arial"/>
                        </a:rPr>
                        <a:t>CHILLED</a:t>
                      </a:r>
                      <a:endParaRPr lang="en-GB" sz="900" b="1" i="0" u="none" strike="noStrike" dirty="0">
                        <a:solidFill>
                          <a:srgbClr val="000000"/>
                        </a:solidFill>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GB" sz="1000" b="0" i="0" u="none" strike="noStrike" dirty="0">
                          <a:latin typeface="Arial"/>
                        </a:rPr>
                        <a:t>360,197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371,952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itchFamily="34" charset="0"/>
                          <a:cs typeface="Arial" pitchFamily="34" charset="0"/>
                        </a:rPr>
                        <a:t> </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algn="ctr" fontAlgn="ctr"/>
                      <a:r>
                        <a:rPr lang="en-GB" sz="900" b="1" i="0" u="none" strike="noStrike" dirty="0" smtClean="0">
                          <a:solidFill>
                            <a:srgbClr val="000000"/>
                          </a:solidFill>
                          <a:latin typeface="Arial"/>
                        </a:rPr>
                        <a:t>CHILLED</a:t>
                      </a:r>
                      <a:endParaRPr lang="en-GB" sz="900" b="1" i="0" u="none" strike="noStrike" dirty="0">
                        <a:solidFill>
                          <a:srgbClr val="000000"/>
                        </a:solidFill>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GB" sz="1000" b="0" i="0" u="none" strike="noStrike" dirty="0">
                          <a:latin typeface="Arial"/>
                        </a:rPr>
                        <a:t>32,639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31,941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98767">
                <a:tc>
                  <a:txBody>
                    <a:bodyPr/>
                    <a:lstStyle/>
                    <a:p>
                      <a:pPr algn="ctr" fontAlgn="ctr"/>
                      <a:r>
                        <a:rPr lang="en-GB" sz="900" b="1" i="0" u="none" strike="noStrike" dirty="0">
                          <a:solidFill>
                            <a:srgbClr val="000000"/>
                          </a:solidFill>
                          <a:latin typeface="Arial"/>
                        </a:rPr>
                        <a:t>FROZEN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GB" sz="1000" b="0" i="0" u="none" strike="noStrike" dirty="0">
                          <a:latin typeface="Arial"/>
                        </a:rPr>
                        <a:t>180,262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183,135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itchFamily="34" charset="0"/>
                          <a:cs typeface="Arial" pitchFamily="34" charset="0"/>
                        </a:rPr>
                        <a:t> </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algn="ctr" fontAlgn="ctr"/>
                      <a:r>
                        <a:rPr lang="en-GB" sz="900" b="1" i="0" u="none" strike="noStrike" dirty="0">
                          <a:solidFill>
                            <a:srgbClr val="000000"/>
                          </a:solidFill>
                          <a:latin typeface="Arial"/>
                        </a:rPr>
                        <a:t>FROZEN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GB" sz="1000" b="0" i="0" u="none" strike="noStrike" dirty="0">
                          <a:latin typeface="Arial"/>
                        </a:rPr>
                        <a:t>30,795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31,653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98767">
                <a:tc>
                  <a:txBody>
                    <a:bodyPr/>
                    <a:lstStyle/>
                    <a:p>
                      <a:pPr algn="ctr" fontAlgn="ctr"/>
                      <a:r>
                        <a:rPr lang="en-GB" sz="900" b="1" i="0" u="none" strike="noStrike" dirty="0">
                          <a:solidFill>
                            <a:srgbClr val="000000"/>
                          </a:solidFill>
                          <a:latin typeface="Arial"/>
                        </a:rPr>
                        <a:t>AMBIENT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GB" sz="1000" b="0" i="0" u="none" strike="noStrike" dirty="0">
                          <a:latin typeface="Arial"/>
                        </a:rPr>
                        <a:t>109,282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107,791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itchFamily="34" charset="0"/>
                          <a:cs typeface="Arial" pitchFamily="34" charset="0"/>
                        </a:rPr>
                        <a:t> </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solidFill>
                      <a:srgbClr val="FFFFFF"/>
                    </a:solidFill>
                  </a:tcPr>
                </a:tc>
                <a:tc>
                  <a:txBody>
                    <a:bodyPr/>
                    <a:lstStyle/>
                    <a:p>
                      <a:pPr algn="ctr" fontAlgn="ctr"/>
                      <a:r>
                        <a:rPr lang="en-GB" sz="900" b="1" i="0" u="none" strike="noStrike" dirty="0">
                          <a:solidFill>
                            <a:srgbClr val="000000"/>
                          </a:solidFill>
                          <a:latin typeface="Arial"/>
                        </a:rPr>
                        <a:t>AMBIENT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GB" sz="1000" b="0" i="0" u="none" strike="noStrike" dirty="0">
                          <a:latin typeface="Arial"/>
                        </a:rPr>
                        <a:t>22,663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21,204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
        <p:nvSpPr>
          <p:cNvPr id="31746" name="Rectangle 5"/>
          <p:cNvSpPr>
            <a:spLocks noGrp="1"/>
          </p:cNvSpPr>
          <p:nvPr>
            <p:ph type="body" sz="half" idx="2"/>
          </p:nvPr>
        </p:nvSpPr>
        <p:spPr>
          <a:xfrm>
            <a:off x="539750" y="4076700"/>
            <a:ext cx="6994525" cy="1152525"/>
          </a:xfrm>
          <a:solidFill>
            <a:schemeClr val="bg1"/>
          </a:solidFill>
        </p:spPr>
        <p:txBody>
          <a:bodyPr/>
          <a:lstStyle/>
          <a:p>
            <a:pPr eaLnBrk="1" hangingPunct="1">
              <a:lnSpc>
                <a:spcPct val="80000"/>
              </a:lnSpc>
            </a:pPr>
            <a:r>
              <a:rPr lang="en-GB" sz="1600" dirty="0" smtClean="0"/>
              <a:t>Q4 De-valuation lead by chilled and the strong de-valuation of Ambient</a:t>
            </a:r>
            <a:endParaRPr lang="en-US" sz="1600" dirty="0" smtClean="0"/>
          </a:p>
        </p:txBody>
      </p:sp>
      <p:sp>
        <p:nvSpPr>
          <p:cNvPr id="31747" name="Text Box 7"/>
          <p:cNvSpPr txBox="1">
            <a:spLocks noChangeArrowheads="1"/>
          </p:cNvSpPr>
          <p:nvPr/>
        </p:nvSpPr>
        <p:spPr bwMode="auto">
          <a:xfrm>
            <a:off x="755650" y="5876925"/>
            <a:ext cx="3727450" cy="336550"/>
          </a:xfrm>
          <a:prstGeom prst="rect">
            <a:avLst/>
          </a:prstGeom>
          <a:noFill/>
          <a:ln w="9525" algn="ctr">
            <a:noFill/>
            <a:miter lim="800000"/>
            <a:headEnd/>
            <a:tailEnd/>
          </a:ln>
        </p:spPr>
        <p:txBody>
          <a:bodyPr wrap="none">
            <a:spAutoFit/>
          </a:bodyPr>
          <a:lstStyle/>
          <a:p>
            <a:pPr defTabSz="457200" eaLnBrk="0" hangingPunct="0">
              <a:spcBef>
                <a:spcPct val="20000"/>
              </a:spcBef>
              <a:buFont typeface="Arial" charset="0"/>
              <a:buNone/>
            </a:pPr>
            <a:r>
              <a:rPr lang="en-GB" sz="1600" b="0" dirty="0"/>
              <a:t>Source: Nielsen Scan Track till roll data</a:t>
            </a:r>
            <a:endParaRPr lang="en-US" sz="1600" b="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4"/>
          <p:cNvSpPr>
            <a:spLocks noGrp="1"/>
          </p:cNvSpPr>
          <p:nvPr>
            <p:ph type="title"/>
          </p:nvPr>
        </p:nvSpPr>
        <p:spPr/>
        <p:txBody>
          <a:bodyPr/>
          <a:lstStyle/>
          <a:p>
            <a:pPr eaLnBrk="1" hangingPunct="1"/>
            <a:r>
              <a:rPr lang="en-GB" sz="3000" dirty="0" smtClean="0"/>
              <a:t>Frozen Sales Rally in Final Quarter of 2010</a:t>
            </a:r>
            <a:endParaRPr lang="en-US" sz="3000" dirty="0" smtClean="0"/>
          </a:p>
        </p:txBody>
      </p:sp>
      <p:graphicFrame>
        <p:nvGraphicFramePr>
          <p:cNvPr id="129103" name="Group 1103"/>
          <p:cNvGraphicFramePr>
            <a:graphicFrameLocks noGrp="1"/>
          </p:cNvGraphicFramePr>
          <p:nvPr>
            <p:ph sz="half" idx="1"/>
          </p:nvPr>
        </p:nvGraphicFramePr>
        <p:xfrm>
          <a:off x="611188" y="1268413"/>
          <a:ext cx="8002584" cy="1981200"/>
        </p:xfrm>
        <a:graphic>
          <a:graphicData uri="http://schemas.openxmlformats.org/drawingml/2006/table">
            <a:tbl>
              <a:tblPr/>
              <a:tblGrid>
                <a:gridCol w="889176"/>
                <a:gridCol w="889176"/>
                <a:gridCol w="889176"/>
                <a:gridCol w="889176"/>
                <a:gridCol w="889176"/>
                <a:gridCol w="889176"/>
                <a:gridCol w="889176"/>
                <a:gridCol w="889176"/>
                <a:gridCol w="889176"/>
              </a:tblGrid>
              <a:tr h="396240">
                <a:tc>
                  <a:txBody>
                    <a:bodyPr/>
                    <a:lstStyle/>
                    <a:p>
                      <a:pPr algn="ctr" fontAlgn="b"/>
                      <a:r>
                        <a:rPr lang="en-GB" sz="1000" b="1" i="0" u="none" strike="noStrike" dirty="0">
                          <a:latin typeface="Arial"/>
                        </a:rPr>
                        <a:t>Value/ £000s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b"/>
                      <a:r>
                        <a:rPr lang="en-GB" sz="900" b="1" i="0" u="none" strike="noStrike" dirty="0">
                          <a:solidFill>
                            <a:srgbClr val="000000"/>
                          </a:solidFill>
                          <a:latin typeface="Arial"/>
                        </a:rPr>
                        <a:t>Q3: 12 WKS TO 02.10.10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b"/>
                      <a:r>
                        <a:rPr lang="en-GB" sz="900" b="1" i="0" u="none" strike="noStrike" dirty="0">
                          <a:solidFill>
                            <a:srgbClr val="000000"/>
                          </a:solidFill>
                          <a:latin typeface="Arial"/>
                        </a:rPr>
                        <a:t>Q4: 12 WKS TO 25.12.10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t"/>
                      <a:r>
                        <a:rPr lang="en-GB" sz="1000" b="1" i="0" u="none" strike="noStrike" dirty="0">
                          <a:latin typeface="Arial"/>
                        </a:rPr>
                        <a:t>% Chg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Arial" pitchFamily="34" charset="0"/>
                          <a:cs typeface="Arial" pitchFamily="34" charset="0"/>
                        </a:rPr>
                        <a:t> </a:t>
                      </a:r>
                      <a:endParaRPr kumimoji="0" lang="en-GB" sz="1800" b="1" i="0" u="none" strike="noStrike" cap="none" normalizeH="0" baseline="0" dirty="0" smtClean="0">
                        <a:ln>
                          <a:noFill/>
                        </a:ln>
                        <a:solidFill>
                          <a:schemeClr val="tx1"/>
                        </a:solidFill>
                        <a:effectLst/>
                        <a:latin typeface="Arial" pitchFamily="34" charset="0"/>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cap="flat">
                      <a:noFill/>
                    </a:lnT>
                    <a:lnB>
                      <a:noFill/>
                    </a:lnB>
                    <a:lnTlToBr>
                      <a:noFill/>
                    </a:lnTlToBr>
                    <a:lnBlToTr>
                      <a:noFill/>
                    </a:lnBlToTr>
                    <a:solidFill>
                      <a:schemeClr val="bg1"/>
                    </a:solidFill>
                  </a:tcPr>
                </a:tc>
                <a:tc>
                  <a:txBody>
                    <a:bodyPr/>
                    <a:lstStyle/>
                    <a:p>
                      <a:pPr algn="ctr" fontAlgn="b"/>
                      <a:r>
                        <a:rPr lang="en-GB" sz="1000" b="1" i="0" u="none" strike="noStrike" dirty="0">
                          <a:latin typeface="Arial"/>
                        </a:rPr>
                        <a:t>Volume/ tonnes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b"/>
                      <a:r>
                        <a:rPr lang="en-GB" sz="900" b="1" i="0" u="none" strike="noStrike" dirty="0">
                          <a:solidFill>
                            <a:srgbClr val="000000"/>
                          </a:solidFill>
                          <a:latin typeface="Arial"/>
                        </a:rPr>
                        <a:t>Q3: 12 WKS TO 02.10.10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b"/>
                      <a:r>
                        <a:rPr lang="en-GB" sz="900" b="1" i="0" u="none" strike="noStrike" dirty="0">
                          <a:solidFill>
                            <a:srgbClr val="000000"/>
                          </a:solidFill>
                          <a:latin typeface="Arial"/>
                        </a:rPr>
                        <a:t>Q4: 12 WKS TO 25.12.10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t"/>
                      <a:r>
                        <a:rPr lang="en-GB" sz="1000" b="1" i="0" u="none" strike="noStrike" dirty="0">
                          <a:latin typeface="Arial"/>
                        </a:rPr>
                        <a:t>% Chg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96240">
                <a:tc>
                  <a:txBody>
                    <a:bodyPr/>
                    <a:lstStyle/>
                    <a:p>
                      <a:pPr algn="ctr" fontAlgn="b"/>
                      <a:r>
                        <a:rPr lang="en-GB" sz="1000" b="1" i="0" u="none" strike="noStrike" dirty="0">
                          <a:latin typeface="Arial"/>
                        </a:rPr>
                        <a:t>TOTAL SEAFOOD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algn="ctr" fontAlgn="b"/>
                      <a:r>
                        <a:rPr lang="en-GB" sz="1000" b="0" i="0" u="none" strike="noStrike" dirty="0">
                          <a:latin typeface="Arial"/>
                        </a:rPr>
                        <a:t>640,243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algn="ctr" fontAlgn="b"/>
                      <a:r>
                        <a:rPr lang="en-GB" sz="1000" b="0" i="0" u="none" strike="noStrike" dirty="0">
                          <a:latin typeface="Arial"/>
                        </a:rPr>
                        <a:t>662,879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algn="ctr" fontAlgn="b"/>
                      <a:r>
                        <a:rPr lang="en-GB" sz="1000" b="0" i="0" u="none" strike="noStrike" dirty="0">
                          <a:latin typeface="Arial"/>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itchFamily="34" charset="0"/>
                          <a:cs typeface="Arial" pitchFamily="34" charset="0"/>
                        </a:rPr>
                        <a:t> </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algn="ctr" fontAlgn="b"/>
                      <a:r>
                        <a:rPr lang="en-GB" sz="1000" b="1" i="0" u="none" strike="noStrike" dirty="0">
                          <a:latin typeface="Arial"/>
                        </a:rPr>
                        <a:t>TOTAL SEAFOOD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algn="ctr" fontAlgn="b"/>
                      <a:r>
                        <a:rPr lang="en-GB" sz="1000" b="0" i="0" u="none" strike="noStrike" dirty="0">
                          <a:latin typeface="Arial"/>
                        </a:rPr>
                        <a:t>85,508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algn="ctr" fontAlgn="b"/>
                      <a:r>
                        <a:rPr lang="en-GB" sz="1000" b="0" i="0" u="none" strike="noStrike" dirty="0">
                          <a:latin typeface="Arial"/>
                        </a:rPr>
                        <a:t>84,799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algn="ctr" fontAlgn="b"/>
                      <a:r>
                        <a:rPr lang="en-GB" sz="1000" b="0" i="0" u="none" strike="noStrike" dirty="0">
                          <a:latin typeface="Arial"/>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r>
              <a:tr h="396240">
                <a:tc>
                  <a:txBody>
                    <a:bodyPr/>
                    <a:lstStyle/>
                    <a:p>
                      <a:pPr algn="ctr" fontAlgn="t"/>
                      <a:r>
                        <a:rPr lang="en-GB" sz="900" b="1" i="0" u="none" strike="noStrike" dirty="0">
                          <a:solidFill>
                            <a:srgbClr val="000000"/>
                          </a:solidFill>
                          <a:latin typeface="Arial"/>
                        </a:rPr>
                        <a:t>FRESH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GB" sz="1000" b="0" i="0" u="none" strike="noStrike" dirty="0">
                          <a:latin typeface="Arial"/>
                        </a:rPr>
                        <a:t>356,346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371,952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solidFill>
                            <a:schemeClr val="tx1"/>
                          </a:solidFill>
                          <a:latin typeface="Arial"/>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itchFamily="34" charset="0"/>
                          <a:cs typeface="Arial" pitchFamily="34" charset="0"/>
                        </a:rPr>
                        <a:t> </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algn="ctr" fontAlgn="t"/>
                      <a:r>
                        <a:rPr lang="en-GB" sz="900" b="1" i="0" u="none" strike="noStrike" dirty="0">
                          <a:solidFill>
                            <a:srgbClr val="000000"/>
                          </a:solidFill>
                          <a:latin typeface="Arial"/>
                        </a:rPr>
                        <a:t>FRESH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GB" sz="1000" b="0" i="0" u="none" strike="noStrike" dirty="0">
                          <a:latin typeface="Arial"/>
                        </a:rPr>
                        <a:t>31,802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31,941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solidFill>
                            <a:schemeClr val="tx1"/>
                          </a:solidFill>
                          <a:latin typeface="Arial"/>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96240">
                <a:tc>
                  <a:txBody>
                    <a:bodyPr/>
                    <a:lstStyle/>
                    <a:p>
                      <a:pPr algn="ctr" fontAlgn="t"/>
                      <a:r>
                        <a:rPr lang="en-GB" sz="900" b="1" i="0" u="none" strike="noStrike" dirty="0">
                          <a:solidFill>
                            <a:srgbClr val="000000"/>
                          </a:solidFill>
                          <a:latin typeface="Arial"/>
                        </a:rPr>
                        <a:t>FROZEN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GB" sz="1000" b="0" i="0" u="none" strike="noStrike" dirty="0">
                          <a:latin typeface="Arial"/>
                        </a:rPr>
                        <a:t>168,581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183,135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itchFamily="34" charset="0"/>
                          <a:cs typeface="Arial" pitchFamily="34" charset="0"/>
                        </a:rPr>
                        <a:t> </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algn="ctr" fontAlgn="t"/>
                      <a:r>
                        <a:rPr lang="en-GB" sz="900" b="1" i="0" u="none" strike="noStrike" dirty="0">
                          <a:solidFill>
                            <a:srgbClr val="000000"/>
                          </a:solidFill>
                          <a:latin typeface="Arial"/>
                        </a:rPr>
                        <a:t>FROZEN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GB" sz="1000" b="0" i="0" u="none" strike="noStrike" dirty="0">
                          <a:latin typeface="Arial"/>
                        </a:rPr>
                        <a:t>30,254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31,653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96240">
                <a:tc>
                  <a:txBody>
                    <a:bodyPr/>
                    <a:lstStyle/>
                    <a:p>
                      <a:pPr algn="ctr" fontAlgn="t"/>
                      <a:r>
                        <a:rPr lang="en-GB" sz="900" b="1" i="0" u="none" strike="noStrike" dirty="0">
                          <a:solidFill>
                            <a:srgbClr val="000000"/>
                          </a:solidFill>
                          <a:latin typeface="Arial"/>
                        </a:rPr>
                        <a:t>AMBIENT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GB" sz="1000" b="0" i="0" u="none" strike="noStrike" dirty="0">
                          <a:latin typeface="Arial"/>
                        </a:rPr>
                        <a:t>115,316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107,791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itchFamily="34" charset="0"/>
                          <a:cs typeface="Arial" pitchFamily="34" charset="0"/>
                        </a:rPr>
                        <a:t> </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solidFill>
                      <a:schemeClr val="bg1"/>
                    </a:solidFill>
                  </a:tcPr>
                </a:tc>
                <a:tc>
                  <a:txBody>
                    <a:bodyPr/>
                    <a:lstStyle/>
                    <a:p>
                      <a:pPr algn="ctr" fontAlgn="t"/>
                      <a:r>
                        <a:rPr lang="en-GB" sz="900" b="1" i="0" u="none" strike="noStrike" dirty="0">
                          <a:solidFill>
                            <a:srgbClr val="000000"/>
                          </a:solidFill>
                          <a:latin typeface="Arial"/>
                        </a:rPr>
                        <a:t>AMBIENT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en-GB" sz="1000" b="0" i="0" u="none" strike="noStrike" dirty="0">
                          <a:latin typeface="Arial"/>
                        </a:rPr>
                        <a:t>23,451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21,204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fontAlgn="b"/>
                      <a:r>
                        <a:rPr lang="en-GB" sz="1000" b="0" i="0" u="none" strike="noStrike" dirty="0">
                          <a:latin typeface="Arial"/>
                        </a:rPr>
                        <a:t>-10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
        <p:nvSpPr>
          <p:cNvPr id="33794" name="Rectangle 6"/>
          <p:cNvSpPr>
            <a:spLocks noGrp="1"/>
          </p:cNvSpPr>
          <p:nvPr>
            <p:ph type="body" sz="half" idx="2"/>
          </p:nvPr>
        </p:nvSpPr>
        <p:spPr>
          <a:xfrm>
            <a:off x="468313" y="3573463"/>
            <a:ext cx="8229600" cy="1943100"/>
          </a:xfrm>
        </p:spPr>
        <p:txBody>
          <a:bodyPr/>
          <a:lstStyle/>
          <a:p>
            <a:pPr eaLnBrk="1" hangingPunct="1"/>
            <a:r>
              <a:rPr lang="en-GB" sz="2000" dirty="0" smtClean="0"/>
              <a:t>Overall seafood sales for Q4 2010 are up compared to Q3, with only  Ambient performing poorly</a:t>
            </a:r>
          </a:p>
        </p:txBody>
      </p:sp>
      <p:sp>
        <p:nvSpPr>
          <p:cNvPr id="33795" name="Text Box 8"/>
          <p:cNvSpPr txBox="1">
            <a:spLocks noChangeArrowheads="1"/>
          </p:cNvSpPr>
          <p:nvPr/>
        </p:nvSpPr>
        <p:spPr bwMode="auto">
          <a:xfrm>
            <a:off x="755650" y="5876925"/>
            <a:ext cx="3727450" cy="336550"/>
          </a:xfrm>
          <a:prstGeom prst="rect">
            <a:avLst/>
          </a:prstGeom>
          <a:noFill/>
          <a:ln w="9525" algn="ctr">
            <a:noFill/>
            <a:miter lim="800000"/>
            <a:headEnd/>
            <a:tailEnd/>
          </a:ln>
        </p:spPr>
        <p:txBody>
          <a:bodyPr wrap="none">
            <a:spAutoFit/>
          </a:bodyPr>
          <a:lstStyle/>
          <a:p>
            <a:pPr defTabSz="457200" eaLnBrk="0" hangingPunct="0">
              <a:spcBef>
                <a:spcPct val="20000"/>
              </a:spcBef>
              <a:buFont typeface="Arial" charset="0"/>
              <a:buNone/>
            </a:pPr>
            <a:r>
              <a:rPr lang="en-GB" sz="1600" b="0" dirty="0"/>
              <a:t>Source: Nielsen Scan Track till roll data</a:t>
            </a:r>
            <a:endParaRPr lang="en-US" sz="16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p:cNvSpPr>
          <p:nvPr>
            <p:ph type="title"/>
          </p:nvPr>
        </p:nvSpPr>
        <p:spPr>
          <a:xfrm>
            <a:off x="468313" y="260350"/>
            <a:ext cx="8229600" cy="868363"/>
          </a:xfrm>
        </p:spPr>
        <p:txBody>
          <a:bodyPr/>
          <a:lstStyle/>
          <a:p>
            <a:pPr eaLnBrk="1" hangingPunct="1"/>
            <a:r>
              <a:rPr lang="en-GB" dirty="0" smtClean="0"/>
              <a:t>Chilled Market Segmentation</a:t>
            </a:r>
            <a:endParaRPr lang="en-US" dirty="0" smtClean="0"/>
          </a:p>
        </p:txBody>
      </p:sp>
      <p:sp>
        <p:nvSpPr>
          <p:cNvPr id="35842" name="Rectangle 5"/>
          <p:cNvSpPr>
            <a:spLocks noGrp="1"/>
          </p:cNvSpPr>
          <p:nvPr>
            <p:ph type="body" sz="half" idx="2"/>
          </p:nvPr>
        </p:nvSpPr>
        <p:spPr>
          <a:xfrm>
            <a:off x="468313" y="4581525"/>
            <a:ext cx="8229600" cy="1079500"/>
          </a:xfrm>
        </p:spPr>
        <p:txBody>
          <a:bodyPr/>
          <a:lstStyle/>
          <a:p>
            <a:pPr eaLnBrk="1" hangingPunct="1"/>
            <a:r>
              <a:rPr lang="en-GB" sz="2000" dirty="0" smtClean="0"/>
              <a:t>Chilled Natural and Prepared are the largest segments in the Chilled sector with a combined 80% of the Chilled market by value and 70% by volume</a:t>
            </a:r>
            <a:endParaRPr lang="en-US" sz="2000" dirty="0" smtClean="0"/>
          </a:p>
        </p:txBody>
      </p:sp>
      <p:sp>
        <p:nvSpPr>
          <p:cNvPr id="35843" name="Text Box 6"/>
          <p:cNvSpPr txBox="1">
            <a:spLocks noChangeArrowheads="1"/>
          </p:cNvSpPr>
          <p:nvPr/>
        </p:nvSpPr>
        <p:spPr bwMode="auto">
          <a:xfrm>
            <a:off x="755650" y="5876925"/>
            <a:ext cx="3727450" cy="336550"/>
          </a:xfrm>
          <a:prstGeom prst="rect">
            <a:avLst/>
          </a:prstGeom>
          <a:noFill/>
          <a:ln w="9525" algn="ctr">
            <a:noFill/>
            <a:miter lim="800000"/>
            <a:headEnd/>
            <a:tailEnd/>
          </a:ln>
        </p:spPr>
        <p:txBody>
          <a:bodyPr wrap="none">
            <a:spAutoFit/>
          </a:bodyPr>
          <a:lstStyle/>
          <a:p>
            <a:pPr defTabSz="457200" eaLnBrk="0" hangingPunct="0">
              <a:spcBef>
                <a:spcPct val="20000"/>
              </a:spcBef>
              <a:buFont typeface="Arial" charset="0"/>
              <a:buNone/>
            </a:pPr>
            <a:r>
              <a:rPr lang="en-GB" sz="1600" b="0" dirty="0"/>
              <a:t>Source: Nielsen Scan Track till roll data</a:t>
            </a:r>
            <a:endParaRPr lang="en-US" sz="1600" b="0" dirty="0"/>
          </a:p>
        </p:txBody>
      </p:sp>
      <p:sp>
        <p:nvSpPr>
          <p:cNvPr id="35844" name="Text Box 336"/>
          <p:cNvSpPr txBox="1">
            <a:spLocks noChangeArrowheads="1"/>
          </p:cNvSpPr>
          <p:nvPr/>
        </p:nvSpPr>
        <p:spPr bwMode="auto">
          <a:xfrm>
            <a:off x="395288" y="4292600"/>
            <a:ext cx="2232025" cy="304800"/>
          </a:xfrm>
          <a:prstGeom prst="rect">
            <a:avLst/>
          </a:prstGeom>
          <a:solidFill>
            <a:schemeClr val="bg1"/>
          </a:solidFill>
          <a:ln w="9525" algn="ctr">
            <a:noFill/>
            <a:miter lim="800000"/>
            <a:headEnd/>
            <a:tailEnd/>
          </a:ln>
        </p:spPr>
        <p:txBody>
          <a:bodyPr>
            <a:spAutoFit/>
          </a:bodyPr>
          <a:lstStyle/>
          <a:p>
            <a:pPr defTabSz="457200" eaLnBrk="0" hangingPunct="0">
              <a:spcBef>
                <a:spcPct val="50000"/>
              </a:spcBef>
              <a:buFont typeface="Arial" charset="0"/>
              <a:buNone/>
            </a:pPr>
            <a:r>
              <a:rPr lang="en-GB" sz="1400" dirty="0">
                <a:solidFill>
                  <a:schemeClr val="tx1"/>
                </a:solidFill>
              </a:rPr>
              <a:t>MAT </a:t>
            </a:r>
            <a:r>
              <a:rPr lang="en-GB" sz="1400" dirty="0" smtClean="0">
                <a:solidFill>
                  <a:schemeClr val="tx1"/>
                </a:solidFill>
              </a:rPr>
              <a:t>25.12.2010</a:t>
            </a:r>
            <a:endParaRPr lang="en-GB" sz="1400" dirty="0">
              <a:solidFill>
                <a:schemeClr val="tx1"/>
              </a:solidFill>
            </a:endParaRPr>
          </a:p>
        </p:txBody>
      </p:sp>
      <p:graphicFrame>
        <p:nvGraphicFramePr>
          <p:cNvPr id="8" name="Chart 7"/>
          <p:cNvGraphicFramePr/>
          <p:nvPr/>
        </p:nvGraphicFramePr>
        <p:xfrm>
          <a:off x="251520" y="1268760"/>
          <a:ext cx="4392488" cy="316835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p:nvPr/>
        </p:nvGraphicFramePr>
        <p:xfrm>
          <a:off x="4139952" y="1700808"/>
          <a:ext cx="4637137" cy="252028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Seafish Powerpoint 2003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eafish Powerpoint 2003 2">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457200" rtl="0" eaLnBrk="0" fontAlgn="base" latinLnBrk="0" hangingPunct="0">
          <a:lnSpc>
            <a:spcPct val="100000"/>
          </a:lnSpc>
          <a:spcBef>
            <a:spcPct val="20000"/>
          </a:spcBef>
          <a:spcAft>
            <a:spcPct val="0"/>
          </a:spcAft>
          <a:buClrTx/>
          <a:buSzTx/>
          <a:buFont typeface="Arial" pitchFamily="34" charset="0"/>
          <a:buNone/>
          <a:tabLst/>
          <a:defRPr kumimoji="0" lang="en-GB" sz="4000" b="1" i="0" u="none" strike="noStrike" cap="none" normalizeH="0" baseline="0" smtClean="0">
            <a:ln>
              <a:noFill/>
            </a:ln>
            <a:solidFill>
              <a:schemeClr val="bg1"/>
            </a:solidFill>
            <a:effectLst/>
            <a:latin typeface="Arial Unicode MS" pitchFamily="34" charset="-128"/>
            <a:ea typeface="Geneva"/>
            <a:cs typeface="Arial" pitchFamily="34" charset="0"/>
          </a:defRPr>
        </a:defPPr>
      </a:lstStyle>
    </a:spDef>
    <a:ln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457200" rtl="0" eaLnBrk="0" fontAlgn="base" latinLnBrk="0" hangingPunct="0">
          <a:lnSpc>
            <a:spcPct val="100000"/>
          </a:lnSpc>
          <a:spcBef>
            <a:spcPct val="20000"/>
          </a:spcBef>
          <a:spcAft>
            <a:spcPct val="0"/>
          </a:spcAft>
          <a:buClrTx/>
          <a:buSzTx/>
          <a:buFont typeface="Arial" pitchFamily="34" charset="0"/>
          <a:buNone/>
          <a:tabLst/>
          <a:defRPr kumimoji="0" lang="en-GB" sz="4000" b="1" i="0" u="none" strike="noStrike" cap="none" normalizeH="0" baseline="0" smtClean="0">
            <a:ln>
              <a:noFill/>
            </a:ln>
            <a:solidFill>
              <a:schemeClr val="bg1"/>
            </a:solidFill>
            <a:effectLst/>
            <a:latin typeface="Arial Unicode MS" pitchFamily="34" charset="-128"/>
            <a:ea typeface="Geneva"/>
            <a:cs typeface="Arial" pitchFamily="34" charset="0"/>
          </a:defRPr>
        </a:defPPr>
      </a:lstStyle>
    </a:lnDef>
  </a:objectDefaults>
  <a:extraClrSchemeLst>
    <a:extraClrScheme>
      <a:clrScheme name="Seafish Powerpoint 2003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afish Powerpoint 2003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afish Powerpoint 2003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afish Powerpoint 2003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afish Powerpoint 2003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afish Powerpoint 2003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afish Powerpoint 2003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afish Powerpoint 2003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afish Powerpoint 2003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afish Powerpoint 2003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afish Powerpoint 2003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afish Powerpoint 2003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Seafish Open Document" ma:contentTypeID="0x010100FBC0F8BFD01A91498CA7837A71EEDFDB0100D8D74AD133DD5E4C9488BA264812959E" ma:contentTypeVersion="30" ma:contentTypeDescription="Seafish Open Document Content Type" ma:contentTypeScope="" ma:versionID="6cf6eeec6f8d0b88530e7c73574e6803">
  <xsd:schema xmlns:xsd="http://www.w3.org/2001/XMLSchema" xmlns:xs="http://www.w3.org/2001/XMLSchema" xmlns:p="http://schemas.microsoft.com/office/2006/metadata/properties" xmlns:ns2="cebd32e3-9ab6-41ee-b1af-b8405a8d4e68" xmlns:ns3="d4c1e97c-7a75-4aca-9712-5efb9ef450ab" targetNamespace="http://schemas.microsoft.com/office/2006/metadata/properties" ma:root="true" ma:fieldsID="c7adf362057f3fbfeab303a81cf00593" ns2:_="" ns3:_="">
    <xsd:import namespace="cebd32e3-9ab6-41ee-b1af-b8405a8d4e68"/>
    <xsd:import namespace="d4c1e97c-7a75-4aca-9712-5efb9ef450ab"/>
    <xsd:element name="properties">
      <xsd:complexType>
        <xsd:sequence>
          <xsd:element name="documentManagement">
            <xsd:complexType>
              <xsd:all>
                <xsd:element ref="ns2:PublicationDate"/>
                <xsd:element ref="ns2:DocumentSummary"/>
                <xsd:element ref="ns2:DocumentTopic" minOccurs="0"/>
                <xsd:element ref="ns2:DocumentAuthors" minOccurs="0"/>
                <xsd:element ref="ns2:MediaFormatOld" minOccurs="0"/>
                <xsd:element ref="ns2:PublicationRefNo" minOccurs="0"/>
                <xsd:element ref="ns2:ISBN" minOccurs="0"/>
                <xsd:element ref="ns2:LegacyId" minOccurs="0"/>
                <xsd:element ref="ns2:PubMonth" minOccurs="0"/>
                <xsd:element ref="ns2:PubYear" minOccurs="0"/>
                <xsd:element ref="ns2:MediaFormat" minOccurs="0"/>
                <xsd:element ref="ns2:DocumentAdded"/>
                <xsd:element ref="ns2:DocumentStatus" minOccurs="0"/>
                <xsd:element ref="ns3:MediaServiceMetadata" minOccurs="0"/>
                <xsd:element ref="ns3:MediaServiceFastMetadata" minOccurs="0"/>
                <xsd:element ref="ns3:MediaServiceAutoKeyPoints" minOccurs="0"/>
                <xsd:element ref="ns3:MediaServiceKeyPoints" minOccurs="0"/>
                <xsd:element ref="ns2:SharedWithUsers" minOccurs="0"/>
                <xsd:element ref="ns2:SharedWithDetails" minOccurs="0"/>
                <xsd:element ref="ns3:MediaServiceAutoTags" minOccurs="0"/>
                <xsd:element ref="ns3:MediaServiceOCR" minOccurs="0"/>
                <xsd:element ref="ns3:MediaServiceGenerationTime" minOccurs="0"/>
                <xsd:element ref="ns3:MediaServiceEventHashCode"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bd32e3-9ab6-41ee-b1af-b8405a8d4e68" elementFormDefault="qualified">
    <xsd:import namespace="http://schemas.microsoft.com/office/2006/documentManagement/types"/>
    <xsd:import namespace="http://schemas.microsoft.com/office/infopath/2007/PartnerControls"/>
    <xsd:element name="PublicationDate" ma:index="2" ma:displayName="Publication Date" ma:format="DateOnly" ma:internalName="PublicationDate">
      <xsd:simpleType>
        <xsd:restriction base="dms:DateTime"/>
      </xsd:simpleType>
    </xsd:element>
    <xsd:element name="DocumentSummary" ma:index="3" ma:displayName="Summary" ma:internalName="DocumentSummary" ma:readOnly="false">
      <xsd:simpleType>
        <xsd:restriction base="dms:Note">
          <xsd:maxLength value="255"/>
        </xsd:restriction>
      </xsd:simpleType>
    </xsd:element>
    <xsd:element name="DocumentTopic" ma:index="5" nillable="true" ma:displayName="Topic" ma:default="" ma:internalName="DocumentTopic">
      <xsd:complexType>
        <xsd:complexContent>
          <xsd:extension base="dms:MultiChoice">
            <xsd:sequence>
              <xsd:element name="Value" maxOccurs="unbounded" minOccurs="0" nillable="true">
                <xsd:simpleType>
                  <xsd:restriction base="dms:Choice">
                    <xsd:enumeration value="Technical Report"/>
                    <xsd:enumeration value="Factsheet/Datasheet"/>
                    <xsd:enumeration value="Corporate Document"/>
                    <xsd:enumeration value="Guidelines"/>
                    <xsd:enumeration value="Marine Survey"/>
                    <xsd:enumeration value="Training Material"/>
                    <xsd:enumeration value="Careers"/>
                    <xsd:enumeration value="Economics and Business"/>
                    <xsd:enumeration value="Aquaculture"/>
                    <xsd:enumeration value="IPF Final Reports"/>
                    <xsd:enumeration value="Other"/>
                    <xsd:enumeration value="Not known"/>
                    <xsd:enumeration value="Internal Seafish Report"/>
                    <xsd:enumeration value="Confidential Seafish Report"/>
                    <xsd:enumeration value="Seafood Guide"/>
                    <xsd:enumeration value=".Web-About Seafish"/>
                    <xsd:enumeration value=".Web-Changing Landscapes"/>
                    <xsd:enumeration value=".Web-Promoting Seafood"/>
                    <xsd:enumeration value=".Web-Responsible Sourcing"/>
                    <xsd:enumeration value=".Web-Safety and Training"/>
                    <xsd:enumeration value=".Web-Insight and Research"/>
                  </xsd:restriction>
                </xsd:simpleType>
              </xsd:element>
            </xsd:sequence>
          </xsd:extension>
        </xsd:complexContent>
      </xsd:complexType>
    </xsd:element>
    <xsd:element name="DocumentAuthors" ma:index="6" nillable="true" ma:displayName="Authors" ma:internalName="DocumentAuthors">
      <xsd:complexType>
        <xsd:complexContent>
          <xsd:extension base="dms:MultiChoice">
            <xsd:sequence>
              <xsd:element name="Value" maxOccurs="unbounded" minOccurs="0" nillable="true">
                <xsd:simpleType>
                  <xsd:restriction base="dms:Choice">
                    <xsd:enumeration value="A. Justel-Rubio"/>
                    <xsd:enumeration value="A. Lucchetti"/>
                    <xsd:enumeration value="A. Sala"/>
                    <xsd:enumeration value="A.Adams"/>
                    <xsd:enumeration value="A.B"/>
                    <xsd:enumeration value="A.Bent"/>
                    <xsd:enumeration value="A.Brown"/>
                    <xsd:enumeration value="A.C.C"/>
                    <xsd:enumeration value="A.Campbell"/>
                    <xsd:enumeration value="A.Chau"/>
                    <xsd:enumeration value="A.Copeland"/>
                    <xsd:enumeration value="A.Corcoran"/>
                    <xsd:enumeration value="A.Coutts"/>
                    <xsd:enumeration value="A.Dean"/>
                    <xsd:enumeration value="A.G.Hopper"/>
                    <xsd:enumeration value="A.Garthwaite"/>
                    <xsd:enumeration value="A.Grant"/>
                    <xsd:enumeration value="A.Hewer"/>
                    <xsd:enumeration value="A.J.Courtney"/>
                    <xsd:enumeration value="A.J.Dean"/>
                    <xsd:enumeration value="A.Kenny"/>
                    <xsd:enumeration value="A.Martin"/>
                    <xsd:enumeration value="A.Mills"/>
                    <xsd:enumeration value="A.Moody"/>
                    <xsd:enumeration value="A.Nicholson"/>
                    <xsd:enumeration value="A.P.Woolmer"/>
                    <xsd:enumeration value="A.R"/>
                    <xsd:enumeration value="A.Revill"/>
                    <xsd:enumeration value="A.S"/>
                    <xsd:enumeration value="A.Santos"/>
                    <xsd:enumeration value="A.Searle"/>
                    <xsd:enumeration value="A.Smith"/>
                    <xsd:enumeration value="A.Steel"/>
                    <xsd:enumeration value="A.Strickland"/>
                    <xsd:enumeration value="A.Thompson"/>
                    <xsd:enumeration value="A.Wilson"/>
                    <xsd:enumeration value="A.Woolmer"/>
                    <xsd:enumeration value="A.Younger"/>
                    <xsd:enumeration value="A.Younger"/>
                    <xsd:enumeration value="Acoura"/>
                    <xsd:enumeration value="Adam Brown"/>
                    <xsd:enumeration value="ADAS"/>
                    <xsd:enumeration value="ADAS Environment"/>
                    <xsd:enumeration value="AFBI"/>
                    <xsd:enumeration value="AGH"/>
                    <xsd:enumeration value="Agri Food and Biosciences Institute"/>
                    <xsd:enumeration value="Alan Dean"/>
                    <xsd:enumeration value="Alan Hayes"/>
                    <xsd:enumeration value="Alex Caveen"/>
                    <xsd:enumeration value="Alexander Schofield"/>
                    <xsd:enumeration value="Alison Austin"/>
                    <xsd:enumeration value="Ana Justel-Rubio"/>
                    <xsd:enumeration value="Ana Witteveen"/>
                    <xsd:enumeration value="Andrew FitzGerald"/>
                    <xsd:enumeration value="ANIFOP"/>
                    <xsd:enumeration value="Anne Cameron"/>
                    <xsd:enumeration value="Anne Wallace"/>
                    <xsd:enumeration value="Anne-Margaret Stewart"/>
                    <xsd:enumeration value="Aquafish Solutions Ltd."/>
                    <xsd:enumeration value="Aquatic Water Services Ltd."/>
                    <xsd:enumeration value="Ardtoe"/>
                    <xsd:enumeration value="Arina Motova"/>
                    <xsd:enumeration value="ASSG"/>
                    <xsd:enumeration value="Association of Port Health Authorities"/>
                    <xsd:enumeration value="Association of Public Analy"/>
                    <xsd:enumeration value="ATM"/>
                    <xsd:enumeration value="B.A"/>
                    <xsd:enumeration value="B.Ashcroft"/>
                    <xsd:enumeration value="B.Greenwood"/>
                    <xsd:enumeration value="B.H"/>
                    <xsd:enumeration value="B.Hughes"/>
                    <xsd:enumeration value="B.Mounce"/>
                    <xsd:enumeration value="B.Scannell"/>
                    <xsd:enumeration value="B.Thain"/>
                    <xsd:enumeration value="B.van Marlen"/>
                    <xsd:enumeration value="B.Wilson"/>
                    <xsd:enumeration value="BFFF"/>
                    <xsd:enumeration value="BHA"/>
                    <xsd:enumeration value="BIM Irish Sea Fisheries Board"/>
                    <xsd:enumeration value="Brahm Insight"/>
                    <xsd:enumeration value="BRC"/>
                    <xsd:enumeration value="British Marine Finfish Association"/>
                    <xsd:enumeration value="Bryony Townhill (Marine Climate Change Impacts Partnership)"/>
                    <xsd:enumeration value="C. Burton"/>
                    <xsd:enumeration value="C.A.Burton"/>
                    <xsd:enumeration value="C.A.Goudey"/>
                    <xsd:enumeration value="C.B"/>
                    <xsd:enumeration value="C.Baker"/>
                    <xsd:enumeration value="C.Brady"/>
                    <xsd:enumeration value="C.C"/>
                    <xsd:enumeration value="C.Carlton"/>
                    <xsd:enumeration value="C.Curr"/>
                    <xsd:enumeration value="C.Cutts"/>
                    <xsd:enumeration value="C.Daniels"/>
                    <xsd:enumeration value="C.E.P.Watson"/>
                    <xsd:enumeration value="C.E.Tucker"/>
                    <xsd:enumeration value="C.F.Jackson"/>
                    <xsd:enumeration value="C.Filippopoulos"/>
                    <xsd:enumeration value="C.Ford"/>
                    <xsd:enumeration value="C.G.S.W"/>
                    <xsd:enumeration value="C.H.Davies"/>
                    <xsd:enumeration value="C.J Cutts"/>
                    <xsd:enumeration value="C.J. Chapman"/>
                    <xsd:enumeration value="C.J.Ellis"/>
                    <xsd:enumeration value="C.Jackson"/>
                    <xsd:enumeration value="C.Knight"/>
                    <xsd:enumeration value="C.Lacamara"/>
                    <xsd:enumeration value="C.Leadley"/>
                    <xsd:enumeration value="C.M. Fortuna"/>
                    <xsd:enumeration value="C.Mazorra de Quero"/>
                    <xsd:enumeration value="C.Nevin"/>
                    <xsd:enumeration value="C.P.Baker"/>
                    <xsd:enumeration value="C.Roberts"/>
                    <xsd:enumeration value="C.Saurel"/>
                    <xsd:enumeration value="C.T.O"/>
                    <xsd:enumeration value="C.T.W.C"/>
                    <xsd:enumeration value="C.T.W.Curr"/>
                    <xsd:enumeration value="C.Tucker"/>
                    <xsd:enumeration value="C.W"/>
                    <xsd:enumeration value="C.Wells"/>
                    <xsd:enumeration value="C.Young"/>
                    <xsd:enumeration value="CA Burton"/>
                    <xsd:enumeration value="Camborne School of Mines"/>
                    <xsd:enumeration value="Campden BRI"/>
                    <xsd:enumeration value="Candida Barbato"/>
                    <xsd:enumeration value="Cardiff Economic Research Associates Ltd"/>
                    <xsd:enumeration value="Catriona Power"/>
                    <xsd:enumeration value="CC"/>
                    <xsd:enumeration value="CCFRA"/>
                    <xsd:enumeration value="Cefas"/>
                    <xsd:enumeration value="Centre for Aquaculture and Fisheries"/>
                    <xsd:enumeration value="CEPW"/>
                    <xsd:enumeration value="CEPW"/>
                    <xsd:enumeration value="CFPO"/>
                    <xsd:enumeration value="Chao Lu"/>
                    <xsd:enumeration value="Chelonia"/>
                    <xsd:enumeration value="China Ministry of Health"/>
                    <xsd:enumeration value="Chris Barbour"/>
                    <xsd:enumeration value="Chris Kirkland"/>
                    <xsd:enumeration value="Clifford A.Goudey"/>
                    <xsd:enumeration value="Clive Monk"/>
                    <xsd:enumeration value="Colin Brodie"/>
                    <xsd:enumeration value="Craig Burton"/>
                    <xsd:enumeration value="Crick Carlton"/>
                    <xsd:enumeration value="Cristina Fernandez"/>
                    <xsd:enumeration value="Cristina Pita"/>
                    <xsd:enumeration value="D. Itano"/>
                    <xsd:enumeration value="D.A"/>
                    <xsd:enumeration value="D.A.Masson"/>
                    <xsd:enumeration value="D.Amos"/>
                    <xsd:enumeration value="D.Amos"/>
                    <xsd:enumeration value="D.Boothroyd"/>
                    <xsd:enumeration value="D.Burdon"/>
                    <xsd:enumeration value="D.Cashmore"/>
                    <xsd:enumeration value="D.Cole"/>
                    <xsd:enumeration value="D.Cook"/>
                    <xsd:enumeration value="D.E.Ballam"/>
                    <xsd:enumeration value="D.Edwards"/>
                    <xsd:enumeration value="D.Elliot"/>
                    <xsd:enumeration value="D.G"/>
                    <xsd:enumeration value="D.Gowland"/>
                    <xsd:enumeration value="D.H"/>
                    <xsd:enumeration value="D.Harrison"/>
                    <xsd:enumeration value="D.Homer"/>
                    <xsd:enumeration value="D.Hornerm"/>
                    <xsd:enumeration value="D.J.Wood"/>
                    <xsd:enumeration value="D.L"/>
                    <xsd:enumeration value="D.Marshall"/>
                    <xsd:enumeration value="D.Miles"/>
                    <xsd:enumeration value="D.Miller"/>
                    <xsd:enumeration value="D.Oakes"/>
                    <xsd:enumeration value="D.P"/>
                    <xsd:enumeration value="D.Patterson"/>
                    <xsd:enumeration value="D.Pirie"/>
                    <xsd:enumeration value="D.Robertson"/>
                    <xsd:enumeration value="D.S"/>
                    <xsd:enumeration value="D.Steel"/>
                    <xsd:enumeration value="D.Sykes"/>
                    <xsd:enumeration value="D.Symes"/>
                    <xsd:enumeration value="D.Taylor"/>
                    <xsd:enumeration value="D.Tocher"/>
                    <xsd:enumeration value="D.W"/>
                    <xsd:enumeration value="D.Wood"/>
                    <xsd:enumeration value="D.Woods"/>
                    <xsd:enumeration value="Daniel Lee"/>
                    <xsd:enumeration value="Daniel McDonald"/>
                    <xsd:enumeration value="Daragh Browne"/>
                    <xsd:enumeration value="Darren Stevenson, Legal Director at Wiggin LLP"/>
                    <xsd:enumeration value="Dave Dewick"/>
                    <xsd:enumeration value="Dave Price"/>
                    <xsd:enumeration value="David Parish"/>
                    <xsd:enumeration value="David Parker"/>
                    <xsd:enumeration value="David Russell"/>
                    <xsd:enumeration value="David Sterling"/>
                    <xsd:enumeration value="Dawby"/>
                    <xsd:enumeration value="Dawn Sneddon"/>
                    <xsd:enumeration value="Dean Millar"/>
                    <xsd:enumeration value="Defra"/>
                    <xsd:enumeration value="DIFRES"/>
                    <xsd:enumeration value="DIFTA"/>
                    <xsd:enumeration value="DIFTA Denmark"/>
                    <xsd:enumeration value="DoH"/>
                    <xsd:enumeration value="Doug McLeod"/>
                    <xsd:enumeration value="Dr B. McAdam (Stirling University)"/>
                    <xsd:enumeration value="Dr J. Harman"/>
                    <xsd:enumeration value="Dr J. Pinnegar (CEFAS"/>
                    <xsd:enumeration value="Dr L. Falconer"/>
                    <xsd:enumeration value="Dr Stewart Brown (Stewart Brown Associates Ltd)"/>
                    <xsd:enumeration value="Dr T. Telfer"/>
                    <xsd:enumeration value="Dr Tom Pickerell (Tomolamola Consulting Ltd)"/>
                    <xsd:enumeration value="Dr. A.R.Hearn"/>
                    <xsd:enumeration value="Dr. Alan Heyworth"/>
                    <xsd:enumeration value="Dr. Alex Caveen"/>
                    <xsd:enumeration value="Dr. Andrew Jackson"/>
                    <xsd:enumeration value="Dr. Andrew Woolmer"/>
                    <xsd:enumeration value="Dr. Andy Revill"/>
                    <xsd:enumeration value="Dr. Angus Garrett"/>
                    <xsd:enumeration value="Dr. Annika Clements"/>
                    <xsd:enumeration value="Dr. Bill Roy"/>
                    <xsd:enumeration value="Dr. D.Robertson"/>
                    <xsd:enumeration value="Dr. E.Fossey"/>
                    <xsd:enumeration value="Dr. Edwards"/>
                    <xsd:enumeration value="Dr. Eric Edwards"/>
                    <xsd:enumeration value="Dr. Francis Murray"/>
                    <xsd:enumeration value="Dr. Hilmar Hinz"/>
                    <xsd:enumeration value="Dr. I.T.Mentjes"/>
                    <xsd:enumeration value="Dr. J.Sheperd"/>
                    <xsd:enumeration value="Dr. James Bron"/>
                    <xsd:enumeration value="Dr. James Treasurer"/>
                    <xsd:enumeration value="Dr. Jan G.Hiddink"/>
                    <xsd:enumeration value="Dr. Jim Treasurer, Dr T Atack"/>
                    <xsd:enumeration value="Dr. John Pinnegar"/>
                    <xsd:enumeration value="Dr. Jon Harman"/>
                    <xsd:enumeration value="Dr. M.Mühling"/>
                    <xsd:enumeration value="Dr. Matt Service"/>
                    <xsd:enumeration value="Dr. N.Lake"/>
                    <xsd:enumeration value="Dr. Rachel Burch"/>
                    <xsd:enumeration value="Dr. S.Davies"/>
                    <xsd:enumeration value="Dr. S.E.Taylor"/>
                    <xsd:enumeration value="E.Allison"/>
                    <xsd:enumeration value="E.Cochrane"/>
                    <xsd:enumeration value="E.Edwards"/>
                    <xsd:enumeration value="E.Fossey"/>
                    <xsd:enumeration value="E.Maxwell"/>
                    <xsd:enumeration value="E.Nicholls"/>
                    <xsd:enumeration value="E.W.Taylor"/>
                    <xsd:enumeration value="EA"/>
                    <xsd:enumeration value="Emi Katoh"/>
                    <xsd:enumeration value="Emma Bradshaw"/>
                    <xsd:enumeration value="Emma Brown"/>
                    <xsd:enumeration value="Emma White"/>
                    <xsd:enumeration value="Enrico Longoni"/>
                    <xsd:enumeration value="Epsom"/>
                    <xsd:enumeration value="Erik Lindebo"/>
                    <xsd:enumeration value="Eunice Pinn"/>
                    <xsd:enumeration value="Eurographic Ltd"/>
                    <xsd:enumeration value="European Food Safety Authority"/>
                    <xsd:enumeration value="F. De Carlo"/>
                    <xsd:enumeration value="F. Forget"/>
                    <xsd:enumeration value="F.Chopin"/>
                    <xsd:enumeration value="F.Dixon"/>
                    <xsd:enumeration value="F.Nimmo"/>
                    <xsd:enumeration value="Fanming Kong"/>
                    <xsd:enumeration value="FERU"/>
                    <xsd:enumeration value="FHF"/>
                    <xsd:enumeration value="Fiona Birch"/>
                    <xsd:enumeration value="Fiona Wright"/>
                    <xsd:enumeration value="Fisheries Research Services"/>
                    <xsd:enumeration value="Fishing News"/>
                    <xsd:enumeration value="FISHupdate"/>
                    <xsd:enumeration value="FPKTN"/>
                    <xsd:enumeration value="Francis Murray"/>
                    <xsd:enumeration value="Francisco Areal"/>
                    <xsd:enumeration value="Frank Armstrong"/>
                    <xsd:enumeration value="FRM Ltd."/>
                    <xsd:enumeration value="G McAllister"/>
                    <xsd:enumeration value="G. Moreno"/>
                    <xsd:enumeration value="G.A.Garthwaite"/>
                    <xsd:enumeration value="G.A.Webb"/>
                    <xsd:enumeration value="G.Bell"/>
                    <xsd:enumeration value="G.C"/>
                    <xsd:enumeration value="G.C.E"/>
                    <xsd:enumeration value="G.Cartwright"/>
                    <xsd:enumeration value="G.Course"/>
                    <xsd:enumeration value="G.Dunlin"/>
                    <xsd:enumeration value="G.Eveillard"/>
                    <xsd:enumeration value="G.F.Jackson"/>
                    <xsd:enumeration value="G.Gough"/>
                    <xsd:enumeration value="G.Mack"/>
                    <xsd:enumeration value="G.McKay"/>
                    <xsd:enumeration value="G.McLeod"/>
                    <xsd:enumeration value="G.P.Arnold"/>
                    <xsd:enumeration value="G.P.Course"/>
                    <xsd:enumeration value="G.Ritchie"/>
                    <xsd:enumeration value="G.Salze"/>
                    <xsd:enumeration value="G.Ward"/>
                    <xsd:enumeration value="Gang Wang"/>
                    <xsd:enumeration value="Gary Dunlin"/>
                    <xsd:enumeration value="Gary Hooper"/>
                    <xsd:enumeration value="Gavin Hatton"/>
                    <xsd:enumeration value="GC"/>
                    <xsd:enumeration value="GDCL"/>
                    <xsd:enumeration value="GMAV"/>
                    <xsd:enumeration value="Gordon Goldsworthy"/>
                    <xsd:enumeration value="Gorkana Group"/>
                    <xsd:enumeration value="Graham Pierce"/>
                    <xsd:enumeration value="GREAT"/>
                    <xsd:enumeration value="Gunnar Þórðarson"/>
                    <xsd:enumeration value="H.E.Bullock"/>
                    <xsd:enumeration value="H.English"/>
                    <xsd:enumeration value="H.McDiarmid"/>
                    <xsd:enumeration value="H.Q"/>
                    <xsd:enumeration value="H.R. Day"/>
                    <xsd:enumeration value="H.R.English"/>
                    <xsd:enumeration value="H.Ritchings"/>
                    <xsd:enumeration value="H.Teepsoo"/>
                    <xsd:enumeration value="H.W"/>
                    <xsd:enumeration value="Hannah Fawcett"/>
                    <xsd:enumeration value="Hannah Shaw"/>
                    <xsd:enumeration value="Hannah Thompson"/>
                    <xsd:enumeration value="Hazel Curtis"/>
                    <xsd:enumeration value="Hazel McShane"/>
                    <xsd:enumeration value="Heat &amp; Power Ltd."/>
                    <xsd:enumeration value="Heather Forbes"/>
                    <xsd:enumeration value="Heather Middleton"/>
                    <xsd:enumeration value="Helen Duggan"/>
                    <xsd:enumeration value="Hepples"/>
                    <xsd:enumeration value="Hilmar Hinz"/>
                    <xsd:enumeration value="HQ"/>
                    <xsd:enumeration value="HRE"/>
                    <xsd:enumeration value="Humber Seafood Institute"/>
                    <xsd:enumeration value="Humberside College of Higher Education"/>
                    <xsd:enumeration value="Hunterston"/>
                    <xsd:enumeration value="I. Berrill"/>
                    <xsd:enumeration value="I.F"/>
                    <xsd:enumeration value="I.Finley"/>
                    <xsd:enumeration value="I.Graham"/>
                    <xsd:enumeration value="I.Milligan"/>
                    <xsd:enumeration value="I.Tatterson"/>
                    <xsd:enumeration value="Iain Berrill (Scottish Salmon Producers Organisation)"/>
                    <xsd:enumeration value="Ian Laing"/>
                    <xsd:enumeration value="ICF"/>
                    <xsd:enumeration value="IFREMER France"/>
                    <xsd:enumeration value="Institute of Aquaculture, University of Stirling"/>
                    <xsd:enumeration value="Institute of Estuarine &amp; Coastal Studies, University of Hull"/>
                    <xsd:enumeration value="International Council for the Exploration of the Sea"/>
                    <xsd:enumeration value="International Society for the Study of Fatty Acids and Lipids"/>
                    <xsd:enumeration value="Ivan Bartolo"/>
                    <xsd:enumeration value="J.A"/>
                    <xsd:enumeration value="J.A.Shalliker"/>
                    <xsd:enumeration value="J.A.Upfield"/>
                    <xsd:enumeration value="J.Anderson"/>
                    <xsd:enumeration value="J.B.R"/>
                    <xsd:enumeration value="J.C"/>
                    <xsd:enumeration value="J.Carrick"/>
                    <xsd:enumeration value="J.Combes"/>
                    <xsd:enumeration value="J.D. Paul"/>
                    <xsd:enumeration value="J.D. Wood"/>
                    <xsd:enumeration value="J.D.Paul"/>
                    <xsd:enumeration value="J.D.Wood"/>
                    <xsd:enumeration value="J.Dunlop"/>
                    <xsd:enumeration value="J.E.B"/>
                    <xsd:enumeration value="J.E.D"/>
                    <xsd:enumeration value="J.E.Dye"/>
                    <xsd:enumeration value="J.E.Tumilty"/>
                    <xsd:enumeration value="J.Early"/>
                    <xsd:enumeration value="J.Eddom"/>
                    <xsd:enumeration value="J.Evans"/>
                    <xsd:enumeration value="J.Foster"/>
                    <xsd:enumeration value="J.Frederickson"/>
                    <xsd:enumeration value="J.Gascoigne"/>
                    <xsd:enumeration value="J.Grant"/>
                    <xsd:enumeration value="J.Grant"/>
                    <xsd:enumeration value="J.H.Brown"/>
                    <xsd:enumeration value="J.Harman"/>
                    <xsd:enumeration value="J.Hatchard"/>
                    <xsd:enumeration value="J.L.R"/>
                    <xsd:enumeration value="J.L.Robertson"/>
                    <xsd:enumeration value="J.Lansley"/>
                    <xsd:enumeration value="J.Lart"/>
                    <xsd:enumeration value="J.Lewis"/>
                    <xsd:enumeration value="J.M"/>
                    <xsd:enumeration value="J.M.Tower"/>
                    <xsd:enumeration value="J.M.Watson"/>
                    <xsd:enumeration value="J.MacMillan"/>
                    <xsd:enumeration value="J.MacNamara"/>
                    <xsd:enumeration value="J.May"/>
                    <xsd:enumeration value="J.McMillan"/>
                    <xsd:enumeration value="J.McNamara"/>
                    <xsd:enumeration value="J.Mikolajunas"/>
                    <xsd:enumeration value="J.Moore"/>
                    <xsd:enumeration value="J.Morris"/>
                    <xsd:enumeration value="J.N.Ward"/>
                    <xsd:enumeration value="J.NcNamara"/>
                    <xsd:enumeration value="J.Paul"/>
                    <xsd:enumeration value="J.R.Dye"/>
                    <xsd:enumeration value="J.R.Gifford"/>
                    <xsd:enumeration value="J.Rice"/>
                    <xsd:enumeration value="J.Rycroft"/>
                    <xsd:enumeration value="J.S"/>
                    <xsd:enumeration value="J.S.S"/>
                    <xsd:enumeration value="J.S.Saether"/>
                    <xsd:enumeration value="J.Shalliker"/>
                    <xsd:enumeration value="J.Sherwood"/>
                    <xsd:enumeration value="J.Slater"/>
                    <xsd:enumeration value="J.Smith"/>
                    <xsd:enumeration value="J.Swarbrick"/>
                    <xsd:enumeration value="J.T"/>
                    <xsd:enumeration value="J.T.Bryson"/>
                    <xsd:enumeration value="J.T.MacMillan"/>
                    <xsd:enumeration value="J.Tower"/>
                    <xsd:enumeration value="J.Treasurer"/>
                    <xsd:enumeration value="J.Tumilty"/>
                    <xsd:enumeration value="J.Upfield"/>
                    <xsd:enumeration value="J.W"/>
                    <xsd:enumeration value="J.W"/>
                    <xsd:enumeration value="J.W.Denton"/>
                    <xsd:enumeration value="J.Waterman"/>
                    <xsd:enumeration value="J.Watson"/>
                    <xsd:enumeration value="Jack Sewell"/>
                    <xsd:enumeration value="James Warwick"/>
                    <xsd:enumeration value="Jason Combes"/>
                    <xsd:enumeration value="Jennifer Russell"/>
                    <xsd:enumeration value="Jennifer Smith"/>
                    <xsd:enumeration value="Jeremy Sparks"/>
                    <xsd:enumeration value="Jim Ellis"/>
                    <xsd:enumeration value="Jim Hyam"/>
                    <xsd:enumeration value="Joe Cooper"/>
                    <xsd:enumeration value="John Anderson"/>
                    <xsd:enumeration value="John Barrington"/>
                    <xsd:enumeration value="John Cotter"/>
                    <xsd:enumeration value="John Foster"/>
                    <xsd:enumeration value="John Hambrey"/>
                    <xsd:enumeration value="John Hingley"/>
                    <xsd:enumeration value="John Lancaster"/>
                    <xsd:enumeration value="John O.S. Kennedy"/>
                    <xsd:enumeration value="John Richardson"/>
                    <xsd:enumeration value="John Wakeford"/>
                    <xsd:enumeration value="Jonas R.Vidarsson"/>
                    <xsd:enumeration value="José L. González Vecino"/>
                    <xsd:enumeration value="JSS"/>
                    <xsd:enumeration value="Julia Brooks"/>
                    <xsd:enumeration value="Julian Swarbrick"/>
                    <xsd:enumeration value="Julie Snowden"/>
                    <xsd:enumeration value="K.Adamson"/>
                    <xsd:enumeration value="K.Anderson"/>
                    <xsd:enumeration value="K.Arkley"/>
                    <xsd:enumeration value="K.C"/>
                    <xsd:enumeration value="K.C.Munday"/>
                    <xsd:enumeration value="K.D.Thompson"/>
                    <xsd:enumeration value="K.Day"/>
                    <xsd:enumeration value="K.Dye"/>
                    <xsd:enumeration value="K.Galloway"/>
                    <xsd:enumeration value="K.Graham"/>
                    <xsd:enumeration value="K.H"/>
                    <xsd:enumeration value="K.H.Haywood"/>
                    <xsd:enumeration value="K.Hairsine"/>
                    <xsd:enumeration value="K.Knox"/>
                    <xsd:enumeration value="K.Mazik"/>
                    <xsd:enumeration value="K.Singh"/>
                    <xsd:enumeration value="K.T.H"/>
                    <xsd:enumeration value="K.T.Howard"/>
                    <xsd:enumeration value="K.Tsontos"/>
                    <xsd:enumeration value="K.Waind"/>
                    <xsd:enumeration value="Karen Galloway"/>
                    <xsd:enumeration value="Karen Green"/>
                    <xsd:enumeration value="Karin Lüdemann/Wissenschaftsbüro"/>
                    <xsd:enumeration value="Kasia Kazimierczak"/>
                    <xsd:enumeration value="Kath Floater"/>
                    <xsd:enumeration value="Keith Hiscock"/>
                    <xsd:enumeration value="Keith Jeffrey"/>
                    <xsd:enumeration value="Ken Arkley"/>
                    <xsd:enumeration value="Kieran Westbrook"/>
                    <xsd:enumeration value="Kimberly Cullen"/>
                    <xsd:enumeration value="Kingfisher Information Services"/>
                    <xsd:enumeration value="Kirsten Milliken"/>
                    <xsd:enumeration value="KPMG AS"/>
                    <xsd:enumeration value="L Ridley"/>
                    <xsd:enumeration value="L. Dagorn"/>
                    <xsd:enumeration value="L.C.Ford"/>
                    <xsd:enumeration value="L.E.Hull"/>
                    <xsd:enumeration value="L.Ford"/>
                    <xsd:enumeration value="L.Hinchliff"/>
                    <xsd:enumeration value="L.Oxley"/>
                    <xsd:enumeration value="L.Pell"/>
                    <xsd:enumeration value="L.Readdy"/>
                    <xsd:enumeration value="L.Rooney"/>
                    <xsd:enumeration value="L.Webb"/>
                    <xsd:enumeration value="LACOTS"/>
                    <xsd:enumeration value="Laurence Rooney"/>
                    <xsd:enumeration value="Leatherhead Food Research"/>
                    <xsd:enumeration value="Lee Cocker"/>
                    <xsd:enumeration value="Lee Cooper"/>
                    <xsd:enumeration value="Lee Hastie"/>
                    <xsd:enumeration value="LEH"/>
                    <xsd:enumeration value="Leslsie Tait"/>
                    <xsd:enumeration value="Lewis Cowie"/>
                    <xsd:enumeration value="Lina-Lotta Lahdenkauppi"/>
                    <xsd:enumeration value="Liu Liping Sang Yanhua"/>
                    <xsd:enumeration value="Llyn Aquaculture Ltd."/>
                    <xsd:enumeration value="Loch Fyne Seafarms"/>
                    <xsd:enumeration value="LOCTS"/>
                    <xsd:enumeration value="Lorena Recio"/>
                    <xsd:enumeration value="Louise Jones"/>
                    <xsd:enumeration value="Louise Vaughan"/>
                    <xsd:enumeration value="Luis Cocas"/>
                    <xsd:enumeration value="Lynn Gilmore"/>
                    <xsd:enumeration value="M. Virgili"/>
                    <xsd:enumeration value="M.A.James"/>
                    <xsd:enumeration value="M.Anyadiegwu"/>
                    <xsd:enumeration value="M.Boulter"/>
                    <xsd:enumeration value="M.C.Platt"/>
                    <xsd:enumeration value="M.D"/>
                    <xsd:enumeration value="M.Daniels"/>
                    <xsd:enumeration value="M.Ellis"/>
                    <xsd:enumeration value="M.Emberton"/>
                    <xsd:enumeration value="M.George"/>
                    <xsd:enumeration value="M.Gillespie"/>
                    <xsd:enumeration value="M.Gray"/>
                    <xsd:enumeration value="M.H"/>
                    <xsd:enumeration value="M.Hamilton"/>
                    <xsd:enumeration value="M.Hatfield"/>
                    <xsd:enumeration value="M.Hayward"/>
                    <xsd:enumeration value="M.Humphrey"/>
                    <xsd:enumeration value="M.J.Campbell"/>
                    <xsd:enumeration value="M.J.Kaiser"/>
                    <xsd:enumeration value="M.J.S.G"/>
                    <xsd:enumeration value="M.James"/>
                    <xsd:enumeration value="M.Large"/>
                    <xsd:enumeration value="M.Lawton"/>
                    <xsd:enumeration value="M.Learmouth"/>
                    <xsd:enumeration value="M.M"/>
                    <xsd:enumeration value="M.Moore"/>
                    <xsd:enumeration value="M.Myers"/>
                    <xsd:enumeration value="M.Platt"/>
                    <xsd:enumeration value="M.Sturges"/>
                    <xsd:enumeration value="M.Syvret"/>
                    <xsd:enumeration value="M.Urch"/>
                    <xsd:enumeration value="M.Whitworth"/>
                    <xsd:enumeration value="MacMullen"/>
                    <xsd:enumeration value="Mafalda Viana"/>
                    <xsd:enumeration value="MAFF"/>
                    <xsd:enumeration value="Magnus L. Johnson"/>
                    <xsd:enumeration value="Malcolm Large"/>
                    <xsd:enumeration value="Mandy Pyke"/>
                    <xsd:enumeration value="Mao Hong"/>
                    <xsd:enumeration value="Marcus Jacklin"/>
                    <xsd:enumeration value="Marine and Coastguard Agency"/>
                    <xsd:enumeration value="Marine Stewardship Council"/>
                    <xsd:enumeration value="Marine Survey"/>
                    <xsd:enumeration value="MARITEK WORLDWIDE LTD"/>
                    <xsd:enumeration value="Mark Edmonds"/>
                    <xsd:enumeration value="Mark Gray"/>
                    <xsd:enumeration value="Mark O’Brien"/>
                    <xsd:enumeration value="Market Insight Team"/>
                    <xsd:enumeration value="Marta Moran Quintana"/>
                    <xsd:enumeration value="Martin Bowes"/>
                    <xsd:enumeration value="Martin Jaffa"/>
                    <xsd:enumeration value="Martin Syvret"/>
                    <xsd:enumeration value="Matthew Service"/>
                    <xsd:enumeration value="Melissa Pritchard"/>
                    <xsd:enumeration value="MH"/>
                    <xsd:enumeration value="Michael Bacon"/>
                    <xsd:enumeration value="Michael Humphrey"/>
                    <xsd:enumeration value="Michael Keatinge"/>
                    <xsd:enumeration value="Michaela Archer"/>
                    <xsd:enumeration value="Michel J.Kaiser"/>
                    <xsd:enumeration value="Mike Mitchell"/>
                    <xsd:enumeration value="Mike Montgomerie"/>
                    <xsd:enumeration value="Mike Park"/>
                    <xsd:enumeration value="Mike Smith"/>
                    <xsd:enumeration value="MRAG"/>
                    <xsd:enumeration value="Ms Amy Ridgeway"/>
                    <xsd:enumeration value="MTS"/>
                    <xsd:enumeration value="N Bailey"/>
                    <xsd:enumeration value="N.A.G"/>
                    <xsd:enumeration value="N.C.H.Lake"/>
                    <xsd:enumeration value="N.Downing"/>
                    <xsd:enumeration value="N.Garbutt"/>
                    <xsd:enumeration value="N.Graham"/>
                    <xsd:enumeration value="N.Hatfield"/>
                    <xsd:enumeration value="N.Kelly"/>
                    <xsd:enumeration value="N.M.K"/>
                    <xsd:enumeration value="N.M.Kerr"/>
                    <xsd:enumeration value="N.McEwan"/>
                    <xsd:enumeration value="N.McKeller"/>
                    <xsd:enumeration value="N.R.Halford"/>
                    <xsd:enumeration value="N.Ward"/>
                    <xsd:enumeration value="N.Whiteley"/>
                    <xsd:enumeration value="N.Wood"/>
                    <xsd:enumeration value="NAFC Marine Centre"/>
                    <xsd:enumeration value="Naomi McCann"/>
                    <xsd:enumeration value="Nathan de Rozarieux"/>
                    <xsd:enumeration value="National Health and Family Planning Commission"/>
                    <xsd:enumeration value="Nautilus Consultants"/>
                    <xsd:enumeration value="NFFO Services Ltd."/>
                    <xsd:enumeration value="NI Seafood Ind"/>
                    <xsd:enumeration value="Nia Whiteley"/>
                    <xsd:enumeration value="Nick Connelly"/>
                    <xsd:enumeration value="Nick Patience"/>
                    <xsd:enumeration value="Nofima"/>
                    <xsd:enumeration value="Norge"/>
                    <xsd:enumeration value="Norman"/>
                    <xsd:enumeration value="North Bay Shellfish Ltd"/>
                    <xsd:enumeration value="Northern Ireland Seafood"/>
                    <xsd:enumeration value="Not known"/>
                    <xsd:enumeration value="NSL"/>
                    <xsd:enumeration value="OceanWatch Australia"/>
                    <xsd:enumeration value="Oliver Tulley"/>
                    <xsd:enumeration value="Omnimas"/>
                    <xsd:enumeration value="Oscar Wilkie"/>
                    <xsd:enumeration value="Othniel Shellfish"/>
                    <xsd:enumeration value="P Gibson"/>
                    <xsd:enumeration value="P. Tyedmers (Dalhousie University)"/>
                    <xsd:enumeration value="P.B.Gallacher"/>
                    <xsd:enumeration value="P.Baird"/>
                    <xsd:enumeration value="P.Brown"/>
                    <xsd:enumeration value="P.C.Smith"/>
                    <xsd:enumeration value="P.D.Chaplin"/>
                    <xsd:enumeration value="P.G"/>
                    <xsd:enumeration value="P.G.W"/>
                    <xsd:enumeration value="P.Gatland"/>
                    <xsd:enumeration value="P.H.B"/>
                    <xsd:enumeration value="P.H.MacMullen"/>
                    <xsd:enumeration value="P.J.G"/>
                    <xsd:enumeration value="P.J.Hearn"/>
                    <xsd:enumeration value="P.Johnson"/>
                    <xsd:enumeration value="P.L. Newland"/>
                    <xsd:enumeration value="P.L.S"/>
                    <xsd:enumeration value="P.L.Smith"/>
                    <xsd:enumeration value="P.MacMullen"/>
                    <xsd:enumeration value="P.Math's"/>
                    <xsd:enumeration value="P.N"/>
                    <xsd:enumeration value="P.Neve"/>
                    <xsd:enumeration value="P.Posen"/>
                    <xsd:enumeration value="P.Prout"/>
                    <xsd:enumeration value="P.S"/>
                    <xsd:enumeration value="P.Smith"/>
                    <xsd:enumeration value="P.T.Franklin"/>
                    <xsd:enumeration value="P.Tiffney"/>
                    <xsd:enumeration value="P.Townend"/>
                    <xsd:enumeration value="P.V"/>
                    <xsd:enumeration value="P.W"/>
                    <xsd:enumeration value="P.Watson"/>
                    <xsd:enumeration value="P.Watts"/>
                    <xsd:enumeration value="P.White"/>
                    <xsd:enumeration value="P.Wilson"/>
                    <xsd:enumeration value="P.Wood"/>
                    <xsd:enumeration value="Paul Buckley (Marine Climate Change Impacts Partnership)"/>
                    <xsd:enumeration value="Paul Butler"/>
                    <xsd:enumeration value="Paul Medley"/>
                    <xsd:enumeration value="Paul Neve"/>
                    <xsd:enumeration value="Peter Tarrant"/>
                    <xsd:enumeration value="Peter Tyndall"/>
                    <xsd:enumeration value="Peter Walker"/>
                    <xsd:enumeration value="Peter Warren"/>
                    <xsd:enumeration value="Peter Wilson"/>
                    <xsd:enumeration value="Phil MacMullen"/>
                    <xsd:enumeration value="Phil Prout"/>
                    <xsd:enumeration value="Phillip Quirie"/>
                    <xsd:enumeration value="Pingguo He"/>
                    <xsd:enumeration value="PIRA"/>
                    <xsd:enumeration value="PIRA International"/>
                    <xsd:enumeration value="PJH"/>
                    <xsd:enumeration value="Platt"/>
                    <xsd:enumeration value="Plymouth Poly"/>
                    <xsd:enumeration value="Porter"/>
                    <xsd:enumeration value="Poseidon Aquatic Resource Management Ltd."/>
                    <xsd:enumeration value="Poseidon ARM and BTS"/>
                    <xsd:enumeration value="Prof. Michel J.Kaiser"/>
                    <xsd:enumeration value="Professor Laurence Mee"/>
                    <xsd:enumeration value="PT"/>
                    <xsd:enumeration value="Pyke and Deane Aquaculture Consultants"/>
                    <xsd:enumeration value="Qiang Weiguo"/>
                    <xsd:enumeration value="Qing Lv"/>
                    <xsd:enumeration value="Quality Assurance Department"/>
                    <xsd:enumeration value="R J Fryer"/>
                    <xsd:enumeration value="R J Kynoch"/>
                    <xsd:enumeration value="R Johnson"/>
                    <xsd:enumeration value="R S T Ferro"/>
                    <xsd:enumeration value="R. Land"/>
                    <xsd:enumeration value="R. Parker (Dalhousie University)"/>
                    <xsd:enumeration value="R.A.Reese"/>
                    <xsd:enumeration value="R.B.Watt"/>
                    <xsd:enumeration value="R.Bennett"/>
                    <xsd:enumeration value="R.Boyle"/>
                    <xsd:enumeration value="R.Bricknell"/>
                    <xsd:enumeration value="R.C"/>
                    <xsd:enumeration value="R.C"/>
                    <xsd:enumeration value="R.Campbell"/>
                    <xsd:enumeration value="R.Cappell"/>
                    <xsd:enumeration value="R.Curtis"/>
                    <xsd:enumeration value="R.D.E"/>
                    <xsd:enumeration value="R.E"/>
                    <xsd:enumeration value="R.Ellis"/>
                    <xsd:enumeration value="R.Enever"/>
                    <xsd:enumeration value="R.F"/>
                    <xsd:enumeration value="R.F.V"/>
                    <xsd:enumeration value="R.Finbow"/>
                    <xsd:enumeration value="R.Forster"/>
                    <xsd:enumeration value="R.Gara"/>
                    <xsd:enumeration value="R.H"/>
                    <xsd:enumeration value="R.Hill"/>
                    <xsd:enumeration value="R.Horton"/>
                    <xsd:enumeration value="R.J"/>
                    <xsd:enumeration value="R.J.A. Nichol"/>
                    <xsd:enumeration value="R.J.A.N"/>
                    <xsd:enumeration value="R.J.A.Nicholson"/>
                    <xsd:enumeration value="R.J.Shields"/>
                    <xsd:enumeration value="R.J.Slaski"/>
                    <xsd:enumeration value="R.Johnson"/>
                    <xsd:enumeration value="R.L"/>
                    <xsd:enumeration value="R.Leach"/>
                    <xsd:enumeration value="R.Lee"/>
                    <xsd:enumeration value="R.McCormack"/>
                    <xsd:enumeration value="R.McK"/>
                    <xsd:enumeration value="R.McM"/>
                    <xsd:enumeration value="R.Mounce"/>
                    <xsd:enumeration value="R.N"/>
                    <xsd:enumeration value="R.Nicholson"/>
                    <xsd:enumeration value="R.Pryor"/>
                    <xsd:enumeration value="R.S Batty"/>
                    <xsd:enumeration value="R.S.Horton"/>
                    <xsd:enumeration value="R.S.Mounce"/>
                    <xsd:enumeration value="R.S.T.Ferro"/>
                    <xsd:enumeration value="R.S.Walker"/>
                    <xsd:enumeration value="R.Seidel"/>
                    <xsd:enumeration value="R.Slaski"/>
                    <xsd:enumeration value="R.Uglow"/>
                    <xsd:enumeration value="R.W.Ellis"/>
                    <xsd:enumeration value="R.White"/>
                    <xsd:enumeration value="R.Whiteley"/>
                    <xsd:enumeration value="Rannva Danielsen"/>
                    <xsd:enumeration value="RB"/>
                    <xsd:enumeration value="Rebecca Harris"/>
                    <xsd:enumeration value="Richard Briggs"/>
                    <xsd:enumeration value="Richard Caslake"/>
                    <xsd:enumeration value="Richard Curtin"/>
                    <xsd:enumeration value="Richard L Shelmerdine"/>
                    <xsd:enumeration value="Richard Wardell"/>
                    <xsd:enumeration value="Richard Watson"/>
                    <xsd:enumeration value="RJA"/>
                    <xsd:enumeration value="Rjan"/>
                    <xsd:enumeration value="Rjan"/>
                    <xsd:enumeration value="RML Gratacap"/>
                    <xsd:enumeration value="Rob Tinch"/>
                    <xsd:enumeration value="Robert Clark"/>
                    <xsd:enumeration value="Robert Dawe"/>
                    <xsd:enumeration value="Robert Gillett"/>
                    <xsd:enumeration value="Robert Young"/>
                    <xsd:enumeration value="Rod Cappell"/>
                    <xsd:enumeration value="Roger B. Larsen"/>
                    <xsd:enumeration value="Roger Plant"/>
                    <xsd:enumeration value="Ronán Cosgrove"/>
                    <xsd:enumeration value="Roy Sutherland"/>
                    <xsd:enumeration value="RvZ"/>
                    <xsd:enumeration value="S M Anton"/>
                    <xsd:enumeration value="S. Anton (Seafish)"/>
                    <xsd:enumeration value="S.A.Horsfall"/>
                    <xsd:enumeration value="S.Antezana"/>
                    <xsd:enumeration value="S.Anton"/>
                    <xsd:enumeration value="S.Bark"/>
                    <xsd:enumeration value="S.D.Utting"/>
                    <xsd:enumeration value="S.Fiddy"/>
                    <xsd:enumeration value="S.H"/>
                    <xsd:enumeration value="S.Hepples"/>
                    <xsd:enumeration value="S.Hookam"/>
                    <xsd:enumeration value="S.Horsfall"/>
                    <xsd:enumeration value="S.K"/>
                    <xsd:enumeration value="S.Kingwell"/>
                    <xsd:enumeration value="S.Macinko"/>
                    <xsd:enumeration value="S.Metz"/>
                    <xsd:enumeration value="S.Millar"/>
                    <xsd:enumeration value="S.R"/>
                    <xsd:enumeration value="S.Ross-Smith"/>
                    <xsd:enumeration value="S.Shepherd"/>
                    <xsd:enumeration value="S.Sheppard Fidler"/>
                    <xsd:enumeration value="S.T.H"/>
                    <xsd:enumeration value="S.Walmsley"/>
                    <xsd:enumeration value="S.Wyman"/>
                    <xsd:enumeration value="S.Xu"/>
                    <xsd:enumeration value="SAGB"/>
                    <xsd:enumeration value="Sam Rush"/>
                    <xsd:enumeration value="Samuel Shephard"/>
                    <xsd:enumeration value="Sansanee Wangvoralak"/>
                    <xsd:enumeration value="Sarah Horsfall"/>
                    <xsd:enumeration value="SC Mangi"/>
                    <xsd:enumeration value="Scottish Association for Marine Science"/>
                    <xsd:enumeration value="Sea Fish Industrial Development Unit"/>
                    <xsd:enumeration value="Sea Fish Industry Authority"/>
                    <xsd:enumeration value="Seafish"/>
                    <xsd:enumeration value="Seafish Aquaculture"/>
                    <xsd:enumeration value="Seafish Corporate Comms"/>
                    <xsd:enumeration value="Seafish Economics"/>
                    <xsd:enumeration value="Seafish Gear Technology"/>
                    <xsd:enumeration value="Seafish Industrial Development Unit"/>
                    <xsd:enumeration value="Seafish Legislation"/>
                    <xsd:enumeration value="Seafish Marine Services"/>
                    <xsd:enumeration value="Seafish Market Insight"/>
                    <xsd:enumeration value="Seafish Marketing"/>
                    <xsd:enumeration value="Seafish Marketing and Reynier Research Ltd."/>
                    <xsd:enumeration value="Seafish Marketing Communications"/>
                    <xsd:enumeration value="Seafish R &amp; D"/>
                    <xsd:enumeration value="Seafish Technology"/>
                    <xsd:enumeration value="Seafish Training"/>
                    <xsd:enumeration value="Seafood 2040"/>
                    <xsd:enumeration value="Seafood Scotland"/>
                    <xsd:enumeration value="Sébastien Metz"/>
                    <xsd:enumeration value="SFIA"/>
                    <xsd:enumeration value="SFIA Hull"/>
                    <xsd:enumeration value="SFIA Industrial Development Unit"/>
                    <xsd:enumeration value="Shaoping Gu"/>
                    <xsd:enumeration value="Sharon Burke"/>
                    <xsd:enumeration value="Shaun Doran"/>
                    <xsd:enumeration value="Shellfish Association of Great Britain"/>
                    <xsd:enumeration value="Shellfish Committee"/>
                    <xsd:enumeration value="Shipowner Ltd."/>
                    <xsd:enumeration value="Simon Mardle"/>
                    <xsd:enumeration value="Simon Potten"/>
                    <xsd:enumeration value="Simon Wadsworth"/>
                    <xsd:enumeration value="SINTEF Fisheries and Aquaculture"/>
                    <xsd:enumeration value="SK"/>
                    <xsd:enumeration value="SMillar"/>
                    <xsd:enumeration value="SMRU"/>
                    <xsd:enumeration value="SOAEFD"/>
                    <xsd:enumeration value="SOAFD"/>
                    <xsd:enumeration value="Solway Marine Oysters"/>
                    <xsd:enumeration value="Sophie des Clers"/>
                    <xsd:enumeration value="Sophy McCully"/>
                    <xsd:enumeration value="Stephen Lockwood"/>
                    <xsd:enumeration value="Steve Eayrs"/>
                    <xsd:enumeration value="Steve Lawrence"/>
                    <xsd:enumeration value="Steven Votier"/>
                    <xsd:enumeration value="Stirling University"/>
                    <xsd:enumeration value="Struan Noble"/>
                    <xsd:enumeration value="Stuart Masson"/>
                    <xsd:enumeration value="Sue Evans"/>
                    <xsd:enumeration value="Sue Utting"/>
                    <xsd:enumeration value="Susan Anton"/>
                    <xsd:enumeration value="Sussex Sea Fisheries District Committee"/>
                    <xsd:enumeration value="Suzi Pegg"/>
                    <xsd:enumeration value="Suzi Pegg-Darlison"/>
                    <xsd:enumeration value="Sven Koschinski/Meereszoologie"/>
                    <xsd:enumeration value="T.Abram"/>
                    <xsd:enumeration value="T.E.White"/>
                    <xsd:enumeration value="T.Eggett"/>
                    <xsd:enumeration value="T.Goodwin"/>
                    <xsd:enumeration value="T.Gross"/>
                    <xsd:enumeration value="T.H.Birkbeck"/>
                    <xsd:enumeration value="T.H.Porter"/>
                    <xsd:enumeration value="T.L Catchpole"/>
                    <xsd:enumeration value="T.Misson"/>
                    <xsd:enumeration value="T.O"/>
                    <xsd:enumeration value="T.Raylor"/>
                    <xsd:enumeration value="T.Rossiter"/>
                    <xsd:enumeration value="T.S.O"/>
                    <xsd:enumeration value="T.W"/>
                    <xsd:enumeration value="T.Wieland"/>
                    <xsd:enumeration value="T.Wray"/>
                    <xsd:enumeration value="Tara McCarthy"/>
                    <xsd:enumeration value="Tegen Mor Fisheries Consultants"/>
                    <xsd:enumeration value="The Fraser of Allander Institute for Research on the Scottish Economy"/>
                    <xsd:enumeration value="The National Health and Family Planning Commission of the People’s Republic of China"/>
                    <xsd:enumeration value="The Sea Fish Industry Authority"/>
                    <xsd:enumeration value="The Shellfish Association of Great Britain"/>
                    <xsd:enumeration value="Thomas Breithaupt"/>
                    <xsd:enumeration value="Thomas Clifford"/>
                    <xsd:enumeration value="Tim Huntingdon"/>
                    <xsd:enumeration value="Tom Catchpole"/>
                    <xsd:enumeration value="Tom Pickerell"/>
                    <xsd:enumeration value="Tom Rossiter"/>
                    <xsd:enumeration value="Tony Garthwaite"/>
                    <xsd:enumeration value="Tony Legg CIBiol MIBiol MIFM"/>
                    <xsd:enumeration value="Tristan Southall"/>
                    <xsd:enumeration value="Tsvetina Yordanova"/>
                    <xsd:enumeration value="UK Association of Frozen Food Producers"/>
                    <xsd:enumeration value="Ulrik Jes Hansen"/>
                    <xsd:enumeration value="University of Aberdeen, School of Biological Sciences"/>
                    <xsd:enumeration value="University of Hull"/>
                    <xsd:enumeration value="Unknown"/>
                    <xsd:enumeration value="V. Restrepo"/>
                    <xsd:enumeration value="Vericatch"/>
                    <xsd:enumeration value="Víctor Restrepo"/>
                    <xsd:enumeration value="W R Turrell"/>
                    <xsd:enumeration value="W.Brugge"/>
                    <xsd:enumeration value="W.D"/>
                    <xsd:enumeration value="W.Denton"/>
                    <xsd:enumeration value="W.E.Taylor"/>
                    <xsd:enumeration value="W.M.Broncke"/>
                    <xsd:enumeration value="W.O.C"/>
                    <xsd:enumeration value="W.Phillips"/>
                    <xsd:enumeration value="W.Roy"/>
                    <xsd:enumeration value="W.Siddle"/>
                    <xsd:enumeration value="W.Smith"/>
                    <xsd:enumeration value="W.Yu"/>
                    <xsd:enumeration value="Wade Whitelaw"/>
                    <xsd:enumeration value="Walter Crozier"/>
                    <xsd:enumeration value="WD"/>
                    <xsd:enumeration value="Welsh Fishing Safety Committee in collaboration with Seafish (EMFF funding via Welsh Government)"/>
                    <xsd:enumeration value="WFA Industrial Development Unit"/>
                    <xsd:enumeration value="Wilber R. Seidel"/>
                    <xsd:enumeration value="William Lart"/>
                    <xsd:enumeration value="WS"/>
                    <xsd:enumeration value="Xiao Chen"/>
                    <xsd:enumeration value="Xiaowei Shi"/>
                    <xsd:enumeration value="Yang Huifen"/>
                    <xsd:enumeration value="Yolanda Corripio Miyar"/>
                    <xsd:enumeration value="Youngs Sea Foods"/>
                    <xsd:enumeration value="Yuan Aiping"/>
                    <xsd:enumeration value="Z.Wu"/>
                    <xsd:enumeration value="Zoe Healey"/>
                  </xsd:restriction>
                </xsd:simpleType>
              </xsd:element>
            </xsd:sequence>
          </xsd:extension>
        </xsd:complexContent>
      </xsd:complexType>
    </xsd:element>
    <xsd:element name="MediaFormatOld" ma:index="7" nillable="true" ma:displayName="Media Format Old" ma:internalName="MediaFormatOld">
      <xsd:simpleType>
        <xsd:restriction base="dms:Text"/>
      </xsd:simpleType>
    </xsd:element>
    <xsd:element name="PublicationRefNo" ma:index="8" nillable="true" ma:displayName="Publication Reference Number" ma:internalName="PublicationRefNo">
      <xsd:simpleType>
        <xsd:restriction base="dms:Text"/>
      </xsd:simpleType>
    </xsd:element>
    <xsd:element name="ISBN" ma:index="9" nillable="true" ma:displayName="ISBN" ma:internalName="ISBN">
      <xsd:simpleType>
        <xsd:restriction base="dms:Text"/>
      </xsd:simpleType>
    </xsd:element>
    <xsd:element name="LegacyId" ma:index="10" nillable="true" ma:displayName="Legacy Id" ma:hidden="true" ma:internalName="LegacyId" ma:readOnly="false">
      <xsd:simpleType>
        <xsd:restriction base="dms:Text"/>
      </xsd:simpleType>
    </xsd:element>
    <xsd:element name="PubMonth" ma:index="11" nillable="true" ma:displayName="Publication Month" ma:hidden="true" ma:internalName="PubMonth" ma:readOnly="false">
      <xsd:simpleType>
        <xsd:restriction base="dms:Text"/>
      </xsd:simpleType>
    </xsd:element>
    <xsd:element name="PubYear" ma:index="12" nillable="true" ma:displayName="Publication Year" ma:hidden="true" ma:indexed="true" ma:internalName="PubYear">
      <xsd:simpleType>
        <xsd:restriction base="dms:Text"/>
      </xsd:simpleType>
    </xsd:element>
    <xsd:element name="MediaFormat" ma:index="13" nillable="true" ma:displayName="Media Format" ma:default="" ma:format="Dropdown" ma:internalName="MediaFormat">
      <xsd:simpleType>
        <xsd:restriction base="dms:Choice">
          <xsd:enumeration value="Download"/>
          <xsd:enumeration value="CD"/>
          <xsd:enumeration value="Web Page"/>
          <xsd:enumeration value="Paper"/>
          <xsd:enumeration value="Booklet or leaflet"/>
          <xsd:enumeration value="Other"/>
          <xsd:enumeration value="Not known"/>
          <xsd:enumeration value="Book"/>
          <xsd:enumeration value="Video"/>
          <xsd:enumeration value="Manual"/>
          <xsd:enumeration value="Open learning module"/>
          <xsd:enumeration value="Distance learning pack"/>
          <xsd:enumeration value="OLM with video"/>
          <xsd:enumeration value="DVD"/>
        </xsd:restriction>
      </xsd:simpleType>
    </xsd:element>
    <xsd:element name="DocumentAdded" ma:index="14" ma:displayName="Added" ma:format="DateOnly" ma:indexed="true" ma:internalName="DocumentAdded">
      <xsd:simpleType>
        <xsd:restriction base="dms:DateTime"/>
      </xsd:simpleType>
    </xsd:element>
    <xsd:element name="DocumentStatus" ma:index="15" nillable="true" ma:displayName="Document Status" ma:default="Unpublished" ma:format="Dropdown" ma:indexed="true" ma:internalName="DocumentStatus">
      <xsd:simpleType>
        <xsd:restriction base="dms:Choice">
          <xsd:enumeration value="Deleted"/>
          <xsd:enumeration value="Unpublished"/>
          <xsd:enumeration value="Published"/>
          <xsd:enumeration value="Archived"/>
        </xsd:restriction>
      </xsd:simpleType>
    </xsd:element>
    <xsd:element name="SharedWithUsers" ma:index="2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4c1e97c-7a75-4aca-9712-5efb9ef450ab" elementFormDefault="qualified">
    <xsd:import namespace="http://schemas.microsoft.com/office/2006/documentManagement/types"/>
    <xsd:import namespace="http://schemas.microsoft.com/office/infopath/2007/PartnerControls"/>
    <xsd:element name="MediaServiceMetadata" ma:index="22" nillable="true" ma:displayName="MediaServiceMetadata" ma:hidden="true" ma:internalName="MediaServiceMetadata" ma:readOnly="true">
      <xsd:simpleType>
        <xsd:restriction base="dms:Note"/>
      </xsd:simpleType>
    </xsd:element>
    <xsd:element name="MediaServiceFastMetadata" ma:index="23" nillable="true" ma:displayName="MediaServiceFastMetadata" ma:hidden="true" ma:internalName="MediaServiceFastMetadata" ma:readOnly="true">
      <xsd:simpleType>
        <xsd:restriction base="dms:Note"/>
      </xsd:simpleType>
    </xsd:element>
    <xsd:element name="MediaServiceAutoKeyPoints" ma:index="24" nillable="true" ma:displayName="MediaServiceAutoKeyPoints" ma:hidden="true" ma:internalName="MediaServiceAutoKeyPoints" ma:readOnly="true">
      <xsd:simpleType>
        <xsd:restriction base="dms:Note"/>
      </xsd:simpleType>
    </xsd:element>
    <xsd:element name="MediaServiceKeyPoints" ma:index="25" nillable="true" ma:displayName="KeyPoints" ma:internalName="MediaServiceKeyPoints" ma:readOnly="true">
      <xsd:simpleType>
        <xsd:restriction base="dms:Note">
          <xsd:maxLength value="255"/>
        </xsd:restriction>
      </xsd:simpleType>
    </xsd:element>
    <xsd:element name="MediaServiceAutoTags" ma:index="28" nillable="true" ma:displayName="Tags" ma:internalName="MediaServiceAutoTags" ma:readOnly="true">
      <xsd:simpleType>
        <xsd:restriction base="dms:Text"/>
      </xsd:simpleType>
    </xsd:element>
    <xsd:element name="MediaServiceOCR" ma:index="29" nillable="true" ma:displayName="Extracted Text" ma:internalName="MediaServiceOCR"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ObjectDetectorVersions" ma:index="32"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8" ma:displayName="Content Type"/>
        <xsd:element ref="dc:title"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Format xmlns="cebd32e3-9ab6-41ee-b1af-b8405a8d4e68" xsi:nil="true"/>
    <PublicationDate xmlns="cebd32e3-9ab6-41ee-b1af-b8405a8d4e68">2010-08-31T23:00:00+00:00</PublicationDate>
    <DocumentAdded xmlns="cebd32e3-9ab6-41ee-b1af-b8405a8d4e68">2000-01-01T00:00:00+00:00</DocumentAdded>
    <ISBN xmlns="cebd32e3-9ab6-41ee-b1af-b8405a8d4e68" xsi:nil="true"/>
    <DocumentAuthors xmlns="cebd32e3-9ab6-41ee-b1af-b8405a8d4e68">
      <Value>R. Watson</Value>
    </DocumentAuthors>
    <MediaFormatOld xmlns="cebd32e3-9ab6-41ee-b1af-b8405a8d4e68">Download</MediaFormatOld>
    <PubMonth xmlns="cebd32e3-9ab6-41ee-b1af-b8405a8d4e68">9</PubMonth>
    <DocumentStatus xmlns="cebd32e3-9ab6-41ee-b1af-b8405a8d4e68">Published</DocumentStatus>
    <LegacyId xmlns="cebd32e3-9ab6-41ee-b1af-b8405a8d4e68">2757</LegacyId>
    <PublicationRefNo xmlns="cebd32e3-9ab6-41ee-b1af-b8405a8d4e68" xsi:nil="true"/>
    <PubYear xmlns="cebd32e3-9ab6-41ee-b1af-b8405a8d4e68">2010</PubYear>
    <DocumentTopic xmlns="cebd32e3-9ab6-41ee-b1af-b8405a8d4e68" xsi:nil="true"/>
    <DocumentSummary xmlns="cebd32e3-9ab6-41ee-b1af-b8405a8d4e68">Total seafood value fell -5% in Q3, principally driven by a -7% and     -9% fall in the value and volume of Salmon, respectively. Caused by the aftermath of the ISA affecting Chilean supply earlier in the year. Compared to Q2, the value of chilled sector  fell by -7% in Q3, with frozen and ambient falling by -1% and -4% respectively. Compared to Q3 2009, the value of the chilled sector is up +3%, with both frozen and ambient falling by -2%. These trends are in line with consumers switching to staples, as the consumer confidence index falls to its lowest level since Dec 2008.</DocumentSummary>
  </documentManagement>
</p:properties>
</file>

<file path=customXml/itemProps1.xml><?xml version="1.0" encoding="utf-8"?>
<ds:datastoreItem xmlns:ds="http://schemas.openxmlformats.org/officeDocument/2006/customXml" ds:itemID="{B160B3D2-9E9A-4C76-974A-2C1413F8F59C}"/>
</file>

<file path=customXml/itemProps2.xml><?xml version="1.0" encoding="utf-8"?>
<ds:datastoreItem xmlns:ds="http://schemas.openxmlformats.org/officeDocument/2006/customXml" ds:itemID="{E7A69771-C42B-40AF-9E4D-F0E2C86BF882}"/>
</file>

<file path=customXml/itemProps3.xml><?xml version="1.0" encoding="utf-8"?>
<ds:datastoreItem xmlns:ds="http://schemas.openxmlformats.org/officeDocument/2006/customXml" ds:itemID="{69651910-613B-4509-9408-14583DB2DF9F}"/>
</file>

<file path=docProps/app.xml><?xml version="1.0" encoding="utf-8"?>
<Properties xmlns="http://schemas.openxmlformats.org/officeDocument/2006/extended-properties" xmlns:vt="http://schemas.openxmlformats.org/officeDocument/2006/docPropsVTypes">
  <Template/>
  <TotalTime>12931</TotalTime>
  <Words>1969</Words>
  <Application>Microsoft Office PowerPoint</Application>
  <PresentationFormat>On-screen Show (4:3)</PresentationFormat>
  <Paragraphs>655</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Seafish Powerpoint 2003 2</vt:lpstr>
      <vt:lpstr>Retail Overview Q4 2010</vt:lpstr>
      <vt:lpstr>Total Seafood Retail Market Slows </vt:lpstr>
      <vt:lpstr>Chilled Sector Drives Value Growth</vt:lpstr>
      <vt:lpstr>Total Seafood Retail Market Volume Falls</vt:lpstr>
      <vt:lpstr>Chilled Sector Drives Volume Growth</vt:lpstr>
      <vt:lpstr>Market Segmentation Remains Unchanged</vt:lpstr>
      <vt:lpstr>Total Seafood De-values (Q4 2009 vs Q4 2010)</vt:lpstr>
      <vt:lpstr>Frozen Sales Rally in Final Quarter of 2010</vt:lpstr>
      <vt:lpstr>Chilled Market Segmentation</vt:lpstr>
      <vt:lpstr>Frozen Market Segmentation</vt:lpstr>
      <vt:lpstr>Chilled Segment Driven by Chilled Prepared</vt:lpstr>
      <vt:lpstr>Chilled Volume Growth Slows</vt:lpstr>
      <vt:lpstr>Frozen Segment in Decline</vt:lpstr>
      <vt:lpstr>Slide 14</vt:lpstr>
      <vt:lpstr>Three Year Value Trends</vt:lpstr>
      <vt:lpstr>Three Year Volume Trends</vt:lpstr>
      <vt:lpstr>Top 5 Species by Sector – to 24.12.10</vt:lpstr>
      <vt:lpstr>Limited Supply Keeps Salmon Prices High (Q3 vs Q4 2010)</vt:lpstr>
      <vt:lpstr>Slide 19</vt:lpstr>
      <vt:lpstr>Slide 20</vt:lpstr>
      <vt:lpstr>Slide 21</vt:lpstr>
      <vt:lpstr>Q4 Trends analysis</vt:lpstr>
      <vt:lpstr>Summary 2010 </vt:lpstr>
      <vt:lpstr>Summary…….</vt:lpstr>
      <vt:lpstr>What Does 2011 hold?</vt:lpstr>
      <vt:lpstr>Global Market 2010</vt:lpstr>
      <vt:lpstr>Definitions</vt:lpstr>
      <vt:lpstr>Seafish Market Information Index</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Retail Overview 3rd Quarter 2010</dc:title>
  <dc:creator>PEE CEE</dc:creator>
  <cp:lastModifiedBy>r_watson</cp:lastModifiedBy>
  <cp:revision>589</cp:revision>
  <dcterms:created xsi:type="dcterms:W3CDTF">2008-10-01T12:54:30Z</dcterms:created>
  <dcterms:modified xsi:type="dcterms:W3CDTF">2011-03-15T11:00:36Z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0x010100FBC0F8BFD01A91498CA7837A71EEDFDB0100D8D74AD133DD5E4C9488BA264812959E</vt:lpwstr>
  </property>
</Properties>
</file>